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9" r:id="rId2"/>
    <p:sldId id="256" r:id="rId3"/>
    <p:sldId id="275" r:id="rId4"/>
    <p:sldId id="917" r:id="rId5"/>
    <p:sldId id="902" r:id="rId6"/>
    <p:sldId id="918" r:id="rId7"/>
    <p:sldId id="268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7272E-3A81-4341-993A-7FE4FF7472CF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A3482-355C-41A6-8FCE-9A334308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7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2EAA-3DF7-41BA-968A-C3988113B7FF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3468-CD19-430A-8BEF-8C061D9E285C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7850-D74F-484C-BBE0-66A04F9E9051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3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9380-00CD-4107-8A00-F549AE73870F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1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9CF5-4416-4CF9-B172-C207AFD8FF4E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D2B7-F278-43C6-8529-3A2A28AA7245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F4FD-4F8E-400A-A349-3386AA4E0AEE}" type="datetime1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2683-39E4-4F8A-A961-2E3DBBB421AA}" type="datetime1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BDD5-BFB6-4C87-A4EA-006A23F41F8F}" type="datetime1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7E2-9AEE-4F2B-9960-7F2D1A163FE7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60F4-F4CA-4D77-A751-BD339C2811C5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6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3D0F-0DC6-4BEF-8268-B399B65914CB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6C5F-5CDA-4B3A-BA0A-4D4634CC5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E200-F8A1-45F9-AA5E-98035DC97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April Commission Tour</a:t>
            </a:r>
            <a:br>
              <a:rPr lang="en-US" dirty="0"/>
            </a:br>
            <a:r>
              <a:rPr lang="en-US" sz="4000" dirty="0"/>
              <a:t>Benchmark Assessment and Preview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E7DC9-BD3B-41E4-BCB9-416CD0854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r>
              <a:rPr lang="en-US" dirty="0"/>
              <a:t>Transportation Commission Workshop</a:t>
            </a:r>
          </a:p>
          <a:p>
            <a:r>
              <a:rPr lang="en-US" dirty="0"/>
              <a:t>March 9, 2021</a:t>
            </a:r>
          </a:p>
        </p:txBody>
      </p:sp>
    </p:spTree>
    <p:extLst>
      <p:ext uri="{BB962C8B-B14F-4D97-AF65-F5344CB8AC3E}">
        <p14:creationId xmlns:p14="http://schemas.microsoft.com/office/powerpoint/2010/main" val="146913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2">
            <a:extLst>
              <a:ext uri="{FF2B5EF4-FFF2-40B4-BE49-F238E27FC236}">
                <a16:creationId xmlns:a16="http://schemas.microsoft.com/office/drawing/2014/main" id="{7EA9D7A7-0753-4114-96A7-16CFA1FF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4044" r="4208" b="4044"/>
          <a:stretch>
            <a:fillRect/>
          </a:stretch>
        </p:blipFill>
        <p:spPr bwMode="auto">
          <a:xfrm>
            <a:off x="0" y="550863"/>
            <a:ext cx="9144000" cy="60833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5">
            <a:extLst>
              <a:ext uri="{FF2B5EF4-FFF2-40B4-BE49-F238E27FC236}">
                <a16:creationId xmlns:a16="http://schemas.microsoft.com/office/drawing/2014/main" id="{C2121418-6A48-4122-AB27-2D8AAC131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Possible 2021 Commission Tour Routes</a:t>
            </a:r>
          </a:p>
        </p:txBody>
      </p:sp>
      <p:sp>
        <p:nvSpPr>
          <p:cNvPr id="3076" name="Text Box 51">
            <a:extLst>
              <a:ext uri="{FF2B5EF4-FFF2-40B4-BE49-F238E27FC236}">
                <a16:creationId xmlns:a16="http://schemas.microsoft.com/office/drawing/2014/main" id="{01F7EC51-7B22-4309-8D15-9A2446284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5410200"/>
            <a:ext cx="12192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 = meeting location</a:t>
            </a:r>
          </a:p>
        </p:txBody>
      </p:sp>
      <p:sp>
        <p:nvSpPr>
          <p:cNvPr id="3077" name="AutoShape 138">
            <a:extLst>
              <a:ext uri="{FF2B5EF4-FFF2-40B4-BE49-F238E27FC236}">
                <a16:creationId xmlns:a16="http://schemas.microsoft.com/office/drawing/2014/main" id="{326056BB-775D-45E9-B04C-F3926BFC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0" y="5495925"/>
            <a:ext cx="304800" cy="228600"/>
          </a:xfrm>
          <a:prstGeom prst="star4">
            <a:avLst>
              <a:gd name="adj" fmla="val 12500"/>
            </a:avLst>
          </a:prstGeom>
          <a:solidFill>
            <a:srgbClr val="FFCC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8" name="Text Box 181">
            <a:extLst>
              <a:ext uri="{FF2B5EF4-FFF2-40B4-BE49-F238E27FC236}">
                <a16:creationId xmlns:a16="http://schemas.microsoft.com/office/drawing/2014/main" id="{7457F494-328E-47AD-8564-8346E63D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04800"/>
            <a:ext cx="1135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December 2020</a:t>
            </a:r>
          </a:p>
        </p:txBody>
      </p:sp>
      <p:sp>
        <p:nvSpPr>
          <p:cNvPr id="3079" name="Line 267">
            <a:extLst>
              <a:ext uri="{FF2B5EF4-FFF2-40B4-BE49-F238E27FC236}">
                <a16:creationId xmlns:a16="http://schemas.microsoft.com/office/drawing/2014/main" id="{413FF823-7C99-48D2-BD57-9A721E655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4953000"/>
            <a:ext cx="76200" cy="3175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0" name="Picture 1">
            <a:extLst>
              <a:ext uri="{FF2B5EF4-FFF2-40B4-BE49-F238E27FC236}">
                <a16:creationId xmlns:a16="http://schemas.microsoft.com/office/drawing/2014/main" id="{8649FCDA-7D83-49EB-A957-0020A0F5D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768350"/>
            <a:ext cx="150971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AutoShape 269">
            <a:extLst>
              <a:ext uri="{FF2B5EF4-FFF2-40B4-BE49-F238E27FC236}">
                <a16:creationId xmlns:a16="http://schemas.microsoft.com/office/drawing/2014/main" id="{A8B37DA4-707A-4FFF-8AB1-F107D8BCA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288" y="2406650"/>
            <a:ext cx="304800" cy="228600"/>
          </a:xfrm>
          <a:prstGeom prst="star4">
            <a:avLst>
              <a:gd name="adj" fmla="val 12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2" name="AutoShape 269">
            <a:extLst>
              <a:ext uri="{FF2B5EF4-FFF2-40B4-BE49-F238E27FC236}">
                <a16:creationId xmlns:a16="http://schemas.microsoft.com/office/drawing/2014/main" id="{703E0002-F9B9-416F-A20C-7AABA418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88" y="4859338"/>
            <a:ext cx="304800" cy="228600"/>
          </a:xfrm>
          <a:prstGeom prst="star4">
            <a:avLst>
              <a:gd name="adj" fmla="val 12500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Line 267">
            <a:extLst>
              <a:ext uri="{FF2B5EF4-FFF2-40B4-BE49-F238E27FC236}">
                <a16:creationId xmlns:a16="http://schemas.microsoft.com/office/drawing/2014/main" id="{53BD45B0-85CA-46A2-A4AF-1CF692B03D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2313" y="2728913"/>
            <a:ext cx="23812" cy="85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AutoShape 269">
            <a:extLst>
              <a:ext uri="{FF2B5EF4-FFF2-40B4-BE49-F238E27FC236}">
                <a16:creationId xmlns:a16="http://schemas.microsoft.com/office/drawing/2014/main" id="{7C6A8D74-D4EB-46DC-B5A5-A72EA9D2E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2644775"/>
            <a:ext cx="304800" cy="228600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5" name="AutoShape 269">
            <a:extLst>
              <a:ext uri="{FF2B5EF4-FFF2-40B4-BE49-F238E27FC236}">
                <a16:creationId xmlns:a16="http://schemas.microsoft.com/office/drawing/2014/main" id="{6BC0934B-342F-4E7A-9426-F54EE2EDB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409950"/>
            <a:ext cx="304800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6" name="Text Box 51">
            <a:extLst>
              <a:ext uri="{FF2B5EF4-FFF2-40B4-BE49-F238E27FC236}">
                <a16:creationId xmlns:a16="http://schemas.microsoft.com/office/drawing/2014/main" id="{4E95C517-27EA-4CE1-AF73-AD60D855B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707" y="2767013"/>
            <a:ext cx="1933681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0070C0"/>
                </a:solidFill>
              </a:rPr>
              <a:t>April-Dubuque</a:t>
            </a:r>
          </a:p>
        </p:txBody>
      </p:sp>
      <p:sp>
        <p:nvSpPr>
          <p:cNvPr id="3087" name="Text Box 51">
            <a:extLst>
              <a:ext uri="{FF2B5EF4-FFF2-40B4-BE49-F238E27FC236}">
                <a16:creationId xmlns:a16="http://schemas.microsoft.com/office/drawing/2014/main" id="{D9BC22A2-F8B6-4EA3-98DF-D57194B20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9138"/>
            <a:ext cx="1295400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8000"/>
                </a:solidFill>
              </a:rPr>
              <a:t>October-Waterloo</a:t>
            </a:r>
          </a:p>
        </p:txBody>
      </p:sp>
      <p:sp>
        <p:nvSpPr>
          <p:cNvPr id="3088" name="Text Box 51">
            <a:extLst>
              <a:ext uri="{FF2B5EF4-FFF2-40B4-BE49-F238E27FC236}">
                <a16:creationId xmlns:a16="http://schemas.microsoft.com/office/drawing/2014/main" id="{EA630676-7583-4916-B53A-8B2CB55F6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5246688"/>
            <a:ext cx="1169987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996633"/>
                </a:solidFill>
              </a:rPr>
              <a:t>June-Oskaloosa</a:t>
            </a:r>
          </a:p>
        </p:txBody>
      </p:sp>
      <p:sp>
        <p:nvSpPr>
          <p:cNvPr id="3089" name="Text Box 51">
            <a:extLst>
              <a:ext uri="{FF2B5EF4-FFF2-40B4-BE49-F238E27FC236}">
                <a16:creationId xmlns:a16="http://schemas.microsoft.com/office/drawing/2014/main" id="{958D1492-44C2-4328-B606-D511394A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54350"/>
            <a:ext cx="1143000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</a:rPr>
              <a:t>August-Carroll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1E47-C5F3-49E5-AF01-8FD2E563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Tour/Meeting – Dubuque</a:t>
            </a:r>
            <a:br>
              <a:rPr lang="en-US" dirty="0"/>
            </a:br>
            <a:r>
              <a:rPr lang="en-US" dirty="0"/>
              <a:t>Benchmark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021B-02DE-4357-9B7D-C40C9AF8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0873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Are there any Governor proclamations in place restricting/discouraging indoor public gatherings?</a:t>
            </a:r>
          </a:p>
          <a:p>
            <a:pPr lvl="1"/>
            <a:r>
              <a:rPr lang="en-US" dirty="0"/>
              <a:t>Restrictions: </a:t>
            </a:r>
            <a:r>
              <a:rPr lang="en-US" dirty="0">
                <a:solidFill>
                  <a:srgbClr val="008000"/>
                </a:solidFill>
              </a:rPr>
              <a:t>None</a:t>
            </a:r>
          </a:p>
          <a:p>
            <a:pPr lvl="1"/>
            <a:r>
              <a:rPr lang="en-US" dirty="0"/>
              <a:t>Recommendations: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Encourage all vulnerable Iowans and those older than 65 to limit participation in gatherings of any size and any purpose. (Proclamation)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Encourage gathering organizer to take reasonable measures to ensure the health of participants and members of the public (Proclamation)</a:t>
            </a:r>
          </a:p>
          <a:p>
            <a:r>
              <a:rPr lang="en-US" dirty="0"/>
              <a:t>Are there any CDC and/or Iowa Department of Public Health guidance restricting/discouraging indoor public gatherings?</a:t>
            </a:r>
          </a:p>
          <a:p>
            <a:pPr lvl="1"/>
            <a:r>
              <a:rPr lang="en-US" dirty="0"/>
              <a:t>Restrictions: </a:t>
            </a:r>
            <a:r>
              <a:rPr lang="en-US" dirty="0">
                <a:solidFill>
                  <a:srgbClr val="008000"/>
                </a:solidFill>
              </a:rPr>
              <a:t>None</a:t>
            </a:r>
          </a:p>
          <a:p>
            <a:pPr lvl="1"/>
            <a:r>
              <a:rPr lang="en-US" dirty="0"/>
              <a:t>Recommendations: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Everyone should wear a mask when in public settings (IDPH guidance/CDC)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Stay at least 6 feet away from others (IDPH guidance/CDC)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Avoid crowds (CDC)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While charter bus use is exempted, there is a federal mask requirement for most other bus use. Masks are required at all times (may be removed briefly for eating/drinking). (CDC)</a:t>
            </a:r>
          </a:p>
          <a:p>
            <a:r>
              <a:rPr lang="en-US" dirty="0"/>
              <a:t>Are there any local jurisdiction restrictions on indoor public gatherings?</a:t>
            </a:r>
            <a:r>
              <a:rPr lang="en-US" dirty="0">
                <a:solidFill>
                  <a:srgbClr val="008000"/>
                </a:solidFill>
              </a:rPr>
              <a:t> Dubuque has a local mask mandate in place</a:t>
            </a:r>
          </a:p>
          <a:p>
            <a:r>
              <a:rPr lang="en-US" dirty="0"/>
              <a:t>Is the COVID-19 seven-day positivity rate &gt;= 15 percent in the host county for the Commission meetings? </a:t>
            </a:r>
            <a:r>
              <a:rPr lang="en-US" dirty="0">
                <a:solidFill>
                  <a:srgbClr val="008000"/>
                </a:solidFill>
              </a:rPr>
              <a:t>No – 2 percent as of March 8, 2021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29A0-D88E-4554-8BBA-E2A7B721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C6C5F-5CDA-4B3A-BA0A-4D4634CC5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99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AD55F-1E00-4B4B-83B2-DEC30A76C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0" t="24814" r="39066" b="10474"/>
          <a:stretch/>
        </p:blipFill>
        <p:spPr>
          <a:xfrm>
            <a:off x="764032" y="792480"/>
            <a:ext cx="7307072" cy="54803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DB09E-2841-4BCB-AC88-BEB7E8B2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D0EA7-F288-44AD-A8CE-618988D8A687}"/>
              </a:ext>
            </a:extLst>
          </p:cNvPr>
          <p:cNvSpPr/>
          <p:nvPr/>
        </p:nvSpPr>
        <p:spPr>
          <a:xfrm>
            <a:off x="424543" y="6165402"/>
            <a:ext cx="6139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https://coronavirus.iowa.gov/pages/case-counts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4B0C94-CBD9-4C0C-B92E-1F65BD3A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22224"/>
            <a:ext cx="7886700" cy="1325563"/>
          </a:xfrm>
        </p:spPr>
        <p:txBody>
          <a:bodyPr/>
          <a:lstStyle/>
          <a:p>
            <a:r>
              <a:rPr lang="en-US" dirty="0"/>
              <a:t>Sample Positivity Map </a:t>
            </a:r>
            <a:r>
              <a:rPr lang="en-US" sz="1800" dirty="0"/>
              <a:t>(as of March 8, 2021)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80FCC-708D-48E1-93D3-5AB4E9742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145" y="2774892"/>
            <a:ext cx="390178" cy="27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A23C1F-B88B-4CE0-9BCD-54EDAE660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160" y="3385453"/>
            <a:ext cx="390178" cy="280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B324BF-3B33-482B-AF34-2B19948F6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560" y="2589502"/>
            <a:ext cx="390178" cy="274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5DF14F-39EA-4A95-82DC-975274582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724" y="4309185"/>
            <a:ext cx="39017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5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1E47-C5F3-49E5-AF01-8FD2E563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021B-02DE-4357-9B7D-C40C9AF8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7025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Virtual April Tour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Postpone tour and reassess in April for an in-person May tour – implications for remaining tours?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In-person April Tour</a:t>
            </a:r>
          </a:p>
          <a:p>
            <a:pPr lvl="1"/>
            <a:r>
              <a:rPr lang="en-US" dirty="0"/>
              <a:t>Masks required on the bus</a:t>
            </a:r>
          </a:p>
          <a:p>
            <a:pPr lvl="1"/>
            <a:r>
              <a:rPr lang="en-US" dirty="0"/>
              <a:t>Masks required in indoor public spaces in Dubuque</a:t>
            </a:r>
          </a:p>
          <a:p>
            <a:pPr lvl="1"/>
            <a:r>
              <a:rPr lang="en-US" dirty="0"/>
              <a:t>Recommend limited in-person participation at public input meeting.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A29A0-D88E-4554-8BBA-E2A7B721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C6C5F-5CDA-4B3A-BA0A-4D4634CC5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9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80210-CC78-45C7-B41E-F1DE538C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E3C6C5F-5CDA-4B3A-BA0A-4D4634CC564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6428B-02ED-4F22-B50D-2156AB1BC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2" y="0"/>
            <a:ext cx="782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CAF3-749A-4FB7-9F3F-11E96EA7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9DD06-ED9B-4F83-AE2B-ACCEBE77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6C5F-5CDA-4B3A-BA0A-4D4634CC5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4999</TotalTime>
  <Words>315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April Commission Tour Benchmark Assessment and Preview</vt:lpstr>
      <vt:lpstr>PowerPoint Presentation</vt:lpstr>
      <vt:lpstr>April Tour/Meeting – Dubuque Benchmark Analysis</vt:lpstr>
      <vt:lpstr>Sample Positivity Map (as of March 8, 2021)</vt:lpstr>
      <vt:lpstr>Tour Options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Stuart</dc:creator>
  <cp:lastModifiedBy>Anderson, Stuart</cp:lastModifiedBy>
  <cp:revision>95</cp:revision>
  <cp:lastPrinted>2021-02-01T15:39:06Z</cp:lastPrinted>
  <dcterms:created xsi:type="dcterms:W3CDTF">2020-06-02T12:58:37Z</dcterms:created>
  <dcterms:modified xsi:type="dcterms:W3CDTF">2021-03-08T14:31:18Z</dcterms:modified>
</cp:coreProperties>
</file>