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257" r:id="rId2"/>
    <p:sldId id="332" r:id="rId3"/>
    <p:sldId id="334" r:id="rId4"/>
    <p:sldId id="333" r:id="rId5"/>
    <p:sldId id="364" r:id="rId6"/>
    <p:sldId id="365" r:id="rId7"/>
    <p:sldId id="366" r:id="rId8"/>
    <p:sldId id="287" r:id="rId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69686D"/>
    <a:srgbClr val="34495E"/>
    <a:srgbClr val="00717F"/>
    <a:srgbClr val="B55813"/>
    <a:srgbClr val="B1B3B3"/>
    <a:srgbClr val="871721"/>
    <a:srgbClr val="FF9966"/>
    <a:srgbClr val="FF0066"/>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10" autoAdjust="0"/>
    <p:restoredTop sz="95574" autoAdjust="0"/>
  </p:normalViewPr>
  <p:slideViewPr>
    <p:cSldViewPr>
      <p:cViewPr varScale="1">
        <p:scale>
          <a:sx n="75" d="100"/>
          <a:sy n="75" d="100"/>
        </p:scale>
        <p:origin x="223" y="2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notesViewPr>
    <p:cSldViewPr>
      <p:cViewPr varScale="1">
        <p:scale>
          <a:sx n="62" d="100"/>
          <a:sy n="62" d="100"/>
        </p:scale>
        <p:origin x="3125"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62EEB-4B10-49FF-8F2C-0AA227A2A94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3AD052-4091-41F6-9925-0069266F7870}"/>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C2985F6-270D-4F70-9E10-FCBAC348023D}" type="datetimeFigureOut">
              <a:rPr lang="en-US" smtClean="0"/>
              <a:t>3/3/2021</a:t>
            </a:fld>
            <a:endParaRPr lang="en-US"/>
          </a:p>
        </p:txBody>
      </p:sp>
      <p:sp>
        <p:nvSpPr>
          <p:cNvPr id="4" name="Footer Placeholder 3">
            <a:extLst>
              <a:ext uri="{FF2B5EF4-FFF2-40B4-BE49-F238E27FC236}">
                <a16:creationId xmlns:a16="http://schemas.microsoft.com/office/drawing/2014/main" id="{ACB7B3A6-7390-4E05-81C4-8E18BFF7F30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5ACC3E-4800-4F15-A6CB-63B3241B1A5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6B4AA4-C194-4822-91D4-B4FECE21AD6E}" type="slidenum">
              <a:rPr lang="en-US" smtClean="0"/>
              <a:t>‹#›</a:t>
            </a:fld>
            <a:endParaRPr lang="en-US"/>
          </a:p>
        </p:txBody>
      </p:sp>
    </p:spTree>
    <p:extLst>
      <p:ext uri="{BB962C8B-B14F-4D97-AF65-F5344CB8AC3E}">
        <p14:creationId xmlns:p14="http://schemas.microsoft.com/office/powerpoint/2010/main" val="382403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3/3/2021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7D8D79-94B8-46B0-BEA5-ADFB594F66F5}"/>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Revitalize Iowa’s Sound Economy</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lvl1pPr>
              <a:defRPr>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lvl1pPr>
              <a:defRPr>
                <a:latin typeface="PT Sans" panose="020B0503020203020204" pitchFamily="34" charset="0"/>
              </a:defRPr>
            </a:lvl1pPr>
            <a:lvl2pPr>
              <a:defRPr>
                <a:latin typeface="PT Sans" panose="020B0503020203020204" pitchFamily="34" charset="0"/>
              </a:defRPr>
            </a:lvl2pPr>
            <a:lvl3pPr>
              <a:defRPr>
                <a:latin typeface="PT Sans" panose="020B0503020203020204" pitchFamily="34" charset="0"/>
              </a:defRPr>
            </a:lvl3pPr>
            <a:lvl4pPr>
              <a:defRPr>
                <a:latin typeface="PT Sans" panose="020B0503020203020204" pitchFamily="34" charset="0"/>
              </a:defRPr>
            </a:lvl4pPr>
            <a:lvl5pPr>
              <a:defRPr>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mailto:craig.markley@iowadot.us"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7" name="TextBox 6">
            <a:extLst>
              <a:ext uri="{FF2B5EF4-FFF2-40B4-BE49-F238E27FC236}">
                <a16:creationId xmlns:a16="http://schemas.microsoft.com/office/drawing/2014/main" id="{9EEEC4D6-EA04-4B21-A205-B47603995269}"/>
              </a:ext>
            </a:extLst>
          </p:cNvPr>
          <p:cNvSpPr txBox="1"/>
          <p:nvPr/>
        </p:nvSpPr>
        <p:spPr>
          <a:xfrm>
            <a:off x="179512" y="5013176"/>
            <a:ext cx="5688632" cy="954107"/>
          </a:xfrm>
          <a:prstGeom prst="rect">
            <a:avLst/>
          </a:prstGeom>
          <a:noFill/>
        </p:spPr>
        <p:txBody>
          <a:bodyPr wrap="square" rtlCol="0">
            <a:spAutoFit/>
          </a:bodyPr>
          <a:lstStyle/>
          <a:p>
            <a:r>
              <a:rPr lang="en-US" sz="2000" b="1" dirty="0">
                <a:solidFill>
                  <a:schemeClr val="bg1"/>
                </a:solidFill>
                <a:latin typeface="PT Sans" panose="020B0503020203020204" pitchFamily="34" charset="0"/>
              </a:rPr>
              <a:t>Revitalize Iowa’s Sound Economy Program</a:t>
            </a:r>
          </a:p>
          <a:p>
            <a:r>
              <a:rPr lang="en-US" b="1" dirty="0">
                <a:solidFill>
                  <a:schemeClr val="bg1"/>
                </a:solidFill>
                <a:latin typeface="PT Sans" panose="020B0503020203020204" pitchFamily="34" charset="0"/>
              </a:rPr>
              <a:t>Iowa Transportation Commission Workshop</a:t>
            </a:r>
          </a:p>
          <a:p>
            <a:r>
              <a:rPr lang="en-US" b="1">
                <a:solidFill>
                  <a:schemeClr val="bg1"/>
                </a:solidFill>
                <a:latin typeface="PT Sans" panose="020B0503020203020204" pitchFamily="34" charset="0"/>
              </a:rPr>
              <a:t>March </a:t>
            </a:r>
            <a:r>
              <a:rPr lang="en-US" b="1" dirty="0">
                <a:solidFill>
                  <a:schemeClr val="bg1"/>
                </a:solidFill>
                <a:latin typeface="PT Sans" panose="020B0503020203020204" pitchFamily="34" charset="0"/>
              </a:rPr>
              <a:t>9, 2021</a:t>
            </a:r>
            <a:endParaRPr lang="en-US" dirty="0">
              <a:solidFill>
                <a:schemeClr val="bg1"/>
              </a:solidFill>
              <a:latin typeface="PT Sans" panose="020B0503020203020204" pitchFamily="34" charset="0"/>
            </a:endParaRPr>
          </a:p>
        </p:txBody>
      </p:sp>
    </p:spTree>
    <p:extLst>
      <p:ext uri="{BB962C8B-B14F-4D97-AF65-F5344CB8AC3E}">
        <p14:creationId xmlns:p14="http://schemas.microsoft.com/office/powerpoint/2010/main" val="2135147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72816"/>
            <a:ext cx="7776864" cy="5085184"/>
          </a:xfrm>
          <a:prstGeom prst="rect">
            <a:avLst/>
          </a:prstGeom>
        </p:spPr>
        <p:txBody>
          <a:bodyPr vert="horz" lIns="91440" tIns="45720" rIns="91440" bIns="45720" rtlCol="0">
            <a:normAutofit/>
          </a:bodyPr>
          <a:lstStyle/>
          <a:p>
            <a:pPr lvl="0">
              <a:spcAft>
                <a:spcPts val="1200"/>
              </a:spcAft>
            </a:pPr>
            <a:r>
              <a:rPr lang="en-US" sz="2400" dirty="0">
                <a:latin typeface="PT Sans" panose="020B0503020203020204"/>
              </a:rPr>
              <a:t>Created in 1985</a:t>
            </a:r>
          </a:p>
          <a:p>
            <a:pPr>
              <a:spcAft>
                <a:spcPts val="1200"/>
              </a:spcAft>
            </a:pPr>
            <a:r>
              <a:rPr lang="en-US" sz="2400" dirty="0">
                <a:latin typeface="PT Sans" panose="020B0503020203020204"/>
              </a:rPr>
              <a:t>Purpose: </a:t>
            </a:r>
            <a:r>
              <a:rPr lang="en-US" sz="2400" dirty="0">
                <a:latin typeface="PT Sans" panose="020B0503020203020204"/>
                <a:cs typeface="Arial" panose="020B0604020202020204" pitchFamily="34" charset="0"/>
              </a:rPr>
              <a:t>To promote economic development through roadway improvements.  </a:t>
            </a:r>
          </a:p>
          <a:p>
            <a:pPr>
              <a:spcAft>
                <a:spcPts val="1200"/>
              </a:spcAft>
            </a:pPr>
            <a:r>
              <a:rPr lang="en-US" sz="2400" dirty="0">
                <a:latin typeface="PT Sans" panose="020B0503020203020204"/>
                <a:cs typeface="Arial" panose="020B0604020202020204" pitchFamily="34" charset="0"/>
              </a:rPr>
              <a:t>Eligible development shall have value-adding activities that feed new dollars into the economy</a:t>
            </a:r>
            <a:endParaRPr lang="en-US" altLang="en-US" sz="2400" dirty="0">
              <a:latin typeface="PT Sans" panose="020B0503020203020204"/>
              <a:cs typeface="Arial" panose="020B0604020202020204" pitchFamily="34" charset="0"/>
            </a:endParaRPr>
          </a:p>
          <a:p>
            <a:pPr>
              <a:spcAft>
                <a:spcPts val="1200"/>
              </a:spcAft>
            </a:pPr>
            <a:r>
              <a:rPr lang="en-US" altLang="en-US" sz="2400" dirty="0">
                <a:latin typeface="PT Sans" panose="020B0503020203020204"/>
                <a:cs typeface="Arial" panose="020B0604020202020204" pitchFamily="34" charset="0"/>
              </a:rPr>
              <a:t>Available to cities and counties through an application program</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79512" y="1124744"/>
            <a:ext cx="8712967" cy="360040"/>
          </a:xfrm>
        </p:spPr>
        <p:txBody>
          <a:bodyPr>
            <a:noAutofit/>
          </a:bodyPr>
          <a:lstStyle/>
          <a:p>
            <a:r>
              <a:rPr lang="en-US" sz="3400" b="1" dirty="0">
                <a:solidFill>
                  <a:schemeClr val="tx2"/>
                </a:solidFill>
              </a:rPr>
              <a:t>Revitalize Iowa’s Sound Economy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38796"/>
            <a:ext cx="7776864" cy="5117672"/>
          </a:xfrm>
          <a:prstGeom prst="rect">
            <a:avLst/>
          </a:prstGeom>
        </p:spPr>
        <p:txBody>
          <a:bodyPr vert="horz" lIns="91440" tIns="45720" rIns="91440" bIns="45720" rtlCol="0">
            <a:normAutofit fontScale="55000" lnSpcReduction="20000"/>
          </a:bodyPr>
          <a:lstStyle/>
          <a:p>
            <a:pPr lvl="0"/>
            <a:r>
              <a:rPr lang="en-US" sz="3100" b="1" dirty="0"/>
              <a:t>Available Funding</a:t>
            </a:r>
          </a:p>
          <a:p>
            <a:pPr lvl="1">
              <a:spcAft>
                <a:spcPts val="1200"/>
              </a:spcAft>
            </a:pPr>
            <a:r>
              <a:rPr lang="en-US" dirty="0"/>
              <a:t>Funded annually with dedicated state motor fuel and special fuel tax revenues</a:t>
            </a:r>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1">
              <a:spcAft>
                <a:spcPts val="1200"/>
              </a:spcAft>
            </a:pPr>
            <a:endParaRPr lang="en-US" sz="3000" dirty="0"/>
          </a:p>
          <a:p>
            <a:pPr lvl="0"/>
            <a:r>
              <a:rPr lang="en-US" sz="3100" b="1" dirty="0"/>
              <a:t>Application Summary for SFY2021</a:t>
            </a:r>
          </a:p>
          <a:p>
            <a:pPr lvl="1">
              <a:spcAft>
                <a:spcPts val="1200"/>
              </a:spcAft>
            </a:pPr>
            <a:r>
              <a:rPr lang="en-US" dirty="0"/>
              <a:t>Total number of projects awarded: 6</a:t>
            </a:r>
          </a:p>
          <a:p>
            <a:pPr lvl="1">
              <a:spcAft>
                <a:spcPts val="1200"/>
              </a:spcAft>
            </a:pPr>
            <a:r>
              <a:rPr lang="en-US" dirty="0"/>
              <a:t>Total project costs: $10,441,887</a:t>
            </a:r>
          </a:p>
          <a:p>
            <a:pPr lvl="1">
              <a:spcAft>
                <a:spcPts val="1200"/>
              </a:spcAft>
            </a:pPr>
            <a:r>
              <a:rPr lang="en-US" dirty="0"/>
              <a:t>Total amount awarded: $6,392,727</a:t>
            </a:r>
          </a:p>
          <a:p>
            <a:pPr lvl="1"/>
            <a:endParaRPr lang="en-US" dirty="0"/>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107505" y="1124744"/>
            <a:ext cx="8928991" cy="360040"/>
          </a:xfrm>
        </p:spPr>
        <p:txBody>
          <a:bodyPr>
            <a:noAutofit/>
          </a:bodyPr>
          <a:lstStyle/>
          <a:p>
            <a:r>
              <a:rPr lang="en-US" sz="3400" b="1" dirty="0">
                <a:solidFill>
                  <a:schemeClr val="tx2"/>
                </a:solidFill>
              </a:rPr>
              <a:t>Available Funding and Application Summary</a:t>
            </a:r>
          </a:p>
        </p:txBody>
      </p:sp>
      <p:graphicFrame>
        <p:nvGraphicFramePr>
          <p:cNvPr id="3" name="Table 2">
            <a:extLst>
              <a:ext uri="{FF2B5EF4-FFF2-40B4-BE49-F238E27FC236}">
                <a16:creationId xmlns:a16="http://schemas.microsoft.com/office/drawing/2014/main" id="{9E6A5973-2D54-4D94-B7B5-EDF7379B6EC6}"/>
              </a:ext>
            </a:extLst>
          </p:cNvPr>
          <p:cNvGraphicFramePr>
            <a:graphicFrameLocks noGrp="1"/>
          </p:cNvGraphicFramePr>
          <p:nvPr>
            <p:extLst>
              <p:ext uri="{D42A27DB-BD31-4B8C-83A1-F6EECF244321}">
                <p14:modId xmlns:p14="http://schemas.microsoft.com/office/powerpoint/2010/main" val="3931048853"/>
              </p:ext>
            </p:extLst>
          </p:nvPr>
        </p:nvGraphicFramePr>
        <p:xfrm>
          <a:off x="1547664" y="2420888"/>
          <a:ext cx="6552728" cy="2011680"/>
        </p:xfrm>
        <a:graphic>
          <a:graphicData uri="http://schemas.openxmlformats.org/drawingml/2006/table">
            <a:tbl>
              <a:tblPr firstRow="1" bandRow="1">
                <a:tableStyleId>{5C22544A-7EE6-4342-B048-85BDC9FD1C3A}</a:tableStyleId>
              </a:tblPr>
              <a:tblGrid>
                <a:gridCol w="2967272">
                  <a:extLst>
                    <a:ext uri="{9D8B030D-6E8A-4147-A177-3AD203B41FA5}">
                      <a16:colId xmlns:a16="http://schemas.microsoft.com/office/drawing/2014/main" val="1223671175"/>
                    </a:ext>
                  </a:extLst>
                </a:gridCol>
                <a:gridCol w="1854546">
                  <a:extLst>
                    <a:ext uri="{9D8B030D-6E8A-4147-A177-3AD203B41FA5}">
                      <a16:colId xmlns:a16="http://schemas.microsoft.com/office/drawing/2014/main" val="2782411665"/>
                    </a:ext>
                  </a:extLst>
                </a:gridCol>
                <a:gridCol w="1730910">
                  <a:extLst>
                    <a:ext uri="{9D8B030D-6E8A-4147-A177-3AD203B41FA5}">
                      <a16:colId xmlns:a16="http://schemas.microsoft.com/office/drawing/2014/main" val="77337432"/>
                    </a:ext>
                  </a:extLst>
                </a:gridCol>
              </a:tblGrid>
              <a:tr h="360040">
                <a:tc>
                  <a:txBody>
                    <a:bodyPr/>
                    <a:lstStyle/>
                    <a:p>
                      <a:endParaRPr lang="en-US" dirty="0"/>
                    </a:p>
                  </a:txBody>
                  <a:tcPr>
                    <a:solidFill>
                      <a:schemeClr val="tx1"/>
                    </a:solidFill>
                  </a:tcPr>
                </a:tc>
                <a:tc>
                  <a:txBody>
                    <a:bodyPr/>
                    <a:lstStyle/>
                    <a:p>
                      <a:pPr algn="ctr"/>
                      <a:r>
                        <a:rPr lang="en-US" sz="1500" b="0" dirty="0">
                          <a:latin typeface="PT Sans" panose="020B0503020203020204"/>
                        </a:rPr>
                        <a:t>CITY</a:t>
                      </a:r>
                    </a:p>
                  </a:txBody>
                  <a:tcPr>
                    <a:solidFill>
                      <a:schemeClr val="tx1"/>
                    </a:solidFill>
                  </a:tcPr>
                </a:tc>
                <a:tc>
                  <a:txBody>
                    <a:bodyPr/>
                    <a:lstStyle/>
                    <a:p>
                      <a:pPr algn="ctr"/>
                      <a:r>
                        <a:rPr lang="en-US" sz="1500" b="0" dirty="0">
                          <a:latin typeface="PT Sans" panose="020B0503020203020204"/>
                        </a:rPr>
                        <a:t>COUNTY</a:t>
                      </a:r>
                    </a:p>
                  </a:txBody>
                  <a:tcPr>
                    <a:solidFill>
                      <a:schemeClr val="tx1"/>
                    </a:solidFill>
                  </a:tcPr>
                </a:tc>
                <a:extLst>
                  <a:ext uri="{0D108BD9-81ED-4DB2-BD59-A6C34878D82A}">
                    <a16:rowId xmlns:a16="http://schemas.microsoft.com/office/drawing/2014/main" val="2193638760"/>
                  </a:ext>
                </a:extLst>
              </a:tr>
              <a:tr h="508000">
                <a:tc>
                  <a:txBody>
                    <a:bodyPr/>
                    <a:lstStyle/>
                    <a:p>
                      <a:r>
                        <a:rPr lang="en-US" sz="1500" b="0" dirty="0">
                          <a:solidFill>
                            <a:schemeClr val="bg1"/>
                          </a:solidFill>
                          <a:latin typeface="PT Sans" panose="020B0503020203020204"/>
                        </a:rPr>
                        <a:t>Average funding generated monthly</a:t>
                      </a:r>
                    </a:p>
                  </a:txBody>
                  <a:tcPr>
                    <a:solidFill>
                      <a:schemeClr val="tx1"/>
                    </a:solidFill>
                  </a:tcPr>
                </a:tc>
                <a:tc>
                  <a:txBody>
                    <a:bodyPr/>
                    <a:lstStyle/>
                    <a:p>
                      <a:pPr algn="ctr"/>
                      <a:r>
                        <a:rPr lang="en-US" sz="1500" dirty="0">
                          <a:latin typeface="PT Sans" panose="020B0503020203020204"/>
                        </a:rPr>
                        <a:t>$970,179</a:t>
                      </a:r>
                    </a:p>
                  </a:txBody>
                  <a:tcPr/>
                </a:tc>
                <a:tc>
                  <a:txBody>
                    <a:bodyPr/>
                    <a:lstStyle/>
                    <a:p>
                      <a:pPr algn="ctr"/>
                      <a:r>
                        <a:rPr lang="en-US" sz="1500" dirty="0">
                          <a:latin typeface="PT Sans" panose="020B0503020203020204"/>
                        </a:rPr>
                        <a:t>$485,089</a:t>
                      </a:r>
                    </a:p>
                  </a:txBody>
                  <a:tcPr/>
                </a:tc>
                <a:extLst>
                  <a:ext uri="{0D108BD9-81ED-4DB2-BD59-A6C34878D82A}">
                    <a16:rowId xmlns:a16="http://schemas.microsoft.com/office/drawing/2014/main" val="391757430"/>
                  </a:ext>
                </a:extLst>
              </a:tr>
              <a:tr h="508000">
                <a:tc>
                  <a:txBody>
                    <a:bodyPr/>
                    <a:lstStyle/>
                    <a:p>
                      <a:r>
                        <a:rPr lang="en-US" sz="1500" b="0" dirty="0">
                          <a:solidFill>
                            <a:schemeClr val="bg1"/>
                          </a:solidFill>
                          <a:latin typeface="PT Sans" panose="020B0503020203020204"/>
                        </a:rPr>
                        <a:t>SFY 2021 current Road Use Tax Revenue (as of  2/1/2021)</a:t>
                      </a:r>
                    </a:p>
                  </a:txBody>
                  <a:tcPr>
                    <a:solidFill>
                      <a:schemeClr val="tx1"/>
                    </a:solidFill>
                  </a:tcPr>
                </a:tc>
                <a:tc>
                  <a:txBody>
                    <a:bodyPr/>
                    <a:lstStyle/>
                    <a:p>
                      <a:pPr algn="ctr"/>
                      <a:r>
                        <a:rPr lang="en-US" sz="1500" dirty="0">
                          <a:latin typeface="PT Sans" panose="020B0503020203020204"/>
                        </a:rPr>
                        <a:t>$6,425,022.21</a:t>
                      </a:r>
                    </a:p>
                  </a:txBody>
                  <a:tcPr/>
                </a:tc>
                <a:tc>
                  <a:txBody>
                    <a:bodyPr/>
                    <a:lstStyle/>
                    <a:p>
                      <a:pPr algn="ctr"/>
                      <a:r>
                        <a:rPr lang="en-US" sz="1500" dirty="0">
                          <a:latin typeface="PT Sans" panose="020B0503020203020204"/>
                        </a:rPr>
                        <a:t>$3,212,511.11</a:t>
                      </a:r>
                    </a:p>
                  </a:txBody>
                  <a:tcPr/>
                </a:tc>
                <a:extLst>
                  <a:ext uri="{0D108BD9-81ED-4DB2-BD59-A6C34878D82A}">
                    <a16:rowId xmlns:a16="http://schemas.microsoft.com/office/drawing/2014/main" val="3405443125"/>
                  </a:ext>
                </a:extLst>
              </a:tr>
              <a:tr h="508000">
                <a:tc>
                  <a:txBody>
                    <a:bodyPr/>
                    <a:lstStyle/>
                    <a:p>
                      <a:r>
                        <a:rPr lang="en-US" sz="1500" b="0" dirty="0">
                          <a:solidFill>
                            <a:schemeClr val="bg1"/>
                          </a:solidFill>
                          <a:latin typeface="PT Sans" panose="020B0503020203020204"/>
                        </a:rPr>
                        <a:t>Current Unobligated Balance (as of  2/1/2021)</a:t>
                      </a:r>
                    </a:p>
                  </a:txBody>
                  <a:tcPr>
                    <a:solidFill>
                      <a:schemeClr val="tx1"/>
                    </a:solidFill>
                  </a:tcPr>
                </a:tc>
                <a:tc>
                  <a:txBody>
                    <a:bodyPr/>
                    <a:lstStyle/>
                    <a:p>
                      <a:pPr algn="ctr"/>
                      <a:r>
                        <a:rPr lang="en-US" sz="1500" dirty="0">
                          <a:latin typeface="PT Sans" panose="020B0503020203020204"/>
                        </a:rPr>
                        <a:t>$9,348,024.02</a:t>
                      </a:r>
                    </a:p>
                  </a:txBody>
                  <a:tcPr/>
                </a:tc>
                <a:tc>
                  <a:txBody>
                    <a:bodyPr/>
                    <a:lstStyle/>
                    <a:p>
                      <a:pPr algn="ctr"/>
                      <a:r>
                        <a:rPr lang="en-US" sz="1500" dirty="0">
                          <a:latin typeface="PT Sans" panose="020B0503020203020204"/>
                        </a:rPr>
                        <a:t>$3,023,196.97</a:t>
                      </a:r>
                    </a:p>
                  </a:txBody>
                  <a:tcPr/>
                </a:tc>
                <a:extLst>
                  <a:ext uri="{0D108BD9-81ED-4DB2-BD59-A6C34878D82A}">
                    <a16:rowId xmlns:a16="http://schemas.microsoft.com/office/drawing/2014/main" val="4199533641"/>
                  </a:ext>
                </a:extLst>
              </a:tr>
            </a:tbl>
          </a:graphicData>
        </a:graphic>
      </p:graphicFrame>
    </p:spTree>
    <p:extLst>
      <p:ext uri="{BB962C8B-B14F-4D97-AF65-F5344CB8AC3E}">
        <p14:creationId xmlns:p14="http://schemas.microsoft.com/office/powerpoint/2010/main" val="1828061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988840"/>
            <a:ext cx="7776864" cy="4725144"/>
          </a:xfrm>
          <a:prstGeom prst="rect">
            <a:avLst/>
          </a:prstGeom>
        </p:spPr>
        <p:txBody>
          <a:bodyPr vert="horz" lIns="91440" tIns="45720" rIns="91440" bIns="45720" rtlCol="0">
            <a:normAutofit/>
          </a:bodyPr>
          <a:lstStyle/>
          <a:p>
            <a:pPr marL="457200" indent="-457200">
              <a:spcBef>
                <a:spcPts val="0"/>
              </a:spcBef>
              <a:spcAft>
                <a:spcPts val="1200"/>
              </a:spcAft>
              <a:buClr>
                <a:schemeClr val="tx1"/>
              </a:buClr>
              <a:buFontTx/>
              <a:buChar char="•"/>
              <a:defRPr/>
            </a:pPr>
            <a:r>
              <a:rPr lang="en-US" sz="2400" dirty="0">
                <a:cs typeface="Arial" pitchFamily="34" charset="0"/>
              </a:rPr>
              <a:t>Development Potential (35 points)</a:t>
            </a:r>
          </a:p>
          <a:p>
            <a:pPr marL="457200" indent="-457200">
              <a:spcBef>
                <a:spcPts val="0"/>
              </a:spcBef>
              <a:spcAft>
                <a:spcPts val="1200"/>
              </a:spcAft>
              <a:buClr>
                <a:schemeClr val="tx1"/>
              </a:buClr>
              <a:buFontTx/>
              <a:buChar char="•"/>
              <a:defRPr/>
            </a:pPr>
            <a:r>
              <a:rPr lang="en-US" sz="2400" dirty="0">
                <a:cs typeface="Arial" pitchFamily="34" charset="0"/>
              </a:rPr>
              <a:t>Economic impact and Cost Effectiveness (20 points)</a:t>
            </a:r>
          </a:p>
          <a:p>
            <a:pPr marL="457200" indent="-457200">
              <a:spcBef>
                <a:spcPts val="0"/>
              </a:spcBef>
              <a:spcAft>
                <a:spcPts val="1200"/>
              </a:spcAft>
              <a:buClr>
                <a:schemeClr val="tx1"/>
              </a:buClr>
              <a:buFontTx/>
              <a:buChar char="•"/>
              <a:defRPr/>
            </a:pPr>
            <a:r>
              <a:rPr lang="en-US" sz="2400" dirty="0">
                <a:cs typeface="Arial" pitchFamily="34" charset="0"/>
              </a:rPr>
              <a:t>Local Commitment and Initiative (33 points)</a:t>
            </a:r>
          </a:p>
          <a:p>
            <a:pPr marL="457200" indent="-457200">
              <a:spcBef>
                <a:spcPts val="0"/>
              </a:spcBef>
              <a:spcAft>
                <a:spcPts val="1200"/>
              </a:spcAft>
              <a:buClr>
                <a:schemeClr val="tx1"/>
              </a:buClr>
              <a:buFontTx/>
              <a:buChar char="•"/>
              <a:defRPr/>
            </a:pPr>
            <a:r>
              <a:rPr lang="en-US" sz="2400" dirty="0">
                <a:cs typeface="Arial" pitchFamily="34" charset="0"/>
              </a:rPr>
              <a:t>Transportation Need and Justification (4 points)</a:t>
            </a:r>
          </a:p>
          <a:p>
            <a:pPr marL="457200" indent="-457200">
              <a:spcBef>
                <a:spcPts val="0"/>
              </a:spcBef>
              <a:spcAft>
                <a:spcPts val="1200"/>
              </a:spcAft>
              <a:buClr>
                <a:schemeClr val="tx1"/>
              </a:buClr>
              <a:buFontTx/>
              <a:buChar char="•"/>
              <a:defRPr/>
            </a:pPr>
            <a:r>
              <a:rPr lang="en-US" sz="2400" dirty="0">
                <a:cs typeface="Arial" pitchFamily="34" charset="0"/>
              </a:rPr>
              <a:t>Local Economic Need (6 points)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1124743"/>
            <a:ext cx="7886700" cy="288033"/>
          </a:xfrm>
        </p:spPr>
        <p:txBody>
          <a:bodyPr>
            <a:noAutofit/>
          </a:bodyPr>
          <a:lstStyle/>
          <a:p>
            <a:r>
              <a:rPr lang="en-US" sz="3400" b="1" dirty="0">
                <a:solidFill>
                  <a:schemeClr val="tx2"/>
                </a:solidFill>
              </a:rPr>
              <a:t>Local Development Project Evaluation Criteria</a:t>
            </a:r>
          </a:p>
        </p:txBody>
      </p:sp>
    </p:spTree>
    <p:extLst>
      <p:ext uri="{BB962C8B-B14F-4D97-AF65-F5344CB8AC3E}">
        <p14:creationId xmlns:p14="http://schemas.microsoft.com/office/powerpoint/2010/main" val="373714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pic>
        <p:nvPicPr>
          <p:cNvPr id="51" name="Picture 50">
            <a:extLst>
              <a:ext uri="{FF2B5EF4-FFF2-40B4-BE49-F238E27FC236}">
                <a16:creationId xmlns:a16="http://schemas.microsoft.com/office/drawing/2014/main" id="{F999C3B5-2DBB-4A65-B0D5-D4CF53A35A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9" name="Title 10">
            <a:extLst>
              <a:ext uri="{FF2B5EF4-FFF2-40B4-BE49-F238E27FC236}">
                <a16:creationId xmlns:a16="http://schemas.microsoft.com/office/drawing/2014/main" id="{31665C7D-5068-47C1-AE72-60DCFB88CD4A}"/>
              </a:ext>
            </a:extLst>
          </p:cNvPr>
          <p:cNvSpPr txBox="1">
            <a:spLocks/>
          </p:cNvSpPr>
          <p:nvPr/>
        </p:nvSpPr>
        <p:spPr>
          <a:xfrm>
            <a:off x="542285" y="707765"/>
            <a:ext cx="7886700"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PT Sans" panose="020B0503020203020204" pitchFamily="34" charset="0"/>
                <a:ea typeface="+mj-ea"/>
                <a:cs typeface="+mj-cs"/>
              </a:defRPr>
            </a:lvl1pPr>
          </a:lstStyle>
          <a:p>
            <a:r>
              <a:rPr lang="en-US" sz="3400" b="1" dirty="0">
                <a:solidFill>
                  <a:schemeClr val="tx2"/>
                </a:solidFill>
              </a:rPr>
              <a:t>List of Local Development Applications Recommended</a:t>
            </a:r>
          </a:p>
        </p:txBody>
      </p:sp>
      <p:grpSp>
        <p:nvGrpSpPr>
          <p:cNvPr id="20" name="Group 19">
            <a:extLst>
              <a:ext uri="{FF2B5EF4-FFF2-40B4-BE49-F238E27FC236}">
                <a16:creationId xmlns:a16="http://schemas.microsoft.com/office/drawing/2014/main" id="{C2DBDC7D-DF98-4EA5-AF2C-81B70C72C062}"/>
              </a:ext>
            </a:extLst>
          </p:cNvPr>
          <p:cNvGrpSpPr/>
          <p:nvPr/>
        </p:nvGrpSpPr>
        <p:grpSpPr>
          <a:xfrm>
            <a:off x="136141" y="1627961"/>
            <a:ext cx="8871716" cy="844612"/>
            <a:chOff x="172361" y="2033593"/>
            <a:chExt cx="8871716" cy="844612"/>
          </a:xfrm>
        </p:grpSpPr>
        <p:grpSp>
          <p:nvGrpSpPr>
            <p:cNvPr id="22" name="Group 21">
              <a:extLst>
                <a:ext uri="{FF2B5EF4-FFF2-40B4-BE49-F238E27FC236}">
                  <a16:creationId xmlns:a16="http://schemas.microsoft.com/office/drawing/2014/main" id="{449DBE11-8632-4B75-B423-645F993AD941}"/>
                </a:ext>
              </a:extLst>
            </p:cNvPr>
            <p:cNvGrpSpPr/>
            <p:nvPr/>
          </p:nvGrpSpPr>
          <p:grpSpPr>
            <a:xfrm>
              <a:off x="172361" y="2033593"/>
              <a:ext cx="8871716" cy="844612"/>
              <a:chOff x="173243" y="2962504"/>
              <a:chExt cx="8871716" cy="844612"/>
            </a:xfrm>
          </p:grpSpPr>
          <p:sp>
            <p:nvSpPr>
              <p:cNvPr id="26" name="Rectangle 25">
                <a:extLst>
                  <a:ext uri="{FF2B5EF4-FFF2-40B4-BE49-F238E27FC236}">
                    <a16:creationId xmlns:a16="http://schemas.microsoft.com/office/drawing/2014/main" id="{91751719-C0CC-437B-9F4B-557E4E02EBF1}"/>
                  </a:ext>
                </a:extLst>
              </p:cNvPr>
              <p:cNvSpPr/>
              <p:nvPr/>
            </p:nvSpPr>
            <p:spPr>
              <a:xfrm>
                <a:off x="7580546" y="2962504"/>
                <a:ext cx="1464413" cy="84461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D18C796-D7AC-4367-8B93-92CE36336305}"/>
                  </a:ext>
                </a:extLst>
              </p:cNvPr>
              <p:cNvSpPr txBox="1"/>
              <p:nvPr/>
            </p:nvSpPr>
            <p:spPr>
              <a:xfrm>
                <a:off x="7556105" y="3115112"/>
                <a:ext cx="1464413" cy="492443"/>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RECOMMENDED</a:t>
                </a:r>
                <a:r>
                  <a:rPr lang="en-US" sz="1300" dirty="0">
                    <a:solidFill>
                      <a:schemeClr val="bg1"/>
                    </a:solidFill>
                    <a:latin typeface="Century Gothic" panose="020B0502020202020204" pitchFamily="34" charset="0"/>
                  </a:rPr>
                  <a:t> </a:t>
                </a:r>
                <a:r>
                  <a:rPr lang="en-US" sz="1300" b="1" dirty="0">
                    <a:solidFill>
                      <a:schemeClr val="bg1"/>
                    </a:solidFill>
                    <a:latin typeface="Century Gothic" panose="020B0502020202020204" pitchFamily="34" charset="0"/>
                  </a:rPr>
                  <a:t>AMOUNT</a:t>
                </a:r>
              </a:p>
            </p:txBody>
          </p:sp>
          <p:sp>
            <p:nvSpPr>
              <p:cNvPr id="28" name="Rectangle 27">
                <a:extLst>
                  <a:ext uri="{FF2B5EF4-FFF2-40B4-BE49-F238E27FC236}">
                    <a16:creationId xmlns:a16="http://schemas.microsoft.com/office/drawing/2014/main" id="{25ADA660-F870-4CF5-AC9E-29F1125B2CE5}"/>
                  </a:ext>
                </a:extLst>
              </p:cNvPr>
              <p:cNvSpPr/>
              <p:nvPr/>
            </p:nvSpPr>
            <p:spPr>
              <a:xfrm>
                <a:off x="173243" y="2962504"/>
                <a:ext cx="2631099" cy="84461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6B66E17F-229E-4C7C-98E6-04AF4AF74A06}"/>
                  </a:ext>
                </a:extLst>
              </p:cNvPr>
              <p:cNvSpPr txBox="1"/>
              <p:nvPr/>
            </p:nvSpPr>
            <p:spPr>
              <a:xfrm>
                <a:off x="474293" y="3212976"/>
                <a:ext cx="1936882"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PROJECT NAME</a:t>
                </a:r>
              </a:p>
            </p:txBody>
          </p:sp>
          <p:sp>
            <p:nvSpPr>
              <p:cNvPr id="30" name="Rectangle 29">
                <a:extLst>
                  <a:ext uri="{FF2B5EF4-FFF2-40B4-BE49-F238E27FC236}">
                    <a16:creationId xmlns:a16="http://schemas.microsoft.com/office/drawing/2014/main" id="{98C6AED0-E3F5-4B6D-8E80-547B34ABCED9}"/>
                  </a:ext>
                </a:extLst>
              </p:cNvPr>
              <p:cNvSpPr/>
              <p:nvPr/>
            </p:nvSpPr>
            <p:spPr>
              <a:xfrm>
                <a:off x="2803498" y="2962504"/>
                <a:ext cx="1435607" cy="844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62286AA5-E205-4DC4-B251-A4DF8C16BDA9}"/>
                  </a:ext>
                </a:extLst>
              </p:cNvPr>
              <p:cNvSpPr/>
              <p:nvPr/>
            </p:nvSpPr>
            <p:spPr>
              <a:xfrm>
                <a:off x="6173468" y="2962504"/>
                <a:ext cx="1402218" cy="84461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E048ADE6-F183-4228-8851-48FA4E75A582}"/>
                  </a:ext>
                </a:extLst>
              </p:cNvPr>
              <p:cNvSpPr txBox="1"/>
              <p:nvPr/>
            </p:nvSpPr>
            <p:spPr>
              <a:xfrm>
                <a:off x="6145651" y="3114948"/>
                <a:ext cx="1410454"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PERCENT PARTICIPATION</a:t>
                </a:r>
              </a:p>
            </p:txBody>
          </p:sp>
          <p:sp>
            <p:nvSpPr>
              <p:cNvPr id="33" name="Rectangle 32">
                <a:extLst>
                  <a:ext uri="{FF2B5EF4-FFF2-40B4-BE49-F238E27FC236}">
                    <a16:creationId xmlns:a16="http://schemas.microsoft.com/office/drawing/2014/main" id="{ADF5C397-32F1-41F6-A14C-F84D00A60B84}"/>
                  </a:ext>
                </a:extLst>
              </p:cNvPr>
              <p:cNvSpPr/>
              <p:nvPr/>
            </p:nvSpPr>
            <p:spPr>
              <a:xfrm>
                <a:off x="4239105" y="2962504"/>
                <a:ext cx="636068" cy="84461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F3AC24CC-F93D-4B69-9D63-138E29EA60ED}"/>
                  </a:ext>
                </a:extLst>
              </p:cNvPr>
              <p:cNvSpPr txBox="1"/>
              <p:nvPr/>
            </p:nvSpPr>
            <p:spPr>
              <a:xfrm>
                <a:off x="3022582" y="3235137"/>
                <a:ext cx="998283"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SPONSOR</a:t>
                </a:r>
              </a:p>
            </p:txBody>
          </p:sp>
          <p:sp>
            <p:nvSpPr>
              <p:cNvPr id="35" name="TextBox 34">
                <a:extLst>
                  <a:ext uri="{FF2B5EF4-FFF2-40B4-BE49-F238E27FC236}">
                    <a16:creationId xmlns:a16="http://schemas.microsoft.com/office/drawing/2014/main" id="{76D46582-5B6C-4B32-8A65-98D53D021258}"/>
                  </a:ext>
                </a:extLst>
              </p:cNvPr>
              <p:cNvSpPr txBox="1"/>
              <p:nvPr/>
            </p:nvSpPr>
            <p:spPr>
              <a:xfrm>
                <a:off x="4167974" y="3212976"/>
                <a:ext cx="800618" cy="292388"/>
              </a:xfrm>
              <a:prstGeom prst="rect">
                <a:avLst/>
              </a:prstGeom>
              <a:noFill/>
            </p:spPr>
            <p:txBody>
              <a:bodyPr wrap="square" rtlCol="0">
                <a:spAutoFit/>
              </a:bodyPr>
              <a:lstStyle/>
              <a:p>
                <a:pPr algn="ctr"/>
                <a:r>
                  <a:rPr lang="en-US" sz="1300" b="1" dirty="0">
                    <a:solidFill>
                      <a:schemeClr val="bg1"/>
                    </a:solidFill>
                    <a:latin typeface="Century Gothic" panose="020B0502020202020204" pitchFamily="34" charset="0"/>
                  </a:rPr>
                  <a:t>SCORE</a:t>
                </a:r>
              </a:p>
            </p:txBody>
          </p:sp>
        </p:grpSp>
        <p:sp>
          <p:nvSpPr>
            <p:cNvPr id="23" name="Rectangle 22">
              <a:extLst>
                <a:ext uri="{FF2B5EF4-FFF2-40B4-BE49-F238E27FC236}">
                  <a16:creationId xmlns:a16="http://schemas.microsoft.com/office/drawing/2014/main" id="{634F43A7-5684-4BB0-A70E-A9BE9E238A46}"/>
                </a:ext>
              </a:extLst>
            </p:cNvPr>
            <p:cNvSpPr/>
            <p:nvPr/>
          </p:nvSpPr>
          <p:spPr>
            <a:xfrm>
              <a:off x="4874291" y="2033593"/>
              <a:ext cx="1293436" cy="844612"/>
            </a:xfrm>
            <a:prstGeom prst="rect">
              <a:avLst/>
            </a:prstGeom>
            <a:solidFill>
              <a:srgbClr val="344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448316DA-FE23-4458-B69D-C4C3F16641F3}"/>
                </a:ext>
              </a:extLst>
            </p:cNvPr>
            <p:cNvSpPr txBox="1"/>
            <p:nvPr/>
          </p:nvSpPr>
          <p:spPr>
            <a:xfrm>
              <a:off x="4803205" y="2207236"/>
              <a:ext cx="1435607" cy="492443"/>
            </a:xfrm>
            <a:prstGeom prst="rect">
              <a:avLst/>
            </a:prstGeom>
            <a:noFill/>
          </p:spPr>
          <p:txBody>
            <a:bodyPr wrap="square" rtlCol="0" anchor="ctr">
              <a:spAutoFit/>
            </a:bodyPr>
            <a:lstStyle/>
            <a:p>
              <a:pPr algn="ctr"/>
              <a:r>
                <a:rPr lang="en-US" sz="1300" b="1" dirty="0">
                  <a:solidFill>
                    <a:schemeClr val="bg1"/>
                  </a:solidFill>
                  <a:latin typeface="Century Gothic" panose="020B0502020202020204" pitchFamily="34" charset="0"/>
                </a:rPr>
                <a:t>TOTAL PROJECT COST</a:t>
              </a:r>
            </a:p>
          </p:txBody>
        </p:sp>
      </p:grpSp>
      <p:pic>
        <p:nvPicPr>
          <p:cNvPr id="21" name="Picture 20">
            <a:extLst>
              <a:ext uri="{FF2B5EF4-FFF2-40B4-BE49-F238E27FC236}">
                <a16:creationId xmlns:a16="http://schemas.microsoft.com/office/drawing/2014/main" id="{C3C8CDFB-817B-4D38-9844-BB96DDE00D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1" y="5046144"/>
            <a:ext cx="2492056" cy="167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5C2733DA-9C17-434E-83E2-92A9674E1E4D}"/>
              </a:ext>
            </a:extLst>
          </p:cNvPr>
          <p:cNvSpPr>
            <a:spLocks noChangeAspect="1"/>
          </p:cNvSpPr>
          <p:nvPr/>
        </p:nvSpPr>
        <p:spPr>
          <a:xfrm>
            <a:off x="4383910" y="5290317"/>
            <a:ext cx="112174" cy="10565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37" name="Table 36">
            <a:extLst>
              <a:ext uri="{FF2B5EF4-FFF2-40B4-BE49-F238E27FC236}">
                <a16:creationId xmlns:a16="http://schemas.microsoft.com/office/drawing/2014/main" id="{6E61090E-8007-447E-AA42-CB5BD35F67C2}"/>
              </a:ext>
            </a:extLst>
          </p:cNvPr>
          <p:cNvGraphicFramePr>
            <a:graphicFrameLocks noGrp="1"/>
          </p:cNvGraphicFramePr>
          <p:nvPr>
            <p:extLst>
              <p:ext uri="{D42A27DB-BD31-4B8C-83A1-F6EECF244321}">
                <p14:modId xmlns:p14="http://schemas.microsoft.com/office/powerpoint/2010/main" val="2938253904"/>
              </p:ext>
            </p:extLst>
          </p:nvPr>
        </p:nvGraphicFramePr>
        <p:xfrm>
          <a:off x="71959" y="2472573"/>
          <a:ext cx="8896156" cy="797888"/>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624080361"/>
                    </a:ext>
                  </a:extLst>
                </a:gridCol>
                <a:gridCol w="1440160">
                  <a:extLst>
                    <a:ext uri="{9D8B030D-6E8A-4147-A177-3AD203B41FA5}">
                      <a16:colId xmlns:a16="http://schemas.microsoft.com/office/drawing/2014/main" val="1223211575"/>
                    </a:ext>
                  </a:extLst>
                </a:gridCol>
                <a:gridCol w="648072">
                  <a:extLst>
                    <a:ext uri="{9D8B030D-6E8A-4147-A177-3AD203B41FA5}">
                      <a16:colId xmlns:a16="http://schemas.microsoft.com/office/drawing/2014/main" val="2720323310"/>
                    </a:ext>
                  </a:extLst>
                </a:gridCol>
                <a:gridCol w="1296144">
                  <a:extLst>
                    <a:ext uri="{9D8B030D-6E8A-4147-A177-3AD203B41FA5}">
                      <a16:colId xmlns:a16="http://schemas.microsoft.com/office/drawing/2014/main" val="650114751"/>
                    </a:ext>
                  </a:extLst>
                </a:gridCol>
                <a:gridCol w="1368152">
                  <a:extLst>
                    <a:ext uri="{9D8B030D-6E8A-4147-A177-3AD203B41FA5}">
                      <a16:colId xmlns:a16="http://schemas.microsoft.com/office/drawing/2014/main" val="2726600765"/>
                    </a:ext>
                  </a:extLst>
                </a:gridCol>
                <a:gridCol w="1451374">
                  <a:extLst>
                    <a:ext uri="{9D8B030D-6E8A-4147-A177-3AD203B41FA5}">
                      <a16:colId xmlns:a16="http://schemas.microsoft.com/office/drawing/2014/main" val="37103315"/>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1,638 feet of Snap-On Drive. </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Algona</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42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$1,464,025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$732,013</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6386877"/>
                  </a:ext>
                </a:extLst>
              </a:tr>
            </a:tbl>
          </a:graphicData>
        </a:graphic>
      </p:graphicFrame>
      <p:graphicFrame>
        <p:nvGraphicFramePr>
          <p:cNvPr id="3" name="Table 2">
            <a:extLst>
              <a:ext uri="{FF2B5EF4-FFF2-40B4-BE49-F238E27FC236}">
                <a16:creationId xmlns:a16="http://schemas.microsoft.com/office/drawing/2014/main" id="{78EB0BB0-DFA4-42DE-B9F2-28614DB444D8}"/>
              </a:ext>
            </a:extLst>
          </p:cNvPr>
          <p:cNvGraphicFramePr>
            <a:graphicFrameLocks noGrp="1"/>
          </p:cNvGraphicFramePr>
          <p:nvPr>
            <p:extLst>
              <p:ext uri="{D42A27DB-BD31-4B8C-83A1-F6EECF244321}">
                <p14:modId xmlns:p14="http://schemas.microsoft.com/office/powerpoint/2010/main" val="13936112"/>
              </p:ext>
            </p:extLst>
          </p:nvPr>
        </p:nvGraphicFramePr>
        <p:xfrm>
          <a:off x="68331" y="3270461"/>
          <a:ext cx="8896156" cy="1158240"/>
        </p:xfrm>
        <a:graphic>
          <a:graphicData uri="http://schemas.openxmlformats.org/drawingml/2006/table">
            <a:tbl>
              <a:tblPr firstRow="1" bandRow="1">
                <a:tableStyleId>{9D7B26C5-4107-4FEC-AEDC-1716B250A1EF}</a:tableStyleId>
              </a:tblPr>
              <a:tblGrid>
                <a:gridCol w="2692254">
                  <a:extLst>
                    <a:ext uri="{9D8B030D-6E8A-4147-A177-3AD203B41FA5}">
                      <a16:colId xmlns:a16="http://schemas.microsoft.com/office/drawing/2014/main" val="2329528098"/>
                    </a:ext>
                  </a:extLst>
                </a:gridCol>
                <a:gridCol w="1440160">
                  <a:extLst>
                    <a:ext uri="{9D8B030D-6E8A-4147-A177-3AD203B41FA5}">
                      <a16:colId xmlns:a16="http://schemas.microsoft.com/office/drawing/2014/main" val="2627316349"/>
                    </a:ext>
                  </a:extLst>
                </a:gridCol>
                <a:gridCol w="648072">
                  <a:extLst>
                    <a:ext uri="{9D8B030D-6E8A-4147-A177-3AD203B41FA5}">
                      <a16:colId xmlns:a16="http://schemas.microsoft.com/office/drawing/2014/main" val="3123495086"/>
                    </a:ext>
                  </a:extLst>
                </a:gridCol>
                <a:gridCol w="1296144">
                  <a:extLst>
                    <a:ext uri="{9D8B030D-6E8A-4147-A177-3AD203B41FA5}">
                      <a16:colId xmlns:a16="http://schemas.microsoft.com/office/drawing/2014/main" val="3895419745"/>
                    </a:ext>
                  </a:extLst>
                </a:gridCol>
                <a:gridCol w="1368152">
                  <a:extLst>
                    <a:ext uri="{9D8B030D-6E8A-4147-A177-3AD203B41FA5}">
                      <a16:colId xmlns:a16="http://schemas.microsoft.com/office/drawing/2014/main" val="860125124"/>
                    </a:ext>
                  </a:extLst>
                </a:gridCol>
                <a:gridCol w="1451374">
                  <a:extLst>
                    <a:ext uri="{9D8B030D-6E8A-4147-A177-3AD203B41FA5}">
                      <a16:colId xmlns:a16="http://schemas.microsoft.com/office/drawing/2014/main" val="3629476122"/>
                    </a:ext>
                  </a:extLst>
                </a:gridCol>
              </a:tblGrid>
              <a:tr h="79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2"/>
                          </a:solidFill>
                          <a:latin typeface="PT Sans" panose="020B0503020203020204" pitchFamily="34" charset="0"/>
                        </a:rPr>
                        <a:t>Construction of approximately 825 feet of 10th Avenue South and paving of 530 feet of South 19th Street.</a:t>
                      </a:r>
                    </a:p>
                  </a:txBody>
                  <a:tcPr anchor="ctr">
                    <a:lnL>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PT Sans" panose="020B0503020203020204" pitchFamily="34" charset="0"/>
                        </a:rPr>
                        <a:t>Estherville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dirty="0">
                          <a:solidFill>
                            <a:schemeClr val="accent3">
                              <a:lumMod val="75000"/>
                            </a:schemeClr>
                          </a:solidFill>
                          <a:latin typeface="PT Sans" panose="020B0503020203020204" pitchFamily="34" charset="0"/>
                        </a:rPr>
                        <a:t>44</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34495E"/>
                          </a:solidFill>
                          <a:latin typeface="PT Sans" panose="020B0503020203020204" pitchFamily="34" charset="0"/>
                        </a:rPr>
                        <a:t>$775,325</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lumMod val="75000"/>
                            </a:schemeClr>
                          </a:solidFill>
                          <a:latin typeface="PT Sans" panose="020B0503020203020204" pitchFamily="34" charset="0"/>
                        </a:rPr>
                        <a:t>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17F"/>
                          </a:solidFill>
                          <a:latin typeface="PT Sans" panose="020B0503020203020204" pitchFamily="34" charset="0"/>
                        </a:rPr>
                        <a:t>$387,663</a:t>
                      </a:r>
                    </a:p>
                  </a:txBody>
                  <a:tcPr anchor="ctr">
                    <a:lnL w="12700" cap="flat" cmpd="sng" algn="ctr">
                      <a:solidFill>
                        <a:schemeClr val="bg2"/>
                      </a:solidFill>
                      <a:prstDash val="solid"/>
                      <a:round/>
                      <a:headEnd type="none" w="med" len="med"/>
                      <a:tailEnd type="none" w="med" len="med"/>
                    </a:lnL>
                    <a:lnR>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85494653"/>
                  </a:ext>
                </a:extLst>
              </a:tr>
            </a:tbl>
          </a:graphicData>
        </a:graphic>
      </p:graphicFrame>
      <p:pic>
        <p:nvPicPr>
          <p:cNvPr id="2" name="Picture 1">
            <a:extLst>
              <a:ext uri="{FF2B5EF4-FFF2-40B4-BE49-F238E27FC236}">
                <a16:creationId xmlns:a16="http://schemas.microsoft.com/office/drawing/2014/main" id="{EC295B4B-ADB5-4A72-9E8B-DD0EB7807061}"/>
              </a:ext>
            </a:extLst>
          </p:cNvPr>
          <p:cNvPicPr>
            <a:picLocks noChangeAspect="1"/>
          </p:cNvPicPr>
          <p:nvPr/>
        </p:nvPicPr>
        <p:blipFill>
          <a:blip r:embed="rId4"/>
          <a:stretch>
            <a:fillRect/>
          </a:stretch>
        </p:blipFill>
        <p:spPr>
          <a:xfrm>
            <a:off x="4202003" y="5162290"/>
            <a:ext cx="134124" cy="128027"/>
          </a:xfrm>
          <a:prstGeom prst="rect">
            <a:avLst/>
          </a:prstGeom>
        </p:spPr>
      </p:pic>
    </p:spTree>
    <p:extLst>
      <p:ext uri="{BB962C8B-B14F-4D97-AF65-F5344CB8AC3E}">
        <p14:creationId xmlns:p14="http://schemas.microsoft.com/office/powerpoint/2010/main" val="12988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Algona</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approximately 1,638 feet of Snap-On Drive located on the northeast side of town. This project is necessary to provide access to six lots totaling more than 15 acres for heavy industrial purposes.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$1,464,025</a:t>
            </a:r>
          </a:p>
          <a:p>
            <a:pPr marL="0" indent="0">
              <a:spcBef>
                <a:spcPts val="0"/>
              </a:spcBef>
              <a:buClr>
                <a:schemeClr val="tx1"/>
              </a:buClr>
              <a:buNone/>
              <a:defRPr/>
            </a:pPr>
            <a:r>
              <a:rPr lang="en-US" sz="1800" dirty="0">
                <a:latin typeface="PT Sans" panose="020B0503020203020204"/>
                <a:cs typeface="Arial" pitchFamily="34" charset="0"/>
              </a:rPr>
              <a:t>Requested:    $732,013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3" name="Picture 2">
            <a:extLst>
              <a:ext uri="{FF2B5EF4-FFF2-40B4-BE49-F238E27FC236}">
                <a16:creationId xmlns:a16="http://schemas.microsoft.com/office/drawing/2014/main" id="{31E3CC3A-EF7C-4DC6-BA24-F83D7C5A00AF}"/>
              </a:ext>
            </a:extLst>
          </p:cNvPr>
          <p:cNvPicPr>
            <a:picLocks noChangeAspect="1"/>
          </p:cNvPicPr>
          <p:nvPr/>
        </p:nvPicPr>
        <p:blipFill rotWithShape="1">
          <a:blip r:embed="rId2"/>
          <a:srcRect l="70475" t="21858" r="12988" b="25878"/>
          <a:stretch/>
        </p:blipFill>
        <p:spPr>
          <a:xfrm>
            <a:off x="4760330" y="1909974"/>
            <a:ext cx="3844118" cy="4759386"/>
          </a:xfrm>
          <a:prstGeom prst="rect">
            <a:avLst/>
          </a:prstGeom>
          <a:ln>
            <a:solidFill>
              <a:srgbClr val="53565A"/>
            </a:solidFill>
          </a:ln>
        </p:spPr>
      </p:pic>
      <p:pic>
        <p:nvPicPr>
          <p:cNvPr id="7" name="Picture 6">
            <a:extLst>
              <a:ext uri="{FF2B5EF4-FFF2-40B4-BE49-F238E27FC236}">
                <a16:creationId xmlns:a16="http://schemas.microsoft.com/office/drawing/2014/main" id="{55E7040E-E474-4F3D-A87E-580AD86234C7}"/>
              </a:ext>
            </a:extLst>
          </p:cNvPr>
          <p:cNvPicPr>
            <a:picLocks noChangeAspect="1"/>
          </p:cNvPicPr>
          <p:nvPr/>
        </p:nvPicPr>
        <p:blipFill rotWithShape="1">
          <a:blip r:embed="rId3"/>
          <a:srcRect l="68900" t="27888" r="8855" b="27888"/>
          <a:stretch/>
        </p:blipFill>
        <p:spPr>
          <a:xfrm>
            <a:off x="473245" y="2996952"/>
            <a:ext cx="4160702" cy="3240360"/>
          </a:xfrm>
          <a:prstGeom prst="rect">
            <a:avLst/>
          </a:prstGeom>
          <a:ln>
            <a:solidFill>
              <a:srgbClr val="53565A"/>
            </a:solidFill>
          </a:ln>
        </p:spPr>
      </p:pic>
      <p:cxnSp>
        <p:nvCxnSpPr>
          <p:cNvPr id="10" name="Straight Connector 9">
            <a:extLst>
              <a:ext uri="{FF2B5EF4-FFF2-40B4-BE49-F238E27FC236}">
                <a16:creationId xmlns:a16="http://schemas.microsoft.com/office/drawing/2014/main" id="{915C8EEF-6766-40E8-9D38-FBF8034A828A}"/>
              </a:ext>
            </a:extLst>
          </p:cNvPr>
          <p:cNvCxnSpPr>
            <a:cxnSpLocks/>
          </p:cNvCxnSpPr>
          <p:nvPr/>
        </p:nvCxnSpPr>
        <p:spPr>
          <a:xfrm>
            <a:off x="5508104" y="2204864"/>
            <a:ext cx="0" cy="33123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6F2692-2A4C-42FB-9A65-6666CD3AD289}"/>
              </a:ext>
            </a:extLst>
          </p:cNvPr>
          <p:cNvCxnSpPr>
            <a:cxnSpLocks/>
          </p:cNvCxnSpPr>
          <p:nvPr/>
        </p:nvCxnSpPr>
        <p:spPr>
          <a:xfrm>
            <a:off x="5580112" y="2204864"/>
            <a:ext cx="0" cy="388843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3E98DE-2222-4F99-8A3A-03BFF0D4EB89}"/>
              </a:ext>
            </a:extLst>
          </p:cNvPr>
          <p:cNvCxnSpPr>
            <a:cxnSpLocks/>
          </p:cNvCxnSpPr>
          <p:nvPr/>
        </p:nvCxnSpPr>
        <p:spPr>
          <a:xfrm flipH="1">
            <a:off x="5580112" y="2204864"/>
            <a:ext cx="72008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AF3A38-7AE5-4123-86B2-CAA4D88019E8}"/>
              </a:ext>
            </a:extLst>
          </p:cNvPr>
          <p:cNvCxnSpPr>
            <a:cxnSpLocks/>
          </p:cNvCxnSpPr>
          <p:nvPr/>
        </p:nvCxnSpPr>
        <p:spPr>
          <a:xfrm>
            <a:off x="6300192" y="4221088"/>
            <a:ext cx="0" cy="187220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176ACC1-B5BF-496A-99F7-171C809DD540}"/>
              </a:ext>
            </a:extLst>
          </p:cNvPr>
          <p:cNvCxnSpPr>
            <a:cxnSpLocks/>
          </p:cNvCxnSpPr>
          <p:nvPr/>
        </p:nvCxnSpPr>
        <p:spPr>
          <a:xfrm>
            <a:off x="5580113" y="6093296"/>
            <a:ext cx="720079"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FC05877-B3EC-40E8-AEC2-01F03E46C99A}"/>
              </a:ext>
            </a:extLst>
          </p:cNvPr>
          <p:cNvCxnSpPr>
            <a:cxnSpLocks/>
          </p:cNvCxnSpPr>
          <p:nvPr/>
        </p:nvCxnSpPr>
        <p:spPr>
          <a:xfrm flipV="1">
            <a:off x="6300192" y="2204863"/>
            <a:ext cx="0" cy="50405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1106ED1-9C3B-40AC-95C3-3D3202D3489C}"/>
              </a:ext>
            </a:extLst>
          </p:cNvPr>
          <p:cNvCxnSpPr/>
          <p:nvPr/>
        </p:nvCxnSpPr>
        <p:spPr>
          <a:xfrm>
            <a:off x="6012160" y="3356992"/>
            <a:ext cx="93610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03D835-C199-4BAB-9AA3-7C0590F67094}"/>
              </a:ext>
            </a:extLst>
          </p:cNvPr>
          <p:cNvCxnSpPr/>
          <p:nvPr/>
        </p:nvCxnSpPr>
        <p:spPr>
          <a:xfrm>
            <a:off x="6020759" y="3356992"/>
            <a:ext cx="0" cy="86409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376BD0A-7D63-4D22-A6C5-6E5E6AF03BD2}"/>
              </a:ext>
            </a:extLst>
          </p:cNvPr>
          <p:cNvCxnSpPr/>
          <p:nvPr/>
        </p:nvCxnSpPr>
        <p:spPr>
          <a:xfrm flipH="1">
            <a:off x="6012160" y="4221088"/>
            <a:ext cx="288032"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5781FE-D89F-4E9D-A689-E0F26017D659}"/>
              </a:ext>
            </a:extLst>
          </p:cNvPr>
          <p:cNvCxnSpPr/>
          <p:nvPr/>
        </p:nvCxnSpPr>
        <p:spPr>
          <a:xfrm>
            <a:off x="6948264" y="2708920"/>
            <a:ext cx="0" cy="64807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E41390C-BFC7-4C0B-A557-59D3A36F676A}"/>
              </a:ext>
            </a:extLst>
          </p:cNvPr>
          <p:cNvCxnSpPr/>
          <p:nvPr/>
        </p:nvCxnSpPr>
        <p:spPr>
          <a:xfrm>
            <a:off x="6300192" y="2708920"/>
            <a:ext cx="648072"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76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5751537-FA03-4AB3-8B31-69AB09AA416A}"/>
              </a:ext>
            </a:extLst>
          </p:cNvPr>
          <p:cNvSpPr txBox="1">
            <a:spLocks/>
          </p:cNvSpPr>
          <p:nvPr/>
        </p:nvSpPr>
        <p:spPr>
          <a:xfrm>
            <a:off x="473245" y="312412"/>
            <a:ext cx="8197510" cy="31165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Estherville</a:t>
            </a:r>
          </a:p>
          <a:p>
            <a:pPr marL="0" indent="0">
              <a:spcBef>
                <a:spcPts val="0"/>
              </a:spcBef>
              <a:buClr>
                <a:schemeClr val="tx1"/>
              </a:buClr>
              <a:buNone/>
              <a:defRPr/>
            </a:pPr>
            <a:r>
              <a:rPr lang="en-US" sz="1800" b="1" dirty="0">
                <a:latin typeface="PT Sans" panose="020B0503020203020204"/>
                <a:cs typeface="Arial" pitchFamily="34" charset="0"/>
              </a:rPr>
              <a:t>(Local Development)</a:t>
            </a:r>
          </a:p>
          <a:p>
            <a:pPr marL="0" indent="0">
              <a:buNone/>
            </a:pPr>
            <a:r>
              <a:rPr lang="en-US" sz="1800" dirty="0">
                <a:latin typeface="PT Sans" panose="020B0503020203020204"/>
              </a:rPr>
              <a:t>construction of approximately 825 feet of 10th Avenue South and paving of 530 feet of South 19th Street located on the southeast side of town. This project is necessary to provide access to seven lots totaling more than 21 acres for heavy industrial purposes.</a:t>
            </a:r>
          </a:p>
          <a:p>
            <a:pPr marL="0" indent="0">
              <a:spcBef>
                <a:spcPts val="0"/>
              </a:spcBef>
              <a:buClr>
                <a:schemeClr val="tx1"/>
              </a:buClr>
              <a:buNone/>
              <a:defRPr/>
            </a:pPr>
            <a:endParaRPr lang="en-US" sz="1800" dirty="0">
              <a:latin typeface="PT Sans" panose="020B0503020203020204"/>
              <a:cs typeface="Arial" pitchFamily="34" charset="0"/>
            </a:endParaRPr>
          </a:p>
          <a:p>
            <a:pPr marL="0" indent="0">
              <a:spcBef>
                <a:spcPts val="0"/>
              </a:spcBef>
              <a:buClr>
                <a:schemeClr val="tx1"/>
              </a:buClr>
              <a:buNone/>
              <a:defRPr/>
            </a:pPr>
            <a:r>
              <a:rPr lang="en-US" sz="1800" dirty="0">
                <a:latin typeface="PT Sans" panose="020B0503020203020204"/>
                <a:cs typeface="Arial" pitchFamily="34" charset="0"/>
              </a:rPr>
              <a:t>Total Cost:     $775,325</a:t>
            </a:r>
          </a:p>
          <a:p>
            <a:pPr marL="0" indent="0">
              <a:spcBef>
                <a:spcPts val="0"/>
              </a:spcBef>
              <a:buClr>
                <a:schemeClr val="tx1"/>
              </a:buClr>
              <a:buNone/>
              <a:defRPr/>
            </a:pPr>
            <a:r>
              <a:rPr lang="en-US" sz="1800" dirty="0">
                <a:latin typeface="PT Sans" panose="020B0503020203020204"/>
                <a:cs typeface="Arial" pitchFamily="34" charset="0"/>
              </a:rPr>
              <a:t>Requested:    $387,663  (50%)</a:t>
            </a:r>
          </a:p>
          <a:p>
            <a:pPr marL="0" indent="0">
              <a:spcBef>
                <a:spcPts val="0"/>
              </a:spcBef>
              <a:buClr>
                <a:schemeClr val="tx1"/>
              </a:buClr>
              <a:buNone/>
              <a:defRPr/>
            </a:pPr>
            <a:endParaRPr lang="en-US" sz="1800" dirty="0">
              <a:latin typeface="PT Sans" panose="020B0503020203020204"/>
              <a:cs typeface="Arial" pitchFamily="34" charset="0"/>
            </a:endParaRPr>
          </a:p>
        </p:txBody>
      </p:sp>
      <p:pic>
        <p:nvPicPr>
          <p:cNvPr id="2" name="Picture 1">
            <a:extLst>
              <a:ext uri="{FF2B5EF4-FFF2-40B4-BE49-F238E27FC236}">
                <a16:creationId xmlns:a16="http://schemas.microsoft.com/office/drawing/2014/main" id="{E6825A2A-665B-4A01-AC44-BE4CA618ADA3}"/>
              </a:ext>
            </a:extLst>
          </p:cNvPr>
          <p:cNvPicPr>
            <a:picLocks noChangeAspect="1"/>
          </p:cNvPicPr>
          <p:nvPr/>
        </p:nvPicPr>
        <p:blipFill rotWithShape="1">
          <a:blip r:embed="rId2"/>
          <a:srcRect l="11413" t="9231" r="46850" b="3766"/>
          <a:stretch/>
        </p:blipFill>
        <p:spPr>
          <a:xfrm>
            <a:off x="4148911" y="2708920"/>
            <a:ext cx="4521844" cy="3692652"/>
          </a:xfrm>
          <a:prstGeom prst="rect">
            <a:avLst/>
          </a:prstGeom>
          <a:ln>
            <a:solidFill>
              <a:schemeClr val="tx1"/>
            </a:solidFill>
          </a:ln>
        </p:spPr>
      </p:pic>
      <p:pic>
        <p:nvPicPr>
          <p:cNvPr id="4" name="Picture 3">
            <a:extLst>
              <a:ext uri="{FF2B5EF4-FFF2-40B4-BE49-F238E27FC236}">
                <a16:creationId xmlns:a16="http://schemas.microsoft.com/office/drawing/2014/main" id="{E0590474-5D6B-465A-96EB-37FAC7AC419D}"/>
              </a:ext>
            </a:extLst>
          </p:cNvPr>
          <p:cNvPicPr>
            <a:picLocks noChangeAspect="1"/>
          </p:cNvPicPr>
          <p:nvPr/>
        </p:nvPicPr>
        <p:blipFill rotWithShape="1">
          <a:blip r:embed="rId3"/>
          <a:srcRect l="66537" t="19847" r="4326" b="23867"/>
          <a:stretch/>
        </p:blipFill>
        <p:spPr>
          <a:xfrm>
            <a:off x="539552" y="3794809"/>
            <a:ext cx="3456384" cy="2615643"/>
          </a:xfrm>
          <a:prstGeom prst="rect">
            <a:avLst/>
          </a:prstGeom>
          <a:ln>
            <a:solidFill>
              <a:schemeClr val="tx1"/>
            </a:solidFill>
          </a:ln>
        </p:spPr>
      </p:pic>
      <p:sp>
        <p:nvSpPr>
          <p:cNvPr id="5" name="Oval 4">
            <a:extLst>
              <a:ext uri="{FF2B5EF4-FFF2-40B4-BE49-F238E27FC236}">
                <a16:creationId xmlns:a16="http://schemas.microsoft.com/office/drawing/2014/main" id="{FBDE273D-9994-4BEE-A86D-3B6D6EC48FE2}"/>
              </a:ext>
            </a:extLst>
          </p:cNvPr>
          <p:cNvSpPr/>
          <p:nvPr/>
        </p:nvSpPr>
        <p:spPr>
          <a:xfrm>
            <a:off x="3131840" y="5949280"/>
            <a:ext cx="144016" cy="144016"/>
          </a:xfrm>
          <a:prstGeom prst="ellipse">
            <a:avLst/>
          </a:prstGeom>
          <a:solidFill>
            <a:srgbClr val="FF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B643198-8108-4E78-B06D-0D939064911C}"/>
              </a:ext>
            </a:extLst>
          </p:cNvPr>
          <p:cNvCxnSpPr/>
          <p:nvPr/>
        </p:nvCxnSpPr>
        <p:spPr>
          <a:xfrm>
            <a:off x="4788024" y="3284984"/>
            <a:ext cx="0" cy="158417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B76273C-48E6-444D-9377-B166AFD89421}"/>
              </a:ext>
            </a:extLst>
          </p:cNvPr>
          <p:cNvCxnSpPr>
            <a:cxnSpLocks/>
          </p:cNvCxnSpPr>
          <p:nvPr/>
        </p:nvCxnSpPr>
        <p:spPr>
          <a:xfrm>
            <a:off x="4788024" y="4581128"/>
            <a:ext cx="2016224" cy="7200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Arc 16">
            <a:extLst>
              <a:ext uri="{FF2B5EF4-FFF2-40B4-BE49-F238E27FC236}">
                <a16:creationId xmlns:a16="http://schemas.microsoft.com/office/drawing/2014/main" id="{1C8F29CD-3EB2-4619-84E8-9EC2BABD931E}"/>
              </a:ext>
            </a:extLst>
          </p:cNvPr>
          <p:cNvSpPr/>
          <p:nvPr/>
        </p:nvSpPr>
        <p:spPr>
          <a:xfrm>
            <a:off x="6516222" y="4653136"/>
            <a:ext cx="576053" cy="792088"/>
          </a:xfrm>
          <a:prstGeom prst="arc">
            <a:avLst>
              <a:gd name="adj1" fmla="val 16200000"/>
              <a:gd name="adj2" fmla="val 21241205"/>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a:extLst>
              <a:ext uri="{FF2B5EF4-FFF2-40B4-BE49-F238E27FC236}">
                <a16:creationId xmlns:a16="http://schemas.microsoft.com/office/drawing/2014/main" id="{2F140D2F-469B-48DF-B1B2-2987ECE91C47}"/>
              </a:ext>
            </a:extLst>
          </p:cNvPr>
          <p:cNvSpPr/>
          <p:nvPr/>
        </p:nvSpPr>
        <p:spPr>
          <a:xfrm>
            <a:off x="6944729" y="5020055"/>
            <a:ext cx="295091" cy="288032"/>
          </a:xfrm>
          <a:prstGeom prst="ellipse">
            <a:avLst/>
          </a:prstGeom>
          <a:solidFill>
            <a:srgbClr val="FF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8A7CE110-C2F4-429E-98F8-D4D341F9DCEC}"/>
              </a:ext>
            </a:extLst>
          </p:cNvPr>
          <p:cNvCxnSpPr>
            <a:cxnSpLocks/>
          </p:cNvCxnSpPr>
          <p:nvPr/>
        </p:nvCxnSpPr>
        <p:spPr>
          <a:xfrm>
            <a:off x="4860032" y="3429000"/>
            <a:ext cx="2376264" cy="21602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5C0FCF-9984-44A4-A2B4-F57C929FD004}"/>
              </a:ext>
            </a:extLst>
          </p:cNvPr>
          <p:cNvCxnSpPr/>
          <p:nvPr/>
        </p:nvCxnSpPr>
        <p:spPr>
          <a:xfrm>
            <a:off x="4860033" y="3429000"/>
            <a:ext cx="0" cy="101499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D0F4CF0-85E9-4916-8184-F40A5ADDAD6D}"/>
              </a:ext>
            </a:extLst>
          </p:cNvPr>
          <p:cNvCxnSpPr>
            <a:cxnSpLocks/>
          </p:cNvCxnSpPr>
          <p:nvPr/>
        </p:nvCxnSpPr>
        <p:spPr>
          <a:xfrm>
            <a:off x="4860032" y="4437112"/>
            <a:ext cx="2379788" cy="7888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7ABDD1A-24DF-4BB8-BF66-5CD3503E8B9E}"/>
              </a:ext>
            </a:extLst>
          </p:cNvPr>
          <p:cNvCxnSpPr/>
          <p:nvPr/>
        </p:nvCxnSpPr>
        <p:spPr>
          <a:xfrm>
            <a:off x="5580112" y="4790273"/>
            <a:ext cx="0" cy="94298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31E7879-6739-4FA1-B062-AE696EF45783}"/>
              </a:ext>
            </a:extLst>
          </p:cNvPr>
          <p:cNvCxnSpPr>
            <a:cxnSpLocks/>
          </p:cNvCxnSpPr>
          <p:nvPr/>
        </p:nvCxnSpPr>
        <p:spPr>
          <a:xfrm>
            <a:off x="5580112" y="4797152"/>
            <a:ext cx="129614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94C59E7-6895-48D8-A442-616D33436032}"/>
              </a:ext>
            </a:extLst>
          </p:cNvPr>
          <p:cNvCxnSpPr>
            <a:cxnSpLocks/>
          </p:cNvCxnSpPr>
          <p:nvPr/>
        </p:nvCxnSpPr>
        <p:spPr>
          <a:xfrm>
            <a:off x="5580112" y="5733256"/>
            <a:ext cx="1296144"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DFF0250-EFBC-487A-8801-2047A07443DD}"/>
              </a:ext>
            </a:extLst>
          </p:cNvPr>
          <p:cNvCxnSpPr/>
          <p:nvPr/>
        </p:nvCxnSpPr>
        <p:spPr>
          <a:xfrm>
            <a:off x="6876256" y="4797152"/>
            <a:ext cx="0" cy="9361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F340146-FD13-467C-818F-A5531586DC75}"/>
              </a:ext>
            </a:extLst>
          </p:cNvPr>
          <p:cNvCxnSpPr/>
          <p:nvPr/>
        </p:nvCxnSpPr>
        <p:spPr>
          <a:xfrm>
            <a:off x="7236296" y="6309320"/>
            <a:ext cx="1434459"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E4DA2B-CD8E-40BC-A122-CAA021640750}"/>
              </a:ext>
            </a:extLst>
          </p:cNvPr>
          <p:cNvCxnSpPr>
            <a:stCxn id="2" idx="3"/>
          </p:cNvCxnSpPr>
          <p:nvPr/>
        </p:nvCxnSpPr>
        <p:spPr>
          <a:xfrm>
            <a:off x="8670755" y="4555246"/>
            <a:ext cx="0" cy="175407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A544060-3086-4301-B6C4-C2BB4868AEBD}"/>
              </a:ext>
            </a:extLst>
          </p:cNvPr>
          <p:cNvCxnSpPr>
            <a:cxnSpLocks/>
            <a:endCxn id="2" idx="3"/>
          </p:cNvCxnSpPr>
          <p:nvPr/>
        </p:nvCxnSpPr>
        <p:spPr>
          <a:xfrm flipV="1">
            <a:off x="7239820" y="4555246"/>
            <a:ext cx="1430935" cy="2588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F973841-693E-4209-8AF0-111BA1E63D56}"/>
              </a:ext>
            </a:extLst>
          </p:cNvPr>
          <p:cNvCxnSpPr/>
          <p:nvPr/>
        </p:nvCxnSpPr>
        <p:spPr>
          <a:xfrm flipV="1">
            <a:off x="7236296" y="4581127"/>
            <a:ext cx="0" cy="172819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5F88168-3000-4DEE-AA1C-FC46B82E1185}"/>
              </a:ext>
            </a:extLst>
          </p:cNvPr>
          <p:cNvCxnSpPr/>
          <p:nvPr/>
        </p:nvCxnSpPr>
        <p:spPr>
          <a:xfrm flipH="1">
            <a:off x="7232773" y="3645024"/>
            <a:ext cx="7047" cy="93610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788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83768" y="5445224"/>
            <a:ext cx="4320480" cy="738664"/>
          </a:xfrm>
          <a:prstGeom prst="rect">
            <a:avLst/>
          </a:prstGeom>
          <a:noFill/>
        </p:spPr>
        <p:txBody>
          <a:bodyPr wrap="square" rtlCol="0">
            <a:spAutoFit/>
          </a:bodyPr>
          <a:lstStyle/>
          <a:p>
            <a:r>
              <a:rPr lang="en-US" sz="1400" b="1" dirty="0">
                <a:solidFill>
                  <a:schemeClr val="bg1">
                    <a:lumMod val="50000"/>
                  </a:schemeClr>
                </a:solidFill>
                <a:latin typeface="Century Gothic" panose="020B0502020202020204" pitchFamily="34" charset="0"/>
                <a:cs typeface="Arial" panose="020B0604020202020204" pitchFamily="34" charset="0"/>
              </a:rPr>
              <a:t>Craig Markley, Systems Planning Bureau</a:t>
            </a:r>
          </a:p>
          <a:p>
            <a:r>
              <a:rPr lang="en-US" sz="1400" b="1" dirty="0">
                <a:solidFill>
                  <a:schemeClr val="bg1">
                    <a:lumMod val="50000"/>
                  </a:schemeClr>
                </a:solidFill>
                <a:latin typeface="Century Gothic" panose="020B0502020202020204" pitchFamily="34" charset="0"/>
                <a:cs typeface="Arial" panose="020B0604020202020204" pitchFamily="34" charset="0"/>
                <a:hlinkClick r:id="rId3"/>
              </a:rPr>
              <a:t>craig.markley@iowadot.us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r>
              <a:rPr lang="en-US" sz="1400" b="1" dirty="0">
                <a:solidFill>
                  <a:schemeClr val="bg1">
                    <a:lumMod val="50000"/>
                  </a:schemeClr>
                </a:solidFill>
                <a:latin typeface="Century Gothic" panose="020B0502020202020204" pitchFamily="34" charset="0"/>
                <a:cs typeface="Arial" panose="020B0604020202020204" pitchFamily="34" charset="0"/>
              </a:rPr>
              <a:t>515-239-1027</a:t>
            </a: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14495</TotalTime>
  <Words>371</Words>
  <Application>Microsoft Office PowerPoint</Application>
  <PresentationFormat>On-screen Show (4:3)</PresentationFormat>
  <Paragraphs>75</Paragraphs>
  <Slides>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PT Sans</vt:lpstr>
      <vt:lpstr>Office Theme</vt:lpstr>
      <vt:lpstr>PowerPoint Presentation</vt:lpstr>
      <vt:lpstr>Revitalize Iowa’s Sound Economy Program</vt:lpstr>
      <vt:lpstr>Available Funding and Application Summary</vt:lpstr>
      <vt:lpstr>Local Development Project Evaluation Criteria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Markley, Craig</cp:lastModifiedBy>
  <cp:revision>405</cp:revision>
  <cp:lastPrinted>2021-02-26T17:23:12Z</cp:lastPrinted>
  <dcterms:created xsi:type="dcterms:W3CDTF">2014-05-10T08:44:16Z</dcterms:created>
  <dcterms:modified xsi:type="dcterms:W3CDTF">2021-03-03T18:12:06Z</dcterms:modified>
</cp:coreProperties>
</file>