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handoutMasterIdLst>
    <p:handoutMasterId r:id="rId10"/>
  </p:handoutMasterIdLst>
  <p:sldIdLst>
    <p:sldId id="257" r:id="rId2"/>
    <p:sldId id="367" r:id="rId3"/>
    <p:sldId id="334" r:id="rId4"/>
    <p:sldId id="333" r:id="rId5"/>
    <p:sldId id="364" r:id="rId6"/>
    <p:sldId id="366" r:id="rId7"/>
    <p:sldId id="287" r:id="rId8"/>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olacia, Jennifer" initials="KJ" lastIdx="1" clrIdx="0">
    <p:extLst>
      <p:ext uri="{19B8F6BF-5375-455C-9EA6-DF929625EA0E}">
        <p15:presenceInfo xmlns:p15="http://schemas.microsoft.com/office/powerpoint/2012/main" userId="S::Jennifer.Kolacia@iowadot.us::8983a76c-6d79-4463-bde6-ad2b6f92c26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4495E"/>
    <a:srgbClr val="53565A"/>
    <a:srgbClr val="69686D"/>
    <a:srgbClr val="00717F"/>
    <a:srgbClr val="B55813"/>
    <a:srgbClr val="B1B3B3"/>
    <a:srgbClr val="871721"/>
    <a:srgbClr val="FF9966"/>
    <a:srgbClr val="FF0066"/>
    <a:srgbClr val="C34B5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3810" autoAdjust="0"/>
    <p:restoredTop sz="95574" autoAdjust="0"/>
  </p:normalViewPr>
  <p:slideViewPr>
    <p:cSldViewPr>
      <p:cViewPr varScale="1">
        <p:scale>
          <a:sx n="114" d="100"/>
          <a:sy n="114" d="100"/>
        </p:scale>
        <p:origin x="1122" y="102"/>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2994"/>
    </p:cViewPr>
  </p:sorterViewPr>
  <p:notesViewPr>
    <p:cSldViewPr>
      <p:cViewPr varScale="1">
        <p:scale>
          <a:sx n="94" d="100"/>
          <a:sy n="94" d="100"/>
        </p:scale>
        <p:origin x="2784"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D162EEB-4B10-49FF-8F2C-0AA227A2A946}"/>
              </a:ext>
            </a:extLst>
          </p:cNvPr>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E53AD052-4091-41F6-9925-0069266F7870}"/>
              </a:ext>
            </a:extLst>
          </p:cNvPr>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6C2985F6-270D-4F70-9E10-FCBAC348023D}" type="datetimeFigureOut">
              <a:rPr lang="en-US" smtClean="0"/>
              <a:t>2/25/2022</a:t>
            </a:fld>
            <a:endParaRPr lang="en-US"/>
          </a:p>
        </p:txBody>
      </p:sp>
      <p:sp>
        <p:nvSpPr>
          <p:cNvPr id="4" name="Footer Placeholder 3">
            <a:extLst>
              <a:ext uri="{FF2B5EF4-FFF2-40B4-BE49-F238E27FC236}">
                <a16:creationId xmlns:a16="http://schemas.microsoft.com/office/drawing/2014/main" id="{ACB7B3A6-7390-4E05-81C4-8E18BFF7F303}"/>
              </a:ext>
            </a:extLst>
          </p:cNvPr>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45ACC3E-4800-4F15-A6CB-63B3241B1A55}"/>
              </a:ext>
            </a:extLst>
          </p:cNvPr>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436B4AA4-C194-4822-91D4-B4FECE21AD6E}" type="slidenum">
              <a:rPr lang="en-US" smtClean="0"/>
              <a:t>‹#›</a:t>
            </a:fld>
            <a:endParaRPr lang="en-US"/>
          </a:p>
        </p:txBody>
      </p:sp>
    </p:spTree>
    <p:extLst>
      <p:ext uri="{BB962C8B-B14F-4D97-AF65-F5344CB8AC3E}">
        <p14:creationId xmlns:p14="http://schemas.microsoft.com/office/powerpoint/2010/main" val="38240340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9BA43C6D-E55F-4BE5-8554-C22BB859EDE9}" type="datetimeFigureOut">
              <a:rPr lang="en-US" smtClean="0"/>
              <a:t>2/25/2022</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50B73208-77F4-453B-8852-C4844F8BB3D9}" type="slidenum">
              <a:rPr lang="en-US" smtClean="0"/>
              <a:t>‹#›</a:t>
            </a:fld>
            <a:endParaRPr lang="en-US"/>
          </a:p>
        </p:txBody>
      </p:sp>
    </p:spTree>
    <p:extLst>
      <p:ext uri="{BB962C8B-B14F-4D97-AF65-F5344CB8AC3E}">
        <p14:creationId xmlns:p14="http://schemas.microsoft.com/office/powerpoint/2010/main" val="15956237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B73208-77F4-453B-8852-C4844F8BB3D9}" type="slidenum">
              <a:rPr lang="en-US" smtClean="0"/>
              <a:t>1</a:t>
            </a:fld>
            <a:endParaRPr lang="en-US"/>
          </a:p>
        </p:txBody>
      </p:sp>
    </p:spTree>
    <p:extLst>
      <p:ext uri="{BB962C8B-B14F-4D97-AF65-F5344CB8AC3E}">
        <p14:creationId xmlns:p14="http://schemas.microsoft.com/office/powerpoint/2010/main" val="38129483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B73208-77F4-453B-8852-C4844F8BB3D9}" type="slidenum">
              <a:rPr lang="en-US" smtClean="0"/>
              <a:t>7</a:t>
            </a:fld>
            <a:endParaRPr lang="en-US"/>
          </a:p>
        </p:txBody>
      </p:sp>
    </p:spTree>
    <p:extLst>
      <p:ext uri="{BB962C8B-B14F-4D97-AF65-F5344CB8AC3E}">
        <p14:creationId xmlns:p14="http://schemas.microsoft.com/office/powerpoint/2010/main" val="274265278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2F3753E7-0F11-4D0E-8960-9E1C8FCC4C52}"/>
              </a:ext>
            </a:extLst>
          </p:cNvPr>
          <p:cNvSpPr/>
          <p:nvPr userDrawn="1"/>
        </p:nvSpPr>
        <p:spPr>
          <a:xfrm>
            <a:off x="0" y="0"/>
            <a:ext cx="9144000" cy="953344"/>
          </a:xfrm>
          <a:prstGeom prst="rect">
            <a:avLst/>
          </a:prstGeom>
          <a:gradFill flip="none" rotWithShape="1">
            <a:gsLst>
              <a:gs pos="0">
                <a:schemeClr val="bg1">
                  <a:lumMod val="95000"/>
                  <a:shade val="67500"/>
                  <a:satMod val="115000"/>
                </a:schemeClr>
              </a:gs>
              <a:gs pos="52000">
                <a:schemeClr val="bg1"/>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85C18299-3EBF-4651-B028-9D1F61A7FE89}"/>
              </a:ext>
            </a:extLst>
          </p:cNvPr>
          <p:cNvSpPr/>
          <p:nvPr userDrawn="1"/>
        </p:nvSpPr>
        <p:spPr>
          <a:xfrm>
            <a:off x="0" y="953344"/>
            <a:ext cx="9144000" cy="45719"/>
          </a:xfrm>
          <a:prstGeom prst="rect">
            <a:avLst/>
          </a:prstGeom>
          <a:solidFill>
            <a:schemeClr val="tx1">
              <a:lumMod val="95000"/>
              <a:lumOff val="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6D07DB7A-A277-47F1-B420-6EB252894AE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438273" y="4651364"/>
            <a:ext cx="3427833" cy="1657956"/>
          </a:xfrm>
          <a:prstGeom prst="rect">
            <a:avLst/>
          </a:prstGeom>
        </p:spPr>
      </p:pic>
      <p:pic>
        <p:nvPicPr>
          <p:cNvPr id="10" name="Picture 9">
            <a:extLst>
              <a:ext uri="{FF2B5EF4-FFF2-40B4-BE49-F238E27FC236}">
                <a16:creationId xmlns:a16="http://schemas.microsoft.com/office/drawing/2014/main" id="{2C9ED19C-16BB-4E11-A2E2-5E3DE3CF1B1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70" y="4651364"/>
            <a:ext cx="5758220" cy="1657956"/>
          </a:xfrm>
          <a:prstGeom prst="rect">
            <a:avLst/>
          </a:prstGeom>
        </p:spPr>
      </p:pic>
      <p:pic>
        <p:nvPicPr>
          <p:cNvPr id="11" name="Picture 10">
            <a:extLst>
              <a:ext uri="{FF2B5EF4-FFF2-40B4-BE49-F238E27FC236}">
                <a16:creationId xmlns:a16="http://schemas.microsoft.com/office/drawing/2014/main" id="{1C68B666-719F-46AE-93F4-3B2C7EB9D63F}"/>
              </a:ext>
            </a:extLst>
          </p:cNvPr>
          <p:cNvPicPr/>
          <p:nvPr userDrawn="1"/>
        </p:nvPicPr>
        <p:blipFill>
          <a:blip r:embed="rId4" cstate="print">
            <a:alphaModFix/>
            <a:extLst>
              <a:ext uri="{28A0092B-C50C-407E-A947-70E740481C1C}">
                <a14:useLocalDpi xmlns:a14="http://schemas.microsoft.com/office/drawing/2010/main" val="0"/>
              </a:ext>
            </a:extLst>
          </a:blip>
          <a:stretch>
            <a:fillRect/>
          </a:stretch>
        </p:blipFill>
        <p:spPr>
          <a:xfrm>
            <a:off x="6782671" y="280808"/>
            <a:ext cx="2083435" cy="378460"/>
          </a:xfrm>
          <a:prstGeom prst="rect">
            <a:avLst/>
          </a:prstGeom>
        </p:spPr>
      </p:pic>
    </p:spTree>
    <p:extLst>
      <p:ext uri="{BB962C8B-B14F-4D97-AF65-F5344CB8AC3E}">
        <p14:creationId xmlns:p14="http://schemas.microsoft.com/office/powerpoint/2010/main" val="1849843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CE0F805B-ABC8-4A8B-B9D4-5845341EB6C9}"/>
              </a:ext>
            </a:extLst>
          </p:cNvPr>
          <p:cNvSpPr txBox="1"/>
          <p:nvPr userDrawn="1"/>
        </p:nvSpPr>
        <p:spPr>
          <a:xfrm>
            <a:off x="827584" y="667435"/>
            <a:ext cx="3738563" cy="338554"/>
          </a:xfrm>
          <a:prstGeom prst="rect">
            <a:avLst/>
          </a:prstGeom>
          <a:noFill/>
        </p:spPr>
        <p:txBody>
          <a:bodyPr wrap="square" rtlCol="0">
            <a:spAutoFit/>
          </a:bodyPr>
          <a:lstStyle/>
          <a:p>
            <a:r>
              <a:rPr lang="en-US" sz="1600" dirty="0">
                <a:solidFill>
                  <a:schemeClr val="tx1"/>
                </a:solidFill>
                <a:latin typeface="Century Gothic" panose="020B0502020202020204" pitchFamily="34" charset="0"/>
                <a:cs typeface="Arial" panose="020B0604020202020204" pitchFamily="34" charset="0"/>
              </a:rPr>
              <a:t>Revitalize Iowa’s Sound Economy</a:t>
            </a:r>
          </a:p>
        </p:txBody>
      </p:sp>
      <p:sp>
        <p:nvSpPr>
          <p:cNvPr id="8" name="Rectangle 7">
            <a:extLst>
              <a:ext uri="{FF2B5EF4-FFF2-40B4-BE49-F238E27FC236}">
                <a16:creationId xmlns:a16="http://schemas.microsoft.com/office/drawing/2014/main" id="{245A3183-73DB-40B2-B6C8-E0DE1DE1D6DB}"/>
              </a:ext>
            </a:extLst>
          </p:cNvPr>
          <p:cNvSpPr/>
          <p:nvPr userDrawn="1"/>
        </p:nvSpPr>
        <p:spPr>
          <a:xfrm>
            <a:off x="0" y="764704"/>
            <a:ext cx="792088" cy="4571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36ABBA2-AA3C-4D81-BF82-C5B05E586B69}"/>
              </a:ext>
            </a:extLst>
          </p:cNvPr>
          <p:cNvSpPr/>
          <p:nvPr userDrawn="1"/>
        </p:nvSpPr>
        <p:spPr>
          <a:xfrm>
            <a:off x="0" y="836712"/>
            <a:ext cx="792088" cy="4571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E2792F5-6345-4BA3-96B5-3BBA9D667573}"/>
              </a:ext>
            </a:extLst>
          </p:cNvPr>
          <p:cNvSpPr/>
          <p:nvPr userDrawn="1"/>
        </p:nvSpPr>
        <p:spPr>
          <a:xfrm>
            <a:off x="0" y="908720"/>
            <a:ext cx="792088"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087D8D79-94B8-46B0-BEA5-ADFB594F66F5}"/>
              </a:ext>
            </a:extLst>
          </p:cNvPr>
          <p:cNvSpPr txBox="1"/>
          <p:nvPr userDrawn="1"/>
        </p:nvSpPr>
        <p:spPr>
          <a:xfrm>
            <a:off x="8460432" y="6457890"/>
            <a:ext cx="792088" cy="369332"/>
          </a:xfrm>
          <a:prstGeom prst="rect">
            <a:avLst/>
          </a:prstGeom>
          <a:noFill/>
        </p:spPr>
        <p:txBody>
          <a:bodyPr wrap="square" rtlCol="0">
            <a:spAutoFit/>
          </a:bodyPr>
          <a:lstStyle/>
          <a:p>
            <a:pPr algn="ctr"/>
            <a:fld id="{5EF72394-20AE-4583-8A01-A144B1C77253}" type="slidenum">
              <a:rPr lang="en-US" sz="1800">
                <a:solidFill>
                  <a:schemeClr val="bg2"/>
                </a:solidFill>
                <a:latin typeface="PT Sans" panose="020B0503020203020204" pitchFamily="34" charset="0"/>
              </a:rPr>
              <a:pPr algn="ctr"/>
              <a:t>‹#›</a:t>
            </a:fld>
            <a:endParaRPr lang="en-US" sz="2000" dirty="0">
              <a:solidFill>
                <a:schemeClr val="bg2"/>
              </a:solidFill>
              <a:latin typeface="PT Sans" panose="020B0503020203020204" pitchFamily="34" charset="0"/>
            </a:endParaRPr>
          </a:p>
        </p:txBody>
      </p:sp>
      <p:pic>
        <p:nvPicPr>
          <p:cNvPr id="11" name="Picture 10">
            <a:extLst>
              <a:ext uri="{FF2B5EF4-FFF2-40B4-BE49-F238E27FC236}">
                <a16:creationId xmlns:a16="http://schemas.microsoft.com/office/drawing/2014/main" id="{B558E3EC-BE20-4D81-AD21-FCF0BEECDCC6}"/>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6738022" y="507277"/>
            <a:ext cx="2083435" cy="378460"/>
          </a:xfrm>
          <a:prstGeom prst="rect">
            <a:avLst/>
          </a:prstGeom>
        </p:spPr>
      </p:pic>
    </p:spTree>
    <p:extLst>
      <p:ext uri="{BB962C8B-B14F-4D97-AF65-F5344CB8AC3E}">
        <p14:creationId xmlns:p14="http://schemas.microsoft.com/office/powerpoint/2010/main" val="7682811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CE0F805B-ABC8-4A8B-B9D4-5845341EB6C9}"/>
              </a:ext>
            </a:extLst>
          </p:cNvPr>
          <p:cNvSpPr txBox="1"/>
          <p:nvPr userDrawn="1"/>
        </p:nvSpPr>
        <p:spPr>
          <a:xfrm>
            <a:off x="827584" y="260648"/>
            <a:ext cx="3738563" cy="338554"/>
          </a:xfrm>
          <a:prstGeom prst="rect">
            <a:avLst/>
          </a:prstGeom>
          <a:noFill/>
        </p:spPr>
        <p:txBody>
          <a:bodyPr wrap="square" rtlCol="0">
            <a:spAutoFit/>
          </a:bodyPr>
          <a:lstStyle/>
          <a:p>
            <a:r>
              <a:rPr lang="en-US" sz="1600" dirty="0">
                <a:solidFill>
                  <a:schemeClr val="tx1"/>
                </a:solidFill>
                <a:latin typeface="Century Gothic" panose="020B0502020202020204" pitchFamily="34" charset="0"/>
                <a:cs typeface="Arial" panose="020B0604020202020204" pitchFamily="34" charset="0"/>
              </a:rPr>
              <a:t>Revitalize Iowa’s Sound Economy</a:t>
            </a:r>
          </a:p>
        </p:txBody>
      </p:sp>
      <p:sp>
        <p:nvSpPr>
          <p:cNvPr id="8" name="Rectangle 7">
            <a:extLst>
              <a:ext uri="{FF2B5EF4-FFF2-40B4-BE49-F238E27FC236}">
                <a16:creationId xmlns:a16="http://schemas.microsoft.com/office/drawing/2014/main" id="{245A3183-73DB-40B2-B6C8-E0DE1DE1D6DB}"/>
              </a:ext>
            </a:extLst>
          </p:cNvPr>
          <p:cNvSpPr/>
          <p:nvPr userDrawn="1"/>
        </p:nvSpPr>
        <p:spPr>
          <a:xfrm>
            <a:off x="0" y="357917"/>
            <a:ext cx="792088" cy="4571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36ABBA2-AA3C-4D81-BF82-C5B05E586B69}"/>
              </a:ext>
            </a:extLst>
          </p:cNvPr>
          <p:cNvSpPr/>
          <p:nvPr userDrawn="1"/>
        </p:nvSpPr>
        <p:spPr>
          <a:xfrm>
            <a:off x="0" y="429925"/>
            <a:ext cx="792088" cy="4571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E2792F5-6345-4BA3-96B5-3BBA9D667573}"/>
              </a:ext>
            </a:extLst>
          </p:cNvPr>
          <p:cNvSpPr/>
          <p:nvPr userDrawn="1"/>
        </p:nvSpPr>
        <p:spPr>
          <a:xfrm>
            <a:off x="0" y="501933"/>
            <a:ext cx="792088"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DC9BAE6B-4BEF-472C-8DFA-A9B7788CA52B}"/>
              </a:ext>
            </a:extLst>
          </p:cNvPr>
          <p:cNvSpPr txBox="1"/>
          <p:nvPr userDrawn="1"/>
        </p:nvSpPr>
        <p:spPr>
          <a:xfrm>
            <a:off x="8460432" y="6457890"/>
            <a:ext cx="792088" cy="369332"/>
          </a:xfrm>
          <a:prstGeom prst="rect">
            <a:avLst/>
          </a:prstGeom>
          <a:noFill/>
        </p:spPr>
        <p:txBody>
          <a:bodyPr wrap="square" rtlCol="0">
            <a:spAutoFit/>
          </a:bodyPr>
          <a:lstStyle/>
          <a:p>
            <a:pPr algn="ctr"/>
            <a:fld id="{5EF72394-20AE-4583-8A01-A144B1C77253}" type="slidenum">
              <a:rPr lang="en-US" sz="1800">
                <a:solidFill>
                  <a:schemeClr val="bg2"/>
                </a:solidFill>
                <a:latin typeface="PT Sans" panose="020B0503020203020204" pitchFamily="34" charset="0"/>
              </a:rPr>
              <a:pPr algn="ctr"/>
              <a:t>‹#›</a:t>
            </a:fld>
            <a:endParaRPr lang="en-US" sz="2000" dirty="0">
              <a:solidFill>
                <a:schemeClr val="bg2"/>
              </a:solidFill>
              <a:latin typeface="PT Sans" panose="020B0503020203020204" pitchFamily="34" charset="0"/>
            </a:endParaRPr>
          </a:p>
        </p:txBody>
      </p:sp>
      <p:sp>
        <p:nvSpPr>
          <p:cNvPr id="12" name="Title Placeholder 1">
            <a:extLst>
              <a:ext uri="{FF2B5EF4-FFF2-40B4-BE49-F238E27FC236}">
                <a16:creationId xmlns:a16="http://schemas.microsoft.com/office/drawing/2014/main" id="{54EF32B2-C520-493E-859D-A9D077D086E1}"/>
              </a:ext>
            </a:extLst>
          </p:cNvPr>
          <p:cNvSpPr>
            <a:spLocks noGrp="1"/>
          </p:cNvSpPr>
          <p:nvPr>
            <p:ph type="title"/>
          </p:nvPr>
        </p:nvSpPr>
        <p:spPr>
          <a:xfrm>
            <a:off x="467544" y="1340768"/>
            <a:ext cx="7886700" cy="965523"/>
          </a:xfrm>
          <a:prstGeom prst="rect">
            <a:avLst/>
          </a:prstGeom>
        </p:spPr>
        <p:txBody>
          <a:bodyPr vert="horz" lIns="91440" tIns="45720" rIns="91440" bIns="45720" rtlCol="0" anchor="ctr">
            <a:normAutofit/>
          </a:bodyPr>
          <a:lstStyle>
            <a:lvl1pPr>
              <a:defRPr>
                <a:latin typeface="PT Sans" panose="020B0503020203020204" pitchFamily="34" charset="0"/>
              </a:defRPr>
            </a:lvl1pPr>
          </a:lstStyle>
          <a:p>
            <a:r>
              <a:rPr lang="en-US" dirty="0"/>
              <a:t>Click to edit Master title style</a:t>
            </a:r>
          </a:p>
        </p:txBody>
      </p:sp>
      <p:sp>
        <p:nvSpPr>
          <p:cNvPr id="13" name="Text Placeholder 2">
            <a:extLst>
              <a:ext uri="{FF2B5EF4-FFF2-40B4-BE49-F238E27FC236}">
                <a16:creationId xmlns:a16="http://schemas.microsoft.com/office/drawing/2014/main" id="{BFB340FD-E5C8-40FB-8FFA-E3B74A3978E7}"/>
              </a:ext>
            </a:extLst>
          </p:cNvPr>
          <p:cNvSpPr>
            <a:spLocks noGrp="1"/>
          </p:cNvSpPr>
          <p:nvPr>
            <p:ph idx="1"/>
          </p:nvPr>
        </p:nvSpPr>
        <p:spPr>
          <a:xfrm>
            <a:off x="467544" y="2441228"/>
            <a:ext cx="7886700" cy="4228132"/>
          </a:xfrm>
          <a:prstGeom prst="rect">
            <a:avLst/>
          </a:prstGeom>
        </p:spPr>
        <p:txBody>
          <a:bodyPr vert="horz" lIns="91440" tIns="45720" rIns="91440" bIns="45720" rtlCol="0">
            <a:normAutofit/>
          </a:bodyPr>
          <a:lstStyle>
            <a:lvl1pPr>
              <a:defRPr>
                <a:latin typeface="PT Sans" panose="020B0503020203020204" pitchFamily="34" charset="0"/>
              </a:defRPr>
            </a:lvl1pPr>
            <a:lvl2pPr>
              <a:defRPr>
                <a:latin typeface="PT Sans" panose="020B0503020203020204" pitchFamily="34" charset="0"/>
              </a:defRPr>
            </a:lvl2pPr>
            <a:lvl3pPr>
              <a:defRPr>
                <a:latin typeface="PT Sans" panose="020B0503020203020204" pitchFamily="34" charset="0"/>
              </a:defRPr>
            </a:lvl3pPr>
            <a:lvl4pPr>
              <a:defRPr>
                <a:latin typeface="PT Sans" panose="020B0503020203020204" pitchFamily="34" charset="0"/>
              </a:defRPr>
            </a:lvl4pPr>
            <a:lvl5pPr>
              <a:defRPr>
                <a:latin typeface="PT Sans" panose="020B0503020203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4" name="Picture 13">
            <a:extLst>
              <a:ext uri="{FF2B5EF4-FFF2-40B4-BE49-F238E27FC236}">
                <a16:creationId xmlns:a16="http://schemas.microsoft.com/office/drawing/2014/main" id="{828B9B9E-6F7A-40F0-B5CB-A879D2F3BBFC}"/>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6660232" y="248246"/>
            <a:ext cx="2083435" cy="378460"/>
          </a:xfrm>
          <a:prstGeom prst="rect">
            <a:avLst/>
          </a:prstGeom>
        </p:spPr>
      </p:pic>
    </p:spTree>
    <p:extLst>
      <p:ext uri="{BB962C8B-B14F-4D97-AF65-F5344CB8AC3E}">
        <p14:creationId xmlns:p14="http://schemas.microsoft.com/office/powerpoint/2010/main" val="3996413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6_Section Header">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8541DD0-2728-4ECE-949C-818D0D0D2617}"/>
              </a:ext>
            </a:extLst>
          </p:cNvPr>
          <p:cNvSpPr/>
          <p:nvPr userDrawn="1"/>
        </p:nvSpPr>
        <p:spPr>
          <a:xfrm>
            <a:off x="8604448" y="6453336"/>
            <a:ext cx="466794" cy="369332"/>
          </a:xfrm>
          <a:prstGeom prst="rect">
            <a:avLst/>
          </a:prstGeom>
        </p:spPr>
        <p:txBody>
          <a:bodyPr wrap="none">
            <a:spAutoFit/>
          </a:bodyPr>
          <a:lstStyle/>
          <a:p>
            <a:fld id="{5EF72394-20AE-4583-8A01-A144B1C77253}" type="slidenum">
              <a:rPr lang="en-US" sz="1800" smtClean="0">
                <a:solidFill>
                  <a:schemeClr val="bg2"/>
                </a:solidFill>
                <a:latin typeface="PT Sans" panose="020B0503020203020204" pitchFamily="34" charset="0"/>
              </a:rPr>
              <a:pPr/>
              <a:t>‹#›</a:t>
            </a:fld>
            <a:endParaRPr lang="en-US" dirty="0"/>
          </a:p>
        </p:txBody>
      </p:sp>
    </p:spTree>
    <p:extLst>
      <p:ext uri="{BB962C8B-B14F-4D97-AF65-F5344CB8AC3E}">
        <p14:creationId xmlns:p14="http://schemas.microsoft.com/office/powerpoint/2010/main" val="181194093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272186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7" r:id="rId3"/>
    <p:sldLayoutId id="2147483658" r:id="rId4"/>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hyperlink" Target="mailto:craig.markley@iowadot.us" TargetMode="External"/><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9EEEC4D6-EA04-4B21-A205-B47603995269}"/>
              </a:ext>
            </a:extLst>
          </p:cNvPr>
          <p:cNvSpPr txBox="1"/>
          <p:nvPr/>
        </p:nvSpPr>
        <p:spPr>
          <a:xfrm>
            <a:off x="179512" y="5013176"/>
            <a:ext cx="5688632" cy="954107"/>
          </a:xfrm>
          <a:prstGeom prst="rect">
            <a:avLst/>
          </a:prstGeom>
          <a:noFill/>
        </p:spPr>
        <p:txBody>
          <a:bodyPr wrap="square" rtlCol="0">
            <a:spAutoFit/>
          </a:bodyPr>
          <a:lstStyle/>
          <a:p>
            <a:r>
              <a:rPr lang="en-US" sz="2000" b="1" dirty="0">
                <a:solidFill>
                  <a:schemeClr val="bg1"/>
                </a:solidFill>
                <a:latin typeface="PT Sans" panose="020B0503020203020204" pitchFamily="34" charset="0"/>
              </a:rPr>
              <a:t>Revitalize Iowa’s Sound Economy Program</a:t>
            </a:r>
          </a:p>
          <a:p>
            <a:r>
              <a:rPr lang="en-US" b="1" dirty="0">
                <a:solidFill>
                  <a:schemeClr val="bg1"/>
                </a:solidFill>
                <a:latin typeface="PT Sans" panose="020B0503020203020204" pitchFamily="34" charset="0"/>
              </a:rPr>
              <a:t>Iowa Transportation Commission Workshop</a:t>
            </a:r>
          </a:p>
          <a:p>
            <a:r>
              <a:rPr lang="en-US" b="1" dirty="0">
                <a:solidFill>
                  <a:schemeClr val="bg1"/>
                </a:solidFill>
                <a:latin typeface="PT Sans" panose="020B0503020203020204" pitchFamily="34" charset="0"/>
              </a:rPr>
              <a:t>March 8, 2022</a:t>
            </a:r>
            <a:endParaRPr lang="en-US" dirty="0">
              <a:solidFill>
                <a:schemeClr val="bg1"/>
              </a:solidFill>
              <a:latin typeface="PT Sans" panose="020B0503020203020204" pitchFamily="34" charset="0"/>
            </a:endParaRPr>
          </a:p>
        </p:txBody>
      </p:sp>
    </p:spTree>
    <p:extLst>
      <p:ext uri="{BB962C8B-B14F-4D97-AF65-F5344CB8AC3E}">
        <p14:creationId xmlns:p14="http://schemas.microsoft.com/office/powerpoint/2010/main" val="21351476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2">
            <a:extLst>
              <a:ext uri="{FF2B5EF4-FFF2-40B4-BE49-F238E27FC236}">
                <a16:creationId xmlns:a16="http://schemas.microsoft.com/office/drawing/2014/main" id="{7EFB17E1-6237-4C5B-90C1-F0860AAD46AC}"/>
              </a:ext>
            </a:extLst>
          </p:cNvPr>
          <p:cNvSpPr>
            <a:spLocks noGrp="1"/>
          </p:cNvSpPr>
          <p:nvPr>
            <p:ph idx="1"/>
          </p:nvPr>
        </p:nvSpPr>
        <p:spPr>
          <a:xfrm>
            <a:off x="683568" y="1772816"/>
            <a:ext cx="7776864" cy="5085184"/>
          </a:xfrm>
          <a:prstGeom prst="rect">
            <a:avLst/>
          </a:prstGeom>
        </p:spPr>
        <p:txBody>
          <a:bodyPr vert="horz" lIns="91440" tIns="45720" rIns="91440" bIns="45720" rtlCol="0">
            <a:normAutofit/>
          </a:bodyPr>
          <a:lstStyle/>
          <a:p>
            <a:pPr lvl="0">
              <a:spcAft>
                <a:spcPts val="1200"/>
              </a:spcAft>
            </a:pPr>
            <a:r>
              <a:rPr lang="en-US" sz="2400" dirty="0">
                <a:latin typeface="PT Sans" panose="020B0503020203020204"/>
              </a:rPr>
              <a:t>Created in 1985</a:t>
            </a:r>
          </a:p>
          <a:p>
            <a:pPr>
              <a:spcAft>
                <a:spcPts val="1200"/>
              </a:spcAft>
            </a:pPr>
            <a:r>
              <a:rPr lang="en-US" sz="2400" dirty="0">
                <a:latin typeface="PT Sans" panose="020B0503020203020204"/>
              </a:rPr>
              <a:t>Purpose: </a:t>
            </a:r>
            <a:r>
              <a:rPr lang="en-US" sz="2400" dirty="0">
                <a:latin typeface="PT Sans" panose="020B0503020203020204"/>
                <a:cs typeface="Arial" panose="020B0604020202020204" pitchFamily="34" charset="0"/>
              </a:rPr>
              <a:t>To promote economic development through roadway improvements.  </a:t>
            </a:r>
          </a:p>
          <a:p>
            <a:pPr>
              <a:spcAft>
                <a:spcPts val="1200"/>
              </a:spcAft>
            </a:pPr>
            <a:r>
              <a:rPr lang="en-US" sz="2400" dirty="0">
                <a:latin typeface="PT Sans" panose="020B0503020203020204"/>
                <a:cs typeface="Arial" panose="020B0604020202020204" pitchFamily="34" charset="0"/>
              </a:rPr>
              <a:t>Eligible development shall have value-adding activities that feed new dollars into the economy</a:t>
            </a:r>
            <a:endParaRPr lang="en-US" altLang="en-US" sz="2400" dirty="0">
              <a:latin typeface="PT Sans" panose="020B0503020203020204"/>
              <a:cs typeface="Arial" panose="020B0604020202020204" pitchFamily="34" charset="0"/>
            </a:endParaRPr>
          </a:p>
          <a:p>
            <a:pPr>
              <a:spcAft>
                <a:spcPts val="1200"/>
              </a:spcAft>
            </a:pPr>
            <a:r>
              <a:rPr lang="en-US" altLang="en-US" sz="2400" dirty="0">
                <a:latin typeface="PT Sans" panose="020B0503020203020204"/>
                <a:cs typeface="Arial" panose="020B0604020202020204" pitchFamily="34" charset="0"/>
              </a:rPr>
              <a:t>Available to cities and counties through an application program</a:t>
            </a:r>
          </a:p>
        </p:txBody>
      </p:sp>
      <p:sp>
        <p:nvSpPr>
          <p:cNvPr id="11" name="Title 10">
            <a:extLst>
              <a:ext uri="{FF2B5EF4-FFF2-40B4-BE49-F238E27FC236}">
                <a16:creationId xmlns:a16="http://schemas.microsoft.com/office/drawing/2014/main" id="{529AD376-841A-42E0-A075-63651BC991D8}"/>
              </a:ext>
            </a:extLst>
          </p:cNvPr>
          <p:cNvSpPr>
            <a:spLocks noGrp="1"/>
          </p:cNvSpPr>
          <p:nvPr>
            <p:ph type="title"/>
          </p:nvPr>
        </p:nvSpPr>
        <p:spPr>
          <a:xfrm>
            <a:off x="179512" y="1124744"/>
            <a:ext cx="8712967" cy="360040"/>
          </a:xfrm>
        </p:spPr>
        <p:txBody>
          <a:bodyPr>
            <a:noAutofit/>
          </a:bodyPr>
          <a:lstStyle/>
          <a:p>
            <a:r>
              <a:rPr lang="en-US" sz="3400" b="1" dirty="0">
                <a:solidFill>
                  <a:schemeClr val="tx2"/>
                </a:solidFill>
              </a:rPr>
              <a:t>Revitalize Iowa’s Sound Economy Program</a:t>
            </a:r>
          </a:p>
        </p:txBody>
      </p:sp>
    </p:spTree>
    <p:extLst>
      <p:ext uri="{BB962C8B-B14F-4D97-AF65-F5344CB8AC3E}">
        <p14:creationId xmlns:p14="http://schemas.microsoft.com/office/powerpoint/2010/main" val="42651539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2">
            <a:extLst>
              <a:ext uri="{FF2B5EF4-FFF2-40B4-BE49-F238E27FC236}">
                <a16:creationId xmlns:a16="http://schemas.microsoft.com/office/drawing/2014/main" id="{7EFB17E1-6237-4C5B-90C1-F0860AAD46AC}"/>
              </a:ext>
            </a:extLst>
          </p:cNvPr>
          <p:cNvSpPr>
            <a:spLocks noGrp="1"/>
          </p:cNvSpPr>
          <p:nvPr>
            <p:ph idx="1"/>
          </p:nvPr>
        </p:nvSpPr>
        <p:spPr>
          <a:xfrm>
            <a:off x="683568" y="1738796"/>
            <a:ext cx="7776864" cy="5117672"/>
          </a:xfrm>
          <a:prstGeom prst="rect">
            <a:avLst/>
          </a:prstGeom>
        </p:spPr>
        <p:txBody>
          <a:bodyPr vert="horz" lIns="91440" tIns="45720" rIns="91440" bIns="45720" rtlCol="0">
            <a:normAutofit fontScale="55000" lnSpcReduction="20000"/>
          </a:bodyPr>
          <a:lstStyle/>
          <a:p>
            <a:pPr lvl="0"/>
            <a:r>
              <a:rPr lang="en-US" sz="3100" b="1" dirty="0"/>
              <a:t>Available Funding</a:t>
            </a:r>
          </a:p>
          <a:p>
            <a:pPr lvl="1">
              <a:spcAft>
                <a:spcPts val="1200"/>
              </a:spcAft>
            </a:pPr>
            <a:r>
              <a:rPr lang="en-US" dirty="0"/>
              <a:t>Funded annually with dedicated state motor fuel and special fuel tax revenues</a:t>
            </a:r>
          </a:p>
          <a:p>
            <a:pPr lvl="1">
              <a:spcAft>
                <a:spcPts val="1200"/>
              </a:spcAft>
            </a:pPr>
            <a:endParaRPr lang="en-US" sz="3000" dirty="0"/>
          </a:p>
          <a:p>
            <a:pPr lvl="1">
              <a:spcAft>
                <a:spcPts val="1200"/>
              </a:spcAft>
            </a:pPr>
            <a:endParaRPr lang="en-US" sz="3000" dirty="0"/>
          </a:p>
          <a:p>
            <a:pPr lvl="1">
              <a:spcAft>
                <a:spcPts val="1200"/>
              </a:spcAft>
            </a:pPr>
            <a:endParaRPr lang="en-US" sz="3000" dirty="0"/>
          </a:p>
          <a:p>
            <a:pPr lvl="1">
              <a:spcAft>
                <a:spcPts val="1200"/>
              </a:spcAft>
            </a:pPr>
            <a:endParaRPr lang="en-US" sz="3000" dirty="0"/>
          </a:p>
          <a:p>
            <a:pPr lvl="1">
              <a:spcAft>
                <a:spcPts val="1200"/>
              </a:spcAft>
            </a:pPr>
            <a:endParaRPr lang="en-US" sz="3000" dirty="0"/>
          </a:p>
          <a:p>
            <a:pPr lvl="1">
              <a:spcAft>
                <a:spcPts val="1200"/>
              </a:spcAft>
            </a:pPr>
            <a:endParaRPr lang="en-US" sz="3000" dirty="0"/>
          </a:p>
          <a:p>
            <a:pPr lvl="0"/>
            <a:r>
              <a:rPr lang="en-US" sz="3100" b="1" dirty="0"/>
              <a:t>Application Summary for SFY2022</a:t>
            </a:r>
          </a:p>
          <a:p>
            <a:pPr lvl="1">
              <a:spcAft>
                <a:spcPts val="1200"/>
              </a:spcAft>
            </a:pPr>
            <a:r>
              <a:rPr lang="en-US" dirty="0"/>
              <a:t>Total number of projects awarded: 8</a:t>
            </a:r>
          </a:p>
          <a:p>
            <a:pPr lvl="1">
              <a:spcAft>
                <a:spcPts val="1200"/>
              </a:spcAft>
            </a:pPr>
            <a:r>
              <a:rPr lang="en-US" dirty="0"/>
              <a:t>Total project costs: $23,413,838</a:t>
            </a:r>
          </a:p>
          <a:p>
            <a:pPr lvl="1">
              <a:spcAft>
                <a:spcPts val="1200"/>
              </a:spcAft>
            </a:pPr>
            <a:r>
              <a:rPr lang="en-US" dirty="0"/>
              <a:t>Total amount awarded: $12,909,488</a:t>
            </a:r>
          </a:p>
          <a:p>
            <a:pPr lvl="1"/>
            <a:endParaRPr lang="en-US" dirty="0"/>
          </a:p>
        </p:txBody>
      </p:sp>
      <p:sp>
        <p:nvSpPr>
          <p:cNvPr id="11" name="Title 10">
            <a:extLst>
              <a:ext uri="{FF2B5EF4-FFF2-40B4-BE49-F238E27FC236}">
                <a16:creationId xmlns:a16="http://schemas.microsoft.com/office/drawing/2014/main" id="{529AD376-841A-42E0-A075-63651BC991D8}"/>
              </a:ext>
            </a:extLst>
          </p:cNvPr>
          <p:cNvSpPr>
            <a:spLocks noGrp="1"/>
          </p:cNvSpPr>
          <p:nvPr>
            <p:ph type="title"/>
          </p:nvPr>
        </p:nvSpPr>
        <p:spPr>
          <a:xfrm>
            <a:off x="107505" y="1124744"/>
            <a:ext cx="8928991" cy="360040"/>
          </a:xfrm>
        </p:spPr>
        <p:txBody>
          <a:bodyPr>
            <a:noAutofit/>
          </a:bodyPr>
          <a:lstStyle/>
          <a:p>
            <a:r>
              <a:rPr lang="en-US" sz="3400" b="1" dirty="0">
                <a:solidFill>
                  <a:schemeClr val="tx2"/>
                </a:solidFill>
              </a:rPr>
              <a:t>Available Funding and Application Summary</a:t>
            </a:r>
          </a:p>
        </p:txBody>
      </p:sp>
      <p:graphicFrame>
        <p:nvGraphicFramePr>
          <p:cNvPr id="3" name="Table 2">
            <a:extLst>
              <a:ext uri="{FF2B5EF4-FFF2-40B4-BE49-F238E27FC236}">
                <a16:creationId xmlns:a16="http://schemas.microsoft.com/office/drawing/2014/main" id="{9E6A5973-2D54-4D94-B7B5-EDF7379B6EC6}"/>
              </a:ext>
            </a:extLst>
          </p:cNvPr>
          <p:cNvGraphicFramePr>
            <a:graphicFrameLocks noGrp="1"/>
          </p:cNvGraphicFramePr>
          <p:nvPr>
            <p:extLst>
              <p:ext uri="{D42A27DB-BD31-4B8C-83A1-F6EECF244321}">
                <p14:modId xmlns:p14="http://schemas.microsoft.com/office/powerpoint/2010/main" val="448813662"/>
              </p:ext>
            </p:extLst>
          </p:nvPr>
        </p:nvGraphicFramePr>
        <p:xfrm>
          <a:off x="1547664" y="2420888"/>
          <a:ext cx="6552728" cy="2011680"/>
        </p:xfrm>
        <a:graphic>
          <a:graphicData uri="http://schemas.openxmlformats.org/drawingml/2006/table">
            <a:tbl>
              <a:tblPr firstRow="1" bandRow="1">
                <a:tableStyleId>{5C22544A-7EE6-4342-B048-85BDC9FD1C3A}</a:tableStyleId>
              </a:tblPr>
              <a:tblGrid>
                <a:gridCol w="2967272">
                  <a:extLst>
                    <a:ext uri="{9D8B030D-6E8A-4147-A177-3AD203B41FA5}">
                      <a16:colId xmlns:a16="http://schemas.microsoft.com/office/drawing/2014/main" val="1223671175"/>
                    </a:ext>
                  </a:extLst>
                </a:gridCol>
                <a:gridCol w="1854546">
                  <a:extLst>
                    <a:ext uri="{9D8B030D-6E8A-4147-A177-3AD203B41FA5}">
                      <a16:colId xmlns:a16="http://schemas.microsoft.com/office/drawing/2014/main" val="2782411665"/>
                    </a:ext>
                  </a:extLst>
                </a:gridCol>
                <a:gridCol w="1730910">
                  <a:extLst>
                    <a:ext uri="{9D8B030D-6E8A-4147-A177-3AD203B41FA5}">
                      <a16:colId xmlns:a16="http://schemas.microsoft.com/office/drawing/2014/main" val="77337432"/>
                    </a:ext>
                  </a:extLst>
                </a:gridCol>
              </a:tblGrid>
              <a:tr h="360040">
                <a:tc>
                  <a:txBody>
                    <a:bodyPr/>
                    <a:lstStyle/>
                    <a:p>
                      <a:endParaRPr lang="en-US" dirty="0"/>
                    </a:p>
                  </a:txBody>
                  <a:tcPr>
                    <a:solidFill>
                      <a:schemeClr val="tx1"/>
                    </a:solidFill>
                  </a:tcPr>
                </a:tc>
                <a:tc>
                  <a:txBody>
                    <a:bodyPr/>
                    <a:lstStyle/>
                    <a:p>
                      <a:pPr algn="ctr"/>
                      <a:r>
                        <a:rPr lang="en-US" sz="1500" b="0" dirty="0">
                          <a:latin typeface="PT Sans" panose="020B0503020203020204"/>
                        </a:rPr>
                        <a:t>CITY</a:t>
                      </a:r>
                    </a:p>
                  </a:txBody>
                  <a:tcPr>
                    <a:solidFill>
                      <a:schemeClr val="tx1"/>
                    </a:solidFill>
                  </a:tcPr>
                </a:tc>
                <a:tc>
                  <a:txBody>
                    <a:bodyPr/>
                    <a:lstStyle/>
                    <a:p>
                      <a:pPr algn="ctr"/>
                      <a:r>
                        <a:rPr lang="en-US" sz="1500" b="0" dirty="0">
                          <a:latin typeface="PT Sans" panose="020B0503020203020204"/>
                        </a:rPr>
                        <a:t>COUNTY</a:t>
                      </a:r>
                    </a:p>
                  </a:txBody>
                  <a:tcPr>
                    <a:solidFill>
                      <a:schemeClr val="tx1"/>
                    </a:solidFill>
                  </a:tcPr>
                </a:tc>
                <a:extLst>
                  <a:ext uri="{0D108BD9-81ED-4DB2-BD59-A6C34878D82A}">
                    <a16:rowId xmlns:a16="http://schemas.microsoft.com/office/drawing/2014/main" val="2193638760"/>
                  </a:ext>
                </a:extLst>
              </a:tr>
              <a:tr h="508000">
                <a:tc>
                  <a:txBody>
                    <a:bodyPr/>
                    <a:lstStyle/>
                    <a:p>
                      <a:r>
                        <a:rPr lang="en-US" sz="1500" b="0" dirty="0">
                          <a:solidFill>
                            <a:schemeClr val="bg1"/>
                          </a:solidFill>
                          <a:latin typeface="PT Sans" panose="020B0503020203020204"/>
                        </a:rPr>
                        <a:t>Average funding generated monthly</a:t>
                      </a:r>
                    </a:p>
                  </a:txBody>
                  <a:tcPr>
                    <a:solidFill>
                      <a:schemeClr val="tx1"/>
                    </a:solidFill>
                  </a:tcPr>
                </a:tc>
                <a:tc>
                  <a:txBody>
                    <a:bodyPr/>
                    <a:lstStyle/>
                    <a:p>
                      <a:pPr algn="ctr"/>
                      <a:r>
                        <a:rPr lang="en-US" sz="1500" dirty="0">
                          <a:latin typeface="PT Sans" panose="020B0503020203020204"/>
                        </a:rPr>
                        <a:t>$905,101</a:t>
                      </a:r>
                    </a:p>
                  </a:txBody>
                  <a:tcPr/>
                </a:tc>
                <a:tc>
                  <a:txBody>
                    <a:bodyPr/>
                    <a:lstStyle/>
                    <a:p>
                      <a:pPr algn="ctr"/>
                      <a:r>
                        <a:rPr lang="en-US" sz="1500" dirty="0">
                          <a:latin typeface="PT Sans" panose="020B0503020203020204"/>
                        </a:rPr>
                        <a:t>$452,550</a:t>
                      </a:r>
                    </a:p>
                  </a:txBody>
                  <a:tcPr/>
                </a:tc>
                <a:extLst>
                  <a:ext uri="{0D108BD9-81ED-4DB2-BD59-A6C34878D82A}">
                    <a16:rowId xmlns:a16="http://schemas.microsoft.com/office/drawing/2014/main" val="391757430"/>
                  </a:ext>
                </a:extLst>
              </a:tr>
              <a:tr h="508000">
                <a:tc>
                  <a:txBody>
                    <a:bodyPr/>
                    <a:lstStyle/>
                    <a:p>
                      <a:r>
                        <a:rPr lang="en-US" sz="1500" b="0" dirty="0">
                          <a:solidFill>
                            <a:schemeClr val="bg1"/>
                          </a:solidFill>
                          <a:latin typeface="PT Sans" panose="020B0503020203020204"/>
                        </a:rPr>
                        <a:t>SFY 2022 current Road Use Tax Revenue (as of 1/31/2022)</a:t>
                      </a:r>
                    </a:p>
                  </a:txBody>
                  <a:tcPr>
                    <a:solidFill>
                      <a:schemeClr val="tx1"/>
                    </a:solidFill>
                  </a:tcPr>
                </a:tc>
                <a:tc>
                  <a:txBody>
                    <a:bodyPr/>
                    <a:lstStyle/>
                    <a:p>
                      <a:pPr algn="ctr"/>
                      <a:r>
                        <a:rPr lang="en-US" sz="1500" dirty="0">
                          <a:latin typeface="PT Sans" panose="020B0503020203020204"/>
                        </a:rPr>
                        <a:t>$7,244,795.67</a:t>
                      </a:r>
                    </a:p>
                  </a:txBody>
                  <a:tcPr/>
                </a:tc>
                <a:tc>
                  <a:txBody>
                    <a:bodyPr/>
                    <a:lstStyle/>
                    <a:p>
                      <a:pPr algn="ctr"/>
                      <a:r>
                        <a:rPr lang="en-US" sz="1500" dirty="0">
                          <a:latin typeface="PT Sans" panose="020B0503020203020204"/>
                        </a:rPr>
                        <a:t>$3,622,397.83</a:t>
                      </a:r>
                    </a:p>
                  </a:txBody>
                  <a:tcPr/>
                </a:tc>
                <a:extLst>
                  <a:ext uri="{0D108BD9-81ED-4DB2-BD59-A6C34878D82A}">
                    <a16:rowId xmlns:a16="http://schemas.microsoft.com/office/drawing/2014/main" val="3405443125"/>
                  </a:ext>
                </a:extLst>
              </a:tr>
              <a:tr h="508000">
                <a:tc>
                  <a:txBody>
                    <a:bodyPr/>
                    <a:lstStyle/>
                    <a:p>
                      <a:r>
                        <a:rPr lang="en-US" sz="1500" b="0" dirty="0">
                          <a:solidFill>
                            <a:schemeClr val="bg1"/>
                          </a:solidFill>
                          <a:latin typeface="PT Sans" panose="020B0503020203020204"/>
                        </a:rPr>
                        <a:t>Current Unobligated Balance (as of 1/31/2022)</a:t>
                      </a:r>
                    </a:p>
                  </a:txBody>
                  <a:tcPr>
                    <a:solidFill>
                      <a:schemeClr val="tx1"/>
                    </a:solidFill>
                  </a:tcPr>
                </a:tc>
                <a:tc>
                  <a:txBody>
                    <a:bodyPr/>
                    <a:lstStyle/>
                    <a:p>
                      <a:pPr algn="ctr"/>
                      <a:r>
                        <a:rPr lang="en-US" sz="1500" dirty="0">
                          <a:latin typeface="PT Sans" panose="020B0503020203020204"/>
                        </a:rPr>
                        <a:t>$2,914,290.00</a:t>
                      </a:r>
                    </a:p>
                  </a:txBody>
                  <a:tcPr/>
                </a:tc>
                <a:tc>
                  <a:txBody>
                    <a:bodyPr/>
                    <a:lstStyle/>
                    <a:p>
                      <a:pPr algn="ctr"/>
                      <a:r>
                        <a:rPr lang="en-US" sz="1500" dirty="0">
                          <a:latin typeface="PT Sans" panose="020B0503020203020204"/>
                        </a:rPr>
                        <a:t>$362,384.41</a:t>
                      </a:r>
                    </a:p>
                  </a:txBody>
                  <a:tcPr/>
                </a:tc>
                <a:extLst>
                  <a:ext uri="{0D108BD9-81ED-4DB2-BD59-A6C34878D82A}">
                    <a16:rowId xmlns:a16="http://schemas.microsoft.com/office/drawing/2014/main" val="4199533641"/>
                  </a:ext>
                </a:extLst>
              </a:tr>
            </a:tbl>
          </a:graphicData>
        </a:graphic>
      </p:graphicFrame>
    </p:spTree>
    <p:extLst>
      <p:ext uri="{BB962C8B-B14F-4D97-AF65-F5344CB8AC3E}">
        <p14:creationId xmlns:p14="http://schemas.microsoft.com/office/powerpoint/2010/main" val="18280610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2">
            <a:extLst>
              <a:ext uri="{FF2B5EF4-FFF2-40B4-BE49-F238E27FC236}">
                <a16:creationId xmlns:a16="http://schemas.microsoft.com/office/drawing/2014/main" id="{7EFB17E1-6237-4C5B-90C1-F0860AAD46AC}"/>
              </a:ext>
            </a:extLst>
          </p:cNvPr>
          <p:cNvSpPr>
            <a:spLocks noGrp="1"/>
          </p:cNvSpPr>
          <p:nvPr>
            <p:ph idx="1"/>
          </p:nvPr>
        </p:nvSpPr>
        <p:spPr>
          <a:xfrm>
            <a:off x="683568" y="1988840"/>
            <a:ext cx="7776864" cy="4725144"/>
          </a:xfrm>
          <a:prstGeom prst="rect">
            <a:avLst/>
          </a:prstGeom>
        </p:spPr>
        <p:txBody>
          <a:bodyPr vert="horz" lIns="91440" tIns="45720" rIns="91440" bIns="45720" rtlCol="0">
            <a:normAutofit/>
          </a:bodyPr>
          <a:lstStyle/>
          <a:p>
            <a:pPr marL="457200" indent="-457200">
              <a:spcBef>
                <a:spcPts val="0"/>
              </a:spcBef>
              <a:spcAft>
                <a:spcPts val="1200"/>
              </a:spcAft>
              <a:buClr>
                <a:schemeClr val="tx1"/>
              </a:buClr>
              <a:buFontTx/>
              <a:buChar char="•"/>
              <a:defRPr/>
            </a:pPr>
            <a:r>
              <a:rPr lang="en-US" sz="2400" dirty="0">
                <a:cs typeface="Arial" pitchFamily="34" charset="0"/>
              </a:rPr>
              <a:t>Development Potential (35 points)</a:t>
            </a:r>
          </a:p>
          <a:p>
            <a:pPr marL="457200" indent="-457200">
              <a:spcBef>
                <a:spcPts val="0"/>
              </a:spcBef>
              <a:spcAft>
                <a:spcPts val="1200"/>
              </a:spcAft>
              <a:buClr>
                <a:schemeClr val="tx1"/>
              </a:buClr>
              <a:buFontTx/>
              <a:buChar char="•"/>
              <a:defRPr/>
            </a:pPr>
            <a:r>
              <a:rPr lang="en-US" sz="2400" dirty="0">
                <a:cs typeface="Arial" pitchFamily="34" charset="0"/>
              </a:rPr>
              <a:t>Economic impact and Cost Effectiveness (20 points)</a:t>
            </a:r>
          </a:p>
          <a:p>
            <a:pPr marL="457200" indent="-457200">
              <a:spcBef>
                <a:spcPts val="0"/>
              </a:spcBef>
              <a:spcAft>
                <a:spcPts val="1200"/>
              </a:spcAft>
              <a:buClr>
                <a:schemeClr val="tx1"/>
              </a:buClr>
              <a:buFontTx/>
              <a:buChar char="•"/>
              <a:defRPr/>
            </a:pPr>
            <a:r>
              <a:rPr lang="en-US" sz="2400" dirty="0">
                <a:cs typeface="Arial" pitchFamily="34" charset="0"/>
              </a:rPr>
              <a:t>Local Commitment and Initiative (33 points)</a:t>
            </a:r>
          </a:p>
          <a:p>
            <a:pPr marL="457200" indent="-457200">
              <a:spcBef>
                <a:spcPts val="0"/>
              </a:spcBef>
              <a:spcAft>
                <a:spcPts val="1200"/>
              </a:spcAft>
              <a:buClr>
                <a:schemeClr val="tx1"/>
              </a:buClr>
              <a:buFontTx/>
              <a:buChar char="•"/>
              <a:defRPr/>
            </a:pPr>
            <a:r>
              <a:rPr lang="en-US" sz="2400" dirty="0">
                <a:cs typeface="Arial" pitchFamily="34" charset="0"/>
              </a:rPr>
              <a:t>Transportation Need and Justification (4 points)</a:t>
            </a:r>
          </a:p>
          <a:p>
            <a:pPr marL="457200" indent="-457200">
              <a:spcBef>
                <a:spcPts val="0"/>
              </a:spcBef>
              <a:spcAft>
                <a:spcPts val="1200"/>
              </a:spcAft>
              <a:buClr>
                <a:schemeClr val="tx1"/>
              </a:buClr>
              <a:buFontTx/>
              <a:buChar char="•"/>
              <a:defRPr/>
            </a:pPr>
            <a:r>
              <a:rPr lang="en-US" sz="2400" dirty="0">
                <a:cs typeface="Arial" pitchFamily="34" charset="0"/>
              </a:rPr>
              <a:t>Local Economic Need (6 points)</a:t>
            </a:r>
          </a:p>
        </p:txBody>
      </p:sp>
      <p:sp>
        <p:nvSpPr>
          <p:cNvPr id="11" name="Title 10">
            <a:extLst>
              <a:ext uri="{FF2B5EF4-FFF2-40B4-BE49-F238E27FC236}">
                <a16:creationId xmlns:a16="http://schemas.microsoft.com/office/drawing/2014/main" id="{529AD376-841A-42E0-A075-63651BC991D8}"/>
              </a:ext>
            </a:extLst>
          </p:cNvPr>
          <p:cNvSpPr>
            <a:spLocks noGrp="1"/>
          </p:cNvSpPr>
          <p:nvPr>
            <p:ph type="title"/>
          </p:nvPr>
        </p:nvSpPr>
        <p:spPr>
          <a:xfrm>
            <a:off x="628650" y="1124743"/>
            <a:ext cx="7886700" cy="288033"/>
          </a:xfrm>
        </p:spPr>
        <p:txBody>
          <a:bodyPr>
            <a:noAutofit/>
          </a:bodyPr>
          <a:lstStyle/>
          <a:p>
            <a:r>
              <a:rPr lang="en-US" sz="3400" b="1" dirty="0">
                <a:solidFill>
                  <a:schemeClr val="tx2"/>
                </a:solidFill>
              </a:rPr>
              <a:t>Local Development Project Evaluation Criteria</a:t>
            </a:r>
          </a:p>
        </p:txBody>
      </p:sp>
    </p:spTree>
    <p:extLst>
      <p:ext uri="{BB962C8B-B14F-4D97-AF65-F5344CB8AC3E}">
        <p14:creationId xmlns:p14="http://schemas.microsoft.com/office/powerpoint/2010/main" val="37371477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0">
            <a:extLst>
              <a:ext uri="{FF2B5EF4-FFF2-40B4-BE49-F238E27FC236}">
                <a16:creationId xmlns:a16="http://schemas.microsoft.com/office/drawing/2014/main" id="{31665C7D-5068-47C1-AE72-60DCFB88CD4A}"/>
              </a:ext>
            </a:extLst>
          </p:cNvPr>
          <p:cNvSpPr txBox="1">
            <a:spLocks/>
          </p:cNvSpPr>
          <p:nvPr/>
        </p:nvSpPr>
        <p:spPr>
          <a:xfrm>
            <a:off x="542285" y="707765"/>
            <a:ext cx="7886700" cy="79208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PT Sans" panose="020B0503020203020204" pitchFamily="34" charset="0"/>
                <a:ea typeface="+mj-ea"/>
                <a:cs typeface="+mj-cs"/>
              </a:defRPr>
            </a:lvl1pPr>
          </a:lstStyle>
          <a:p>
            <a:r>
              <a:rPr lang="en-US" sz="3400" b="1" dirty="0">
                <a:solidFill>
                  <a:schemeClr val="tx2"/>
                </a:solidFill>
              </a:rPr>
              <a:t>List of Local Development Applications Recommended</a:t>
            </a:r>
          </a:p>
        </p:txBody>
      </p:sp>
      <p:grpSp>
        <p:nvGrpSpPr>
          <p:cNvPr id="20" name="Group 19">
            <a:extLst>
              <a:ext uri="{FF2B5EF4-FFF2-40B4-BE49-F238E27FC236}">
                <a16:creationId xmlns:a16="http://schemas.microsoft.com/office/drawing/2014/main" id="{C2DBDC7D-DF98-4EA5-AF2C-81B70C72C062}"/>
              </a:ext>
            </a:extLst>
          </p:cNvPr>
          <p:cNvGrpSpPr/>
          <p:nvPr/>
        </p:nvGrpSpPr>
        <p:grpSpPr>
          <a:xfrm>
            <a:off x="136141" y="1627961"/>
            <a:ext cx="8883910" cy="844612"/>
            <a:chOff x="172361" y="2033593"/>
            <a:chExt cx="8883910" cy="844612"/>
          </a:xfrm>
        </p:grpSpPr>
        <p:grpSp>
          <p:nvGrpSpPr>
            <p:cNvPr id="22" name="Group 21">
              <a:extLst>
                <a:ext uri="{FF2B5EF4-FFF2-40B4-BE49-F238E27FC236}">
                  <a16:creationId xmlns:a16="http://schemas.microsoft.com/office/drawing/2014/main" id="{449DBE11-8632-4B75-B423-645F993AD941}"/>
                </a:ext>
              </a:extLst>
            </p:cNvPr>
            <p:cNvGrpSpPr/>
            <p:nvPr/>
          </p:nvGrpSpPr>
          <p:grpSpPr>
            <a:xfrm>
              <a:off x="172361" y="2033593"/>
              <a:ext cx="8883910" cy="844612"/>
              <a:chOff x="173243" y="2962504"/>
              <a:chExt cx="8883910" cy="844612"/>
            </a:xfrm>
          </p:grpSpPr>
          <p:sp>
            <p:nvSpPr>
              <p:cNvPr id="26" name="Rectangle 25">
                <a:extLst>
                  <a:ext uri="{FF2B5EF4-FFF2-40B4-BE49-F238E27FC236}">
                    <a16:creationId xmlns:a16="http://schemas.microsoft.com/office/drawing/2014/main" id="{91751719-C0CC-437B-9F4B-557E4E02EBF1}"/>
                  </a:ext>
                </a:extLst>
              </p:cNvPr>
              <p:cNvSpPr/>
              <p:nvPr/>
            </p:nvSpPr>
            <p:spPr>
              <a:xfrm>
                <a:off x="7580546" y="2962504"/>
                <a:ext cx="1464413" cy="84461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0D18C796-D7AC-4367-8B93-92CE36336305}"/>
                  </a:ext>
                </a:extLst>
              </p:cNvPr>
              <p:cNvSpPr txBox="1"/>
              <p:nvPr/>
            </p:nvSpPr>
            <p:spPr>
              <a:xfrm>
                <a:off x="7592740" y="3118666"/>
                <a:ext cx="1464413" cy="492443"/>
              </a:xfrm>
              <a:prstGeom prst="rect">
                <a:avLst/>
              </a:prstGeom>
              <a:noFill/>
            </p:spPr>
            <p:txBody>
              <a:bodyPr wrap="square" rtlCol="0">
                <a:spAutoFit/>
              </a:bodyPr>
              <a:lstStyle/>
              <a:p>
                <a:pPr algn="ctr"/>
                <a:r>
                  <a:rPr lang="en-US" sz="1300" b="1" dirty="0">
                    <a:solidFill>
                      <a:schemeClr val="bg1"/>
                    </a:solidFill>
                    <a:latin typeface="Century Gothic" panose="020B0502020202020204" pitchFamily="34" charset="0"/>
                  </a:rPr>
                  <a:t>RECOMMENDED</a:t>
                </a:r>
                <a:r>
                  <a:rPr lang="en-US" sz="1300" dirty="0">
                    <a:solidFill>
                      <a:schemeClr val="bg1"/>
                    </a:solidFill>
                    <a:latin typeface="Century Gothic" panose="020B0502020202020204" pitchFamily="34" charset="0"/>
                  </a:rPr>
                  <a:t> </a:t>
                </a:r>
                <a:r>
                  <a:rPr lang="en-US" sz="1300" b="1" dirty="0">
                    <a:solidFill>
                      <a:schemeClr val="bg1"/>
                    </a:solidFill>
                    <a:latin typeface="Century Gothic" panose="020B0502020202020204" pitchFamily="34" charset="0"/>
                  </a:rPr>
                  <a:t>AMOUNT</a:t>
                </a:r>
              </a:p>
            </p:txBody>
          </p:sp>
          <p:sp>
            <p:nvSpPr>
              <p:cNvPr id="28" name="Rectangle 27">
                <a:extLst>
                  <a:ext uri="{FF2B5EF4-FFF2-40B4-BE49-F238E27FC236}">
                    <a16:creationId xmlns:a16="http://schemas.microsoft.com/office/drawing/2014/main" id="{25ADA660-F870-4CF5-AC9E-29F1125B2CE5}"/>
                  </a:ext>
                </a:extLst>
              </p:cNvPr>
              <p:cNvSpPr/>
              <p:nvPr/>
            </p:nvSpPr>
            <p:spPr>
              <a:xfrm>
                <a:off x="173243" y="2962504"/>
                <a:ext cx="2631099" cy="844612"/>
              </a:xfrm>
              <a:prstGeom prst="rect">
                <a:avLst/>
              </a:prstGeom>
              <a:solidFill>
                <a:srgbClr val="8717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6B66E17F-229E-4C7C-98E6-04AF4AF74A06}"/>
                  </a:ext>
                </a:extLst>
              </p:cNvPr>
              <p:cNvSpPr txBox="1"/>
              <p:nvPr/>
            </p:nvSpPr>
            <p:spPr>
              <a:xfrm>
                <a:off x="474293" y="3212976"/>
                <a:ext cx="1936882" cy="292388"/>
              </a:xfrm>
              <a:prstGeom prst="rect">
                <a:avLst/>
              </a:prstGeom>
              <a:noFill/>
            </p:spPr>
            <p:txBody>
              <a:bodyPr wrap="square" rtlCol="0">
                <a:spAutoFit/>
              </a:bodyPr>
              <a:lstStyle/>
              <a:p>
                <a:pPr algn="ctr"/>
                <a:r>
                  <a:rPr lang="en-US" sz="1300" b="1" dirty="0">
                    <a:solidFill>
                      <a:schemeClr val="bg1"/>
                    </a:solidFill>
                    <a:latin typeface="Century Gothic" panose="020B0502020202020204" pitchFamily="34" charset="0"/>
                  </a:rPr>
                  <a:t>PROJECT NAME</a:t>
                </a:r>
              </a:p>
            </p:txBody>
          </p:sp>
          <p:sp>
            <p:nvSpPr>
              <p:cNvPr id="30" name="Rectangle 29">
                <a:extLst>
                  <a:ext uri="{FF2B5EF4-FFF2-40B4-BE49-F238E27FC236}">
                    <a16:creationId xmlns:a16="http://schemas.microsoft.com/office/drawing/2014/main" id="{98C6AED0-E3F5-4B6D-8E80-547B34ABCED9}"/>
                  </a:ext>
                </a:extLst>
              </p:cNvPr>
              <p:cNvSpPr/>
              <p:nvPr/>
            </p:nvSpPr>
            <p:spPr>
              <a:xfrm>
                <a:off x="2803498" y="2962504"/>
                <a:ext cx="1435607" cy="84461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a:extLst>
                  <a:ext uri="{FF2B5EF4-FFF2-40B4-BE49-F238E27FC236}">
                    <a16:creationId xmlns:a16="http://schemas.microsoft.com/office/drawing/2014/main" id="{62286AA5-E205-4DC4-B251-A4DF8C16BDA9}"/>
                  </a:ext>
                </a:extLst>
              </p:cNvPr>
              <p:cNvSpPr/>
              <p:nvPr/>
            </p:nvSpPr>
            <p:spPr>
              <a:xfrm>
                <a:off x="6173468" y="2962504"/>
                <a:ext cx="1402218" cy="844612"/>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E048ADE6-F183-4228-8851-48FA4E75A582}"/>
                  </a:ext>
                </a:extLst>
              </p:cNvPr>
              <p:cNvSpPr txBox="1"/>
              <p:nvPr/>
            </p:nvSpPr>
            <p:spPr>
              <a:xfrm>
                <a:off x="6145651" y="3114948"/>
                <a:ext cx="1410454" cy="492443"/>
              </a:xfrm>
              <a:prstGeom prst="rect">
                <a:avLst/>
              </a:prstGeom>
              <a:noFill/>
            </p:spPr>
            <p:txBody>
              <a:bodyPr wrap="square" rtlCol="0" anchor="ctr">
                <a:spAutoFit/>
              </a:bodyPr>
              <a:lstStyle/>
              <a:p>
                <a:pPr algn="ctr"/>
                <a:r>
                  <a:rPr lang="en-US" sz="1300" b="1" dirty="0">
                    <a:solidFill>
                      <a:schemeClr val="bg1"/>
                    </a:solidFill>
                    <a:latin typeface="Century Gothic" panose="020B0502020202020204" pitchFamily="34" charset="0"/>
                  </a:rPr>
                  <a:t>PERCENT PARTICIPATION</a:t>
                </a:r>
              </a:p>
            </p:txBody>
          </p:sp>
          <p:sp>
            <p:nvSpPr>
              <p:cNvPr id="33" name="Rectangle 32">
                <a:extLst>
                  <a:ext uri="{FF2B5EF4-FFF2-40B4-BE49-F238E27FC236}">
                    <a16:creationId xmlns:a16="http://schemas.microsoft.com/office/drawing/2014/main" id="{ADF5C397-32F1-41F6-A14C-F84D00A60B84}"/>
                  </a:ext>
                </a:extLst>
              </p:cNvPr>
              <p:cNvSpPr/>
              <p:nvPr/>
            </p:nvSpPr>
            <p:spPr>
              <a:xfrm>
                <a:off x="4239105" y="2962504"/>
                <a:ext cx="636068" cy="844612"/>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F3AC24CC-F93D-4B69-9D63-138E29EA60ED}"/>
                  </a:ext>
                </a:extLst>
              </p:cNvPr>
              <p:cNvSpPr txBox="1"/>
              <p:nvPr/>
            </p:nvSpPr>
            <p:spPr>
              <a:xfrm>
                <a:off x="3022582" y="3235137"/>
                <a:ext cx="998283" cy="292388"/>
              </a:xfrm>
              <a:prstGeom prst="rect">
                <a:avLst/>
              </a:prstGeom>
              <a:noFill/>
            </p:spPr>
            <p:txBody>
              <a:bodyPr wrap="square" rtlCol="0">
                <a:spAutoFit/>
              </a:bodyPr>
              <a:lstStyle/>
              <a:p>
                <a:pPr algn="ctr"/>
                <a:r>
                  <a:rPr lang="en-US" sz="1300" b="1" dirty="0">
                    <a:solidFill>
                      <a:schemeClr val="bg1"/>
                    </a:solidFill>
                    <a:latin typeface="Century Gothic" panose="020B0502020202020204" pitchFamily="34" charset="0"/>
                  </a:rPr>
                  <a:t>SPONSOR</a:t>
                </a:r>
              </a:p>
            </p:txBody>
          </p:sp>
          <p:sp>
            <p:nvSpPr>
              <p:cNvPr id="35" name="TextBox 34">
                <a:extLst>
                  <a:ext uri="{FF2B5EF4-FFF2-40B4-BE49-F238E27FC236}">
                    <a16:creationId xmlns:a16="http://schemas.microsoft.com/office/drawing/2014/main" id="{76D46582-5B6C-4B32-8A65-98D53D021258}"/>
                  </a:ext>
                </a:extLst>
              </p:cNvPr>
              <p:cNvSpPr txBox="1"/>
              <p:nvPr/>
            </p:nvSpPr>
            <p:spPr>
              <a:xfrm>
                <a:off x="4167974" y="3212976"/>
                <a:ext cx="800618" cy="292388"/>
              </a:xfrm>
              <a:prstGeom prst="rect">
                <a:avLst/>
              </a:prstGeom>
              <a:noFill/>
            </p:spPr>
            <p:txBody>
              <a:bodyPr wrap="square" rtlCol="0">
                <a:spAutoFit/>
              </a:bodyPr>
              <a:lstStyle/>
              <a:p>
                <a:pPr algn="ctr"/>
                <a:r>
                  <a:rPr lang="en-US" sz="1300" b="1" dirty="0">
                    <a:solidFill>
                      <a:schemeClr val="bg1"/>
                    </a:solidFill>
                    <a:latin typeface="Century Gothic" panose="020B0502020202020204" pitchFamily="34" charset="0"/>
                  </a:rPr>
                  <a:t>SCORE</a:t>
                </a:r>
              </a:p>
            </p:txBody>
          </p:sp>
        </p:grpSp>
        <p:sp>
          <p:nvSpPr>
            <p:cNvPr id="23" name="Rectangle 22">
              <a:extLst>
                <a:ext uri="{FF2B5EF4-FFF2-40B4-BE49-F238E27FC236}">
                  <a16:creationId xmlns:a16="http://schemas.microsoft.com/office/drawing/2014/main" id="{634F43A7-5684-4BB0-A70E-A9BE9E238A46}"/>
                </a:ext>
              </a:extLst>
            </p:cNvPr>
            <p:cNvSpPr/>
            <p:nvPr/>
          </p:nvSpPr>
          <p:spPr>
            <a:xfrm>
              <a:off x="4874291" y="2033593"/>
              <a:ext cx="1293436" cy="844612"/>
            </a:xfrm>
            <a:prstGeom prst="rect">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448316DA-FE23-4458-B69D-C4C3F16641F3}"/>
                </a:ext>
              </a:extLst>
            </p:cNvPr>
            <p:cNvSpPr txBox="1"/>
            <p:nvPr/>
          </p:nvSpPr>
          <p:spPr>
            <a:xfrm>
              <a:off x="4803205" y="2207236"/>
              <a:ext cx="1435607" cy="492443"/>
            </a:xfrm>
            <a:prstGeom prst="rect">
              <a:avLst/>
            </a:prstGeom>
            <a:noFill/>
          </p:spPr>
          <p:txBody>
            <a:bodyPr wrap="square" rtlCol="0" anchor="ctr">
              <a:spAutoFit/>
            </a:bodyPr>
            <a:lstStyle/>
            <a:p>
              <a:pPr algn="ctr"/>
              <a:r>
                <a:rPr lang="en-US" sz="1300" b="1" dirty="0">
                  <a:solidFill>
                    <a:schemeClr val="bg1"/>
                  </a:solidFill>
                  <a:latin typeface="Century Gothic" panose="020B0502020202020204" pitchFamily="34" charset="0"/>
                </a:rPr>
                <a:t>TOTAL PROJECT COST </a:t>
              </a:r>
            </a:p>
          </p:txBody>
        </p:sp>
      </p:grpSp>
      <p:pic>
        <p:nvPicPr>
          <p:cNvPr id="21" name="Picture 20">
            <a:extLst>
              <a:ext uri="{FF2B5EF4-FFF2-40B4-BE49-F238E27FC236}">
                <a16:creationId xmlns:a16="http://schemas.microsoft.com/office/drawing/2014/main" id="{C3C8CDFB-817B-4D38-9844-BB96DDE00DC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61421" y="4958044"/>
            <a:ext cx="2648427" cy="17779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Table 1">
            <a:extLst>
              <a:ext uri="{FF2B5EF4-FFF2-40B4-BE49-F238E27FC236}">
                <a16:creationId xmlns:a16="http://schemas.microsoft.com/office/drawing/2014/main" id="{DEBC46B2-B18F-4548-8C85-1692E79C0837}"/>
              </a:ext>
            </a:extLst>
          </p:cNvPr>
          <p:cNvGraphicFramePr>
            <a:graphicFrameLocks noGrp="1"/>
          </p:cNvGraphicFramePr>
          <p:nvPr>
            <p:extLst>
              <p:ext uri="{D42A27DB-BD31-4B8C-83A1-F6EECF244321}">
                <p14:modId xmlns:p14="http://schemas.microsoft.com/office/powerpoint/2010/main" val="1328557286"/>
              </p:ext>
            </p:extLst>
          </p:nvPr>
        </p:nvGraphicFramePr>
        <p:xfrm>
          <a:off x="68331" y="2443454"/>
          <a:ext cx="8896156" cy="1584960"/>
        </p:xfrm>
        <a:graphic>
          <a:graphicData uri="http://schemas.openxmlformats.org/drawingml/2006/table">
            <a:tbl>
              <a:tblPr firstRow="1" bandRow="1">
                <a:tableStyleId>{9D7B26C5-4107-4FEC-AEDC-1716B250A1EF}</a:tableStyleId>
              </a:tblPr>
              <a:tblGrid>
                <a:gridCol w="2692254">
                  <a:extLst>
                    <a:ext uri="{9D8B030D-6E8A-4147-A177-3AD203B41FA5}">
                      <a16:colId xmlns:a16="http://schemas.microsoft.com/office/drawing/2014/main" val="3239644126"/>
                    </a:ext>
                  </a:extLst>
                </a:gridCol>
                <a:gridCol w="1440160">
                  <a:extLst>
                    <a:ext uri="{9D8B030D-6E8A-4147-A177-3AD203B41FA5}">
                      <a16:colId xmlns:a16="http://schemas.microsoft.com/office/drawing/2014/main" val="2017251616"/>
                    </a:ext>
                  </a:extLst>
                </a:gridCol>
                <a:gridCol w="648072">
                  <a:extLst>
                    <a:ext uri="{9D8B030D-6E8A-4147-A177-3AD203B41FA5}">
                      <a16:colId xmlns:a16="http://schemas.microsoft.com/office/drawing/2014/main" val="4171870897"/>
                    </a:ext>
                  </a:extLst>
                </a:gridCol>
                <a:gridCol w="1296144">
                  <a:extLst>
                    <a:ext uri="{9D8B030D-6E8A-4147-A177-3AD203B41FA5}">
                      <a16:colId xmlns:a16="http://schemas.microsoft.com/office/drawing/2014/main" val="2636800708"/>
                    </a:ext>
                  </a:extLst>
                </a:gridCol>
                <a:gridCol w="1368152">
                  <a:extLst>
                    <a:ext uri="{9D8B030D-6E8A-4147-A177-3AD203B41FA5}">
                      <a16:colId xmlns:a16="http://schemas.microsoft.com/office/drawing/2014/main" val="4211151696"/>
                    </a:ext>
                  </a:extLst>
                </a:gridCol>
                <a:gridCol w="1451374">
                  <a:extLst>
                    <a:ext uri="{9D8B030D-6E8A-4147-A177-3AD203B41FA5}">
                      <a16:colId xmlns:a16="http://schemas.microsoft.com/office/drawing/2014/main" val="2695417228"/>
                    </a:ext>
                  </a:extLst>
                </a:gridCol>
              </a:tblGrid>
              <a:tr h="79788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tx2"/>
                          </a:solidFill>
                          <a:latin typeface="PT Sans" panose="020B0503020203020204" pitchFamily="34" charset="0"/>
                        </a:rPr>
                        <a:t>Roadway improvements of approximately 1,800 feet of Forest Grove Drive, construction of 960 feet of Competition Drive and interchange improvements to </a:t>
                      </a:r>
                      <a:r>
                        <a:rPr lang="en-US" sz="1400">
                          <a:solidFill>
                            <a:schemeClr val="tx2"/>
                          </a:solidFill>
                          <a:latin typeface="PT Sans" panose="020B0503020203020204" pitchFamily="34" charset="0"/>
                        </a:rPr>
                        <a:t>Interstate 80. </a:t>
                      </a:r>
                      <a:endParaRPr lang="en-US" sz="1400" dirty="0">
                        <a:solidFill>
                          <a:schemeClr val="tx2"/>
                        </a:solidFill>
                        <a:latin typeface="PT Sans" panose="020B0503020203020204" pitchFamily="34" charset="0"/>
                      </a:endParaRPr>
                    </a:p>
                  </a:txBody>
                  <a:tcPr anchor="ctr">
                    <a:lnL>
                      <a:noFill/>
                    </a:lnL>
                    <a:lnR w="12700" cap="flat" cmpd="sng" algn="ctr">
                      <a:solidFill>
                        <a:schemeClr val="bg2"/>
                      </a:solidFill>
                      <a:prstDash val="solid"/>
                      <a:round/>
                      <a:headEnd type="none" w="med" len="med"/>
                      <a:tailEnd type="none" w="med" len="med"/>
                    </a:lnR>
                    <a:lnT w="12700" cmpd="sng">
                      <a:noFill/>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latin typeface="PT Sans" panose="020B0503020203020204" pitchFamily="34" charset="0"/>
                        </a:rPr>
                        <a:t>Bettendorf</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mpd="sng">
                      <a:noFill/>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dirty="0">
                          <a:solidFill>
                            <a:schemeClr val="accent3">
                              <a:lumMod val="75000"/>
                            </a:schemeClr>
                          </a:solidFill>
                          <a:latin typeface="PT Sans" panose="020B0503020203020204" pitchFamily="34" charset="0"/>
                        </a:rPr>
                        <a:t>52</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mpd="sng">
                      <a:noFill/>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rgbClr val="34495E"/>
                          </a:solidFill>
                          <a:latin typeface="PT Sans" panose="020B0503020203020204" pitchFamily="34" charset="0"/>
                        </a:rPr>
                        <a:t>$7,554,119</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mpd="sng">
                      <a:noFill/>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accent2">
                              <a:lumMod val="75000"/>
                            </a:schemeClr>
                          </a:solidFill>
                          <a:latin typeface="PT Sans" panose="020B0503020203020204" pitchFamily="34" charset="0"/>
                        </a:rPr>
                        <a:t>35%</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mpd="sng">
                      <a:noFill/>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rgbClr val="00717F"/>
                          </a:solidFill>
                          <a:latin typeface="PT Sans" panose="020B0503020203020204" pitchFamily="34" charset="0"/>
                        </a:rPr>
                        <a:t>$2,676,669</a:t>
                      </a:r>
                    </a:p>
                  </a:txBody>
                  <a:tcPr anchor="ctr">
                    <a:lnL w="12700" cap="flat" cmpd="sng" algn="ctr">
                      <a:solidFill>
                        <a:schemeClr val="bg2"/>
                      </a:solidFill>
                      <a:prstDash val="solid"/>
                      <a:round/>
                      <a:headEnd type="none" w="med" len="med"/>
                      <a:tailEnd type="none" w="med" len="med"/>
                    </a:lnL>
                    <a:lnR>
                      <a:noFill/>
                    </a:lnR>
                    <a:lnT w="12700" cmpd="sng">
                      <a:noFill/>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08710182"/>
                  </a:ext>
                </a:extLst>
              </a:tr>
            </a:tbl>
          </a:graphicData>
        </a:graphic>
      </p:graphicFrame>
      <p:sp>
        <p:nvSpPr>
          <p:cNvPr id="37" name="Oval 36">
            <a:extLst>
              <a:ext uri="{FF2B5EF4-FFF2-40B4-BE49-F238E27FC236}">
                <a16:creationId xmlns:a16="http://schemas.microsoft.com/office/drawing/2014/main" id="{0572A97B-E1A7-4686-B6A3-50F1B71EDB55}"/>
              </a:ext>
            </a:extLst>
          </p:cNvPr>
          <p:cNvSpPr>
            <a:spLocks noChangeAspect="1"/>
          </p:cNvSpPr>
          <p:nvPr/>
        </p:nvSpPr>
        <p:spPr>
          <a:xfrm>
            <a:off x="5580112" y="5993638"/>
            <a:ext cx="112174" cy="105653"/>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129888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2">
            <a:extLst>
              <a:ext uri="{FF2B5EF4-FFF2-40B4-BE49-F238E27FC236}">
                <a16:creationId xmlns:a16="http://schemas.microsoft.com/office/drawing/2014/main" id="{F5751537-FA03-4AB3-8B31-69AB09AA416A}"/>
              </a:ext>
            </a:extLst>
          </p:cNvPr>
          <p:cNvSpPr txBox="1">
            <a:spLocks/>
          </p:cNvSpPr>
          <p:nvPr/>
        </p:nvSpPr>
        <p:spPr>
          <a:xfrm>
            <a:off x="473245" y="312412"/>
            <a:ext cx="8197510" cy="3116588"/>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buClr>
                <a:schemeClr val="tx1"/>
              </a:buClr>
              <a:buNone/>
              <a:defRPr/>
            </a:pPr>
            <a:r>
              <a:rPr lang="en-US" sz="1800" b="1" dirty="0">
                <a:latin typeface="PT Sans" panose="020B0503020203020204"/>
              </a:rPr>
              <a:t>Bettendorf</a:t>
            </a:r>
          </a:p>
          <a:p>
            <a:pPr marL="0" indent="0">
              <a:spcBef>
                <a:spcPts val="0"/>
              </a:spcBef>
              <a:buClr>
                <a:schemeClr val="tx1"/>
              </a:buClr>
              <a:buNone/>
              <a:defRPr/>
            </a:pPr>
            <a:r>
              <a:rPr lang="en-US" sz="1800" b="1" dirty="0">
                <a:latin typeface="PT Sans" panose="020B0503020203020204"/>
                <a:cs typeface="Arial" pitchFamily="34" charset="0"/>
              </a:rPr>
              <a:t>(Local Development)</a:t>
            </a:r>
          </a:p>
          <a:p>
            <a:pPr marL="0" indent="0">
              <a:buNone/>
            </a:pPr>
            <a:r>
              <a:rPr lang="en-US" sz="1800" dirty="0">
                <a:latin typeface="PT Sans" panose="020B0503020203020204"/>
              </a:rPr>
              <a:t>Roadway improvements of approximately 1,800 feet of Forest Grove Drive, construction of 960 feet of Competition Drive and interchange improvements to Interstate 80 located on the northeast side of town. This project will support tourism by providing improved access to the proposed golf entertainment venue developed by Middle &amp; Forest Grove, LLC and expanded site of TBK Sports Complex.</a:t>
            </a:r>
          </a:p>
          <a:p>
            <a:pPr marL="0" indent="0">
              <a:spcBef>
                <a:spcPts val="0"/>
              </a:spcBef>
              <a:buClr>
                <a:schemeClr val="tx1"/>
              </a:buClr>
              <a:buNone/>
              <a:defRPr/>
            </a:pPr>
            <a:endParaRPr lang="en-US" sz="1800" dirty="0">
              <a:latin typeface="PT Sans" panose="020B0503020203020204"/>
              <a:cs typeface="Arial" pitchFamily="34" charset="0"/>
            </a:endParaRPr>
          </a:p>
          <a:p>
            <a:pPr marL="0" indent="0">
              <a:spcBef>
                <a:spcPts val="0"/>
              </a:spcBef>
              <a:buClr>
                <a:schemeClr val="tx1"/>
              </a:buClr>
              <a:buNone/>
              <a:defRPr/>
            </a:pPr>
            <a:r>
              <a:rPr lang="en-US" sz="1800" dirty="0">
                <a:latin typeface="PT Sans" panose="020B0503020203020204"/>
                <a:cs typeface="Arial" pitchFamily="34" charset="0"/>
              </a:rPr>
              <a:t>Total Cost:     $7,554,119</a:t>
            </a:r>
          </a:p>
          <a:p>
            <a:pPr marL="0" indent="0">
              <a:spcBef>
                <a:spcPts val="0"/>
              </a:spcBef>
              <a:buClr>
                <a:schemeClr val="tx1"/>
              </a:buClr>
              <a:buNone/>
              <a:defRPr/>
            </a:pPr>
            <a:r>
              <a:rPr lang="en-US" sz="1800" dirty="0">
                <a:latin typeface="PT Sans" panose="020B0503020203020204"/>
                <a:cs typeface="Arial" pitchFamily="34" charset="0"/>
              </a:rPr>
              <a:t>Requested:    $2,676,669  (35%)</a:t>
            </a:r>
          </a:p>
          <a:p>
            <a:pPr marL="0" indent="0">
              <a:spcBef>
                <a:spcPts val="0"/>
              </a:spcBef>
              <a:buClr>
                <a:schemeClr val="tx1"/>
              </a:buClr>
              <a:buNone/>
              <a:defRPr/>
            </a:pPr>
            <a:endParaRPr lang="en-US" sz="1800" dirty="0">
              <a:latin typeface="PT Sans" panose="020B0503020203020204"/>
              <a:cs typeface="Arial" pitchFamily="34" charset="0"/>
            </a:endParaRPr>
          </a:p>
        </p:txBody>
      </p:sp>
      <p:sp>
        <p:nvSpPr>
          <p:cNvPr id="14" name="Rectangle 13">
            <a:extLst>
              <a:ext uri="{FF2B5EF4-FFF2-40B4-BE49-F238E27FC236}">
                <a16:creationId xmlns:a16="http://schemas.microsoft.com/office/drawing/2014/main" id="{407D7A52-F9E3-4FF7-8B0B-47A8D936B3CE}"/>
              </a:ext>
            </a:extLst>
          </p:cNvPr>
          <p:cNvSpPr/>
          <p:nvPr/>
        </p:nvSpPr>
        <p:spPr>
          <a:xfrm>
            <a:off x="1259632" y="4437116"/>
            <a:ext cx="1440160" cy="3600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108D941D-D426-43CE-9AF2-CA111450A5E5}"/>
              </a:ext>
            </a:extLst>
          </p:cNvPr>
          <p:cNvPicPr>
            <a:picLocks noChangeAspect="1"/>
          </p:cNvPicPr>
          <p:nvPr/>
        </p:nvPicPr>
        <p:blipFill>
          <a:blip r:embed="rId2"/>
          <a:stretch>
            <a:fillRect/>
          </a:stretch>
        </p:blipFill>
        <p:spPr>
          <a:xfrm>
            <a:off x="4275465" y="2492896"/>
            <a:ext cx="4561975" cy="2576803"/>
          </a:xfrm>
          <a:prstGeom prst="rect">
            <a:avLst/>
          </a:prstGeom>
          <a:ln>
            <a:solidFill>
              <a:schemeClr val="tx1"/>
            </a:solidFill>
          </a:ln>
        </p:spPr>
      </p:pic>
      <p:sp>
        <p:nvSpPr>
          <p:cNvPr id="7" name="Oval 6">
            <a:extLst>
              <a:ext uri="{FF2B5EF4-FFF2-40B4-BE49-F238E27FC236}">
                <a16:creationId xmlns:a16="http://schemas.microsoft.com/office/drawing/2014/main" id="{3196F082-FA21-4BA3-B6FB-EE3E4DE6F5C4}"/>
              </a:ext>
            </a:extLst>
          </p:cNvPr>
          <p:cNvSpPr>
            <a:spLocks noChangeAspect="1"/>
          </p:cNvSpPr>
          <p:nvPr/>
        </p:nvSpPr>
        <p:spPr>
          <a:xfrm>
            <a:off x="7380312" y="2996952"/>
            <a:ext cx="112174" cy="105653"/>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2" name="Picture 1">
            <a:extLst>
              <a:ext uri="{FF2B5EF4-FFF2-40B4-BE49-F238E27FC236}">
                <a16:creationId xmlns:a16="http://schemas.microsoft.com/office/drawing/2014/main" id="{3F2A806F-7B2E-4E1B-8DA0-BDC8B15B5EC3}"/>
              </a:ext>
            </a:extLst>
          </p:cNvPr>
          <p:cNvPicPr>
            <a:picLocks noChangeAspect="1"/>
          </p:cNvPicPr>
          <p:nvPr/>
        </p:nvPicPr>
        <p:blipFill rotWithShape="1">
          <a:blip r:embed="rId3"/>
          <a:srcRect l="1301"/>
          <a:stretch/>
        </p:blipFill>
        <p:spPr>
          <a:xfrm>
            <a:off x="473245" y="3619077"/>
            <a:ext cx="4896544" cy="2878300"/>
          </a:xfrm>
          <a:prstGeom prst="rect">
            <a:avLst/>
          </a:prstGeom>
        </p:spPr>
      </p:pic>
    </p:spTree>
    <p:extLst>
      <p:ext uri="{BB962C8B-B14F-4D97-AF65-F5344CB8AC3E}">
        <p14:creationId xmlns:p14="http://schemas.microsoft.com/office/powerpoint/2010/main" val="21727706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061864" y="4066456"/>
            <a:ext cx="2286000" cy="370656"/>
          </a:xfrm>
          <a:prstGeom prst="rect">
            <a:avLst/>
          </a:prstGeom>
          <a:solidFill>
            <a:schemeClr val="tx2">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3347864" y="4066456"/>
            <a:ext cx="2286000" cy="370656"/>
          </a:xfrm>
          <a:prstGeom prst="rect">
            <a:avLst/>
          </a:prstGeom>
          <a:solidFill>
            <a:schemeClr val="bg2">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5633864" y="4066456"/>
            <a:ext cx="2286000" cy="370656"/>
          </a:xfrm>
          <a:prstGeom prst="rect">
            <a:avLst/>
          </a:prstGeom>
          <a:solidFill>
            <a:schemeClr val="tx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2483768" y="5445224"/>
            <a:ext cx="4320480" cy="738664"/>
          </a:xfrm>
          <a:prstGeom prst="rect">
            <a:avLst/>
          </a:prstGeom>
          <a:noFill/>
        </p:spPr>
        <p:txBody>
          <a:bodyPr wrap="square" rtlCol="0">
            <a:spAutoFit/>
          </a:bodyPr>
          <a:lstStyle/>
          <a:p>
            <a:r>
              <a:rPr lang="en-US" sz="1400" b="1" dirty="0">
                <a:solidFill>
                  <a:schemeClr val="bg1">
                    <a:lumMod val="50000"/>
                  </a:schemeClr>
                </a:solidFill>
                <a:latin typeface="Century Gothic" panose="020B0502020202020204" pitchFamily="34" charset="0"/>
                <a:cs typeface="Arial" panose="020B0604020202020204" pitchFamily="34" charset="0"/>
              </a:rPr>
              <a:t>Craig Markley, Systems Planning Bureau</a:t>
            </a:r>
          </a:p>
          <a:p>
            <a:r>
              <a:rPr lang="en-US" sz="1400" b="1" dirty="0">
                <a:solidFill>
                  <a:schemeClr val="bg1">
                    <a:lumMod val="50000"/>
                  </a:schemeClr>
                </a:solidFill>
                <a:latin typeface="Century Gothic" panose="020B0502020202020204" pitchFamily="34" charset="0"/>
                <a:cs typeface="Arial" panose="020B0604020202020204" pitchFamily="34" charset="0"/>
                <a:hlinkClick r:id="rId3"/>
              </a:rPr>
              <a:t>craig.markley@iowadot.us</a:t>
            </a:r>
            <a:endParaRPr lang="en-US" sz="1400" b="1" dirty="0">
              <a:solidFill>
                <a:schemeClr val="bg1">
                  <a:lumMod val="50000"/>
                </a:schemeClr>
              </a:solidFill>
              <a:latin typeface="Century Gothic" panose="020B0502020202020204" pitchFamily="34" charset="0"/>
              <a:cs typeface="Arial" panose="020B0604020202020204" pitchFamily="34" charset="0"/>
            </a:endParaRPr>
          </a:p>
          <a:p>
            <a:r>
              <a:rPr lang="en-US" sz="1400" b="1" dirty="0">
                <a:solidFill>
                  <a:schemeClr val="bg1">
                    <a:lumMod val="50000"/>
                  </a:schemeClr>
                </a:solidFill>
                <a:latin typeface="Century Gothic" panose="020B0502020202020204" pitchFamily="34" charset="0"/>
                <a:cs typeface="Arial" panose="020B0604020202020204" pitchFamily="34" charset="0"/>
              </a:rPr>
              <a:t>515-239-1027</a:t>
            </a:r>
          </a:p>
        </p:txBody>
      </p:sp>
      <p:sp>
        <p:nvSpPr>
          <p:cNvPr id="28" name="TextBox 27">
            <a:extLst>
              <a:ext uri="{FF2B5EF4-FFF2-40B4-BE49-F238E27FC236}">
                <a16:creationId xmlns:a16="http://schemas.microsoft.com/office/drawing/2014/main" id="{20B11247-CDAF-4DD5-BE81-B56FBF4D67D9}"/>
              </a:ext>
            </a:extLst>
          </p:cNvPr>
          <p:cNvSpPr txBox="1"/>
          <p:nvPr/>
        </p:nvSpPr>
        <p:spPr>
          <a:xfrm>
            <a:off x="107504" y="3573016"/>
            <a:ext cx="9036496" cy="369332"/>
          </a:xfrm>
          <a:prstGeom prst="rect">
            <a:avLst/>
          </a:prstGeom>
          <a:noFill/>
        </p:spPr>
        <p:txBody>
          <a:bodyPr wrap="square" rtlCol="0">
            <a:spAutoFit/>
          </a:bodyPr>
          <a:lstStyle/>
          <a:p>
            <a:pPr algn="ctr"/>
            <a:r>
              <a:rPr lang="en-US" dirty="0">
                <a:latin typeface="Century Gothic" panose="020B0502020202020204" pitchFamily="34" charset="0"/>
                <a:cs typeface="Arial" panose="020B0604020202020204" pitchFamily="34" charset="0"/>
              </a:rPr>
              <a:t>QUESTIONS?</a:t>
            </a:r>
          </a:p>
        </p:txBody>
      </p:sp>
      <p:pic>
        <p:nvPicPr>
          <p:cNvPr id="5" name="Picture 4">
            <a:extLst>
              <a:ext uri="{FF2B5EF4-FFF2-40B4-BE49-F238E27FC236}">
                <a16:creationId xmlns:a16="http://schemas.microsoft.com/office/drawing/2014/main" id="{90A748D6-E5EE-44F0-BED6-59197E46CA2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55293" y="983876"/>
            <a:ext cx="2471142" cy="2021844"/>
          </a:xfrm>
          <a:prstGeom prst="rect">
            <a:avLst/>
          </a:prstGeom>
        </p:spPr>
      </p:pic>
    </p:spTree>
    <p:extLst>
      <p:ext uri="{BB962C8B-B14F-4D97-AF65-F5344CB8AC3E}">
        <p14:creationId xmlns:p14="http://schemas.microsoft.com/office/powerpoint/2010/main" val="3398219772"/>
      </p:ext>
    </p:extLst>
  </p:cSld>
  <p:clrMapOvr>
    <a:masterClrMapping/>
  </p:clrMapOvr>
</p:sld>
</file>

<file path=ppt/theme/theme1.xml><?xml version="1.0" encoding="utf-8"?>
<a:theme xmlns:a="http://schemas.openxmlformats.org/drawingml/2006/main" name="Office Theme">
  <a:themeElements>
    <a:clrScheme name="Custom 15">
      <a:dk1>
        <a:srgbClr val="53565A"/>
      </a:dk1>
      <a:lt1>
        <a:sysClr val="window" lastClr="FFFFFF"/>
      </a:lt1>
      <a:dk2>
        <a:srgbClr val="7C2529"/>
      </a:dk2>
      <a:lt2>
        <a:srgbClr val="B1B3B3"/>
      </a:lt2>
      <a:accent1>
        <a:srgbClr val="0097A9"/>
      </a:accent1>
      <a:accent2>
        <a:srgbClr val="E87722"/>
      </a:accent2>
      <a:accent3>
        <a:srgbClr val="FFC72C"/>
      </a:accent3>
      <a:accent4>
        <a:srgbClr val="5E366E"/>
      </a:accent4>
      <a:accent5>
        <a:srgbClr val="719949"/>
      </a:accent5>
      <a:accent6>
        <a:srgbClr val="4698CB"/>
      </a:accent6>
      <a:hlink>
        <a:srgbClr val="2C739F"/>
      </a:hlink>
      <a:folHlink>
        <a:srgbClr val="53565A"/>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1">
            <a:lumMod val="95000"/>
            <a:lumOff val="5000"/>
            <a:alpha val="90000"/>
          </a:schemeClr>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14880</TotalTime>
  <Words>324</Words>
  <Application>Microsoft Office PowerPoint</Application>
  <PresentationFormat>On-screen Show (4:3)</PresentationFormat>
  <Paragraphs>63</Paragraphs>
  <Slides>7</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Calibri</vt:lpstr>
      <vt:lpstr>Century Gothic</vt:lpstr>
      <vt:lpstr>PT Sans</vt:lpstr>
      <vt:lpstr>Office Theme</vt:lpstr>
      <vt:lpstr>PowerPoint Presentation</vt:lpstr>
      <vt:lpstr>Revitalize Iowa’s Sound Economy Program</vt:lpstr>
      <vt:lpstr>Available Funding and Application Summary</vt:lpstr>
      <vt:lpstr>Local Development Project Evaluation Criteria</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Mihalchev</dc:creator>
  <cp:lastModifiedBy>Anderson, Stuart</cp:lastModifiedBy>
  <cp:revision>430</cp:revision>
  <cp:lastPrinted>2022-02-24T23:49:45Z</cp:lastPrinted>
  <dcterms:created xsi:type="dcterms:W3CDTF">2014-05-10T08:44:16Z</dcterms:created>
  <dcterms:modified xsi:type="dcterms:W3CDTF">2022-02-25T14:35:31Z</dcterms:modified>
</cp:coreProperties>
</file>