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352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95E"/>
    <a:srgbClr val="53565A"/>
    <a:srgbClr val="69686D"/>
    <a:srgbClr val="00717F"/>
    <a:srgbClr val="B55813"/>
    <a:srgbClr val="B1B3B3"/>
    <a:srgbClr val="871721"/>
    <a:srgbClr val="FF9966"/>
    <a:srgbClr val="FF0066"/>
    <a:srgbClr val="C34B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10" autoAdjust="0"/>
    <p:restoredTop sz="95574" autoAdjust="0"/>
  </p:normalViewPr>
  <p:slideViewPr>
    <p:cSldViewPr>
      <p:cViewPr varScale="1">
        <p:scale>
          <a:sx n="109" d="100"/>
          <a:sy n="109" d="100"/>
        </p:scale>
        <p:origin x="132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notesViewPr>
    <p:cSldViewPr>
      <p:cViewPr varScale="1">
        <p:scale>
          <a:sx n="62" d="100"/>
          <a:sy n="62" d="100"/>
        </p:scale>
        <p:origin x="312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162EEB-4B10-49FF-8F2C-0AA227A2A9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AD052-4091-41F6-9925-0069266F78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985F6-270D-4F70-9E10-FCBAC348023D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7B3A6-7390-4E05-81C4-8E18BFF7F3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5ACC3E-4800-4F15-A6CB-63B3241B1A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B4AA4-C194-4822-91D4-B4FECE21A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34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8618366-7174-4E37-AC21-44435358A7D2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87442"/>
            <a:ext cx="2083435" cy="37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7D8D79-94B8-46B0-BEA5-ADFB594F66F5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F29EC9F-1466-47B1-AF88-94CDC221C024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30260"/>
            <a:ext cx="2083435" cy="37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  <a:lvl2pPr>
              <a:defRPr>
                <a:latin typeface="PT Sans" panose="020B0503020203020204" pitchFamily="34" charset="0"/>
              </a:defRPr>
            </a:lvl2pPr>
            <a:lvl3pPr>
              <a:defRPr>
                <a:latin typeface="PT Sans" panose="020B0503020203020204" pitchFamily="34" charset="0"/>
              </a:defRPr>
            </a:lvl3pPr>
            <a:lvl4pPr>
              <a:defRPr>
                <a:latin typeface="PT Sans" panose="020B0503020203020204" pitchFamily="34" charset="0"/>
              </a:defRPr>
            </a:lvl4pPr>
            <a:lvl5pPr>
              <a:defRPr>
                <a:latin typeface="PT Sans" panose="020B05030202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D4A180-1FB7-4108-83B4-43F1ADE826A4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86414"/>
            <a:ext cx="2083435" cy="37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54" r:id="rId5"/>
    <p:sldLayoutId id="2147483655" r:id="rId6"/>
    <p:sldLayoutId id="2147483652" r:id="rId7"/>
    <p:sldLayoutId id="2147483653" r:id="rId8"/>
    <p:sldLayoutId id="2147483656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EEEC4D6-EA04-4B21-A205-B47603995269}"/>
              </a:ext>
            </a:extLst>
          </p:cNvPr>
          <p:cNvSpPr txBox="1"/>
          <p:nvPr/>
        </p:nvSpPr>
        <p:spPr>
          <a:xfrm>
            <a:off x="179512" y="5013176"/>
            <a:ext cx="56886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>
                <a:solidFill>
                  <a:prstClr val="white"/>
                </a:solidFill>
                <a:latin typeface="PT Sans" panose="020B0503020203020204" pitchFamily="34" charset="0"/>
              </a:rPr>
              <a:t>Revitalize Iowa’s Sound Economy Program</a:t>
            </a:r>
          </a:p>
          <a:p>
            <a:pPr lvl="0"/>
            <a:r>
              <a:rPr lang="en-US" b="1" dirty="0">
                <a:solidFill>
                  <a:prstClr val="white"/>
                </a:solidFill>
                <a:latin typeface="PT Sans" panose="020B0503020203020204" pitchFamily="34" charset="0"/>
              </a:rPr>
              <a:t>Iowa Transportation Commission Business Meeting</a:t>
            </a:r>
          </a:p>
          <a:p>
            <a:pPr lvl="0"/>
            <a:r>
              <a:rPr lang="en-US" b="1" dirty="0">
                <a:solidFill>
                  <a:prstClr val="white"/>
                </a:solidFill>
                <a:latin typeface="PT Sans" panose="020B0503020203020204" pitchFamily="34" charset="0"/>
              </a:rPr>
              <a:t>March 8, 2022</a:t>
            </a:r>
            <a:endParaRPr lang="en-US" dirty="0">
              <a:solidFill>
                <a:prstClr val="white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0">
            <a:extLst>
              <a:ext uri="{FF2B5EF4-FFF2-40B4-BE49-F238E27FC236}">
                <a16:creationId xmlns:a16="http://schemas.microsoft.com/office/drawing/2014/main" id="{31665C7D-5068-47C1-AE72-60DCFB88CD4A}"/>
              </a:ext>
            </a:extLst>
          </p:cNvPr>
          <p:cNvSpPr txBox="1">
            <a:spLocks/>
          </p:cNvSpPr>
          <p:nvPr/>
        </p:nvSpPr>
        <p:spPr>
          <a:xfrm>
            <a:off x="542285" y="707765"/>
            <a:ext cx="78867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PT Sans" panose="020B0503020203020204" pitchFamily="34" charset="0"/>
                <a:ea typeface="+mj-ea"/>
                <a:cs typeface="+mj-cs"/>
              </a:defRPr>
            </a:lvl1pPr>
          </a:lstStyle>
          <a:p>
            <a:r>
              <a:rPr lang="en-US" sz="3400" b="1" dirty="0">
                <a:solidFill>
                  <a:schemeClr val="tx2"/>
                </a:solidFill>
              </a:rPr>
              <a:t>List of Local Development Applications Recommended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2DBDC7D-DF98-4EA5-AF2C-81B70C72C062}"/>
              </a:ext>
            </a:extLst>
          </p:cNvPr>
          <p:cNvGrpSpPr/>
          <p:nvPr/>
        </p:nvGrpSpPr>
        <p:grpSpPr>
          <a:xfrm>
            <a:off x="136141" y="1627961"/>
            <a:ext cx="8871716" cy="844612"/>
            <a:chOff x="172361" y="2033593"/>
            <a:chExt cx="8871716" cy="844612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49DBE11-8632-4B75-B423-645F993AD941}"/>
                </a:ext>
              </a:extLst>
            </p:cNvPr>
            <p:cNvGrpSpPr/>
            <p:nvPr/>
          </p:nvGrpSpPr>
          <p:grpSpPr>
            <a:xfrm>
              <a:off x="172361" y="2033593"/>
              <a:ext cx="8871716" cy="844612"/>
              <a:chOff x="173243" y="2962504"/>
              <a:chExt cx="8871716" cy="844612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1751719-C0CC-437B-9F4B-557E4E02EBF1}"/>
                  </a:ext>
                </a:extLst>
              </p:cNvPr>
              <p:cNvSpPr/>
              <p:nvPr/>
            </p:nvSpPr>
            <p:spPr>
              <a:xfrm>
                <a:off x="7580546" y="2962504"/>
                <a:ext cx="1464413" cy="84461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D18C796-D7AC-4367-8B93-92CE36336305}"/>
                  </a:ext>
                </a:extLst>
              </p:cNvPr>
              <p:cNvSpPr txBox="1"/>
              <p:nvPr/>
            </p:nvSpPr>
            <p:spPr>
              <a:xfrm>
                <a:off x="7537176" y="3149779"/>
                <a:ext cx="146441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RECOMMENDED</a:t>
                </a:r>
                <a:r>
                  <a:rPr lang="en-US" sz="1300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en-US" sz="13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AMOUNT</a:t>
                </a: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25ADA660-F870-4CF5-AC9E-29F1125B2CE5}"/>
                  </a:ext>
                </a:extLst>
              </p:cNvPr>
              <p:cNvSpPr/>
              <p:nvPr/>
            </p:nvSpPr>
            <p:spPr>
              <a:xfrm>
                <a:off x="173243" y="2962504"/>
                <a:ext cx="2707667" cy="844612"/>
              </a:xfrm>
              <a:prstGeom prst="rect">
                <a:avLst/>
              </a:prstGeom>
              <a:solidFill>
                <a:srgbClr val="87172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B66E17F-229E-4C7C-98E6-04AF4AF74A06}"/>
                  </a:ext>
                </a:extLst>
              </p:cNvPr>
              <p:cNvSpPr txBox="1"/>
              <p:nvPr/>
            </p:nvSpPr>
            <p:spPr>
              <a:xfrm>
                <a:off x="474293" y="3212976"/>
                <a:ext cx="1936882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PROJECT NAME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8C6AED0-E3F5-4B6D-8E80-547B34ABCED9}"/>
                  </a:ext>
                </a:extLst>
              </p:cNvPr>
              <p:cNvSpPr/>
              <p:nvPr/>
            </p:nvSpPr>
            <p:spPr>
              <a:xfrm>
                <a:off x="2880910" y="2962504"/>
                <a:ext cx="1358195" cy="84461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62286AA5-E205-4DC4-B251-A4DF8C16BDA9}"/>
                  </a:ext>
                </a:extLst>
              </p:cNvPr>
              <p:cNvSpPr/>
              <p:nvPr/>
            </p:nvSpPr>
            <p:spPr>
              <a:xfrm>
                <a:off x="6173468" y="2962504"/>
                <a:ext cx="1402218" cy="84461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048ADE6-F183-4228-8851-48FA4E75A582}"/>
                  </a:ext>
                </a:extLst>
              </p:cNvPr>
              <p:cNvSpPr txBox="1"/>
              <p:nvPr/>
            </p:nvSpPr>
            <p:spPr>
              <a:xfrm>
                <a:off x="6145651" y="3114948"/>
                <a:ext cx="1410454" cy="4924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3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PERCENT PARTICIPATION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DF5C397-32F1-41F6-A14C-F84D00A60B84}"/>
                  </a:ext>
                </a:extLst>
              </p:cNvPr>
              <p:cNvSpPr/>
              <p:nvPr/>
            </p:nvSpPr>
            <p:spPr>
              <a:xfrm>
                <a:off x="4239105" y="2962504"/>
                <a:ext cx="636068" cy="844612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3AC24CC-F93D-4B69-9D63-138E29EA60ED}"/>
                  </a:ext>
                </a:extLst>
              </p:cNvPr>
              <p:cNvSpPr txBox="1"/>
              <p:nvPr/>
            </p:nvSpPr>
            <p:spPr>
              <a:xfrm>
                <a:off x="3022582" y="3235137"/>
                <a:ext cx="998283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SPONSOR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6D46582-5B6C-4B32-8A65-98D53D021258}"/>
                  </a:ext>
                </a:extLst>
              </p:cNvPr>
              <p:cNvSpPr txBox="1"/>
              <p:nvPr/>
            </p:nvSpPr>
            <p:spPr>
              <a:xfrm>
                <a:off x="4167974" y="3212976"/>
                <a:ext cx="800618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b="1" dirty="0">
                    <a:solidFill>
                      <a:schemeClr val="bg1"/>
                    </a:solidFill>
                    <a:latin typeface="Century Gothic" panose="020B0502020202020204" pitchFamily="34" charset="0"/>
                  </a:rPr>
                  <a:t>SCORE</a:t>
                </a:r>
              </a:p>
            </p:txBody>
          </p:sp>
        </p:grp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34F43A7-5684-4BB0-A70E-A9BE9E238A46}"/>
                </a:ext>
              </a:extLst>
            </p:cNvPr>
            <p:cNvSpPr/>
            <p:nvPr/>
          </p:nvSpPr>
          <p:spPr>
            <a:xfrm>
              <a:off x="4874291" y="2033593"/>
              <a:ext cx="1293436" cy="844612"/>
            </a:xfrm>
            <a:prstGeom prst="rect">
              <a:avLst/>
            </a:prstGeom>
            <a:solidFill>
              <a:srgbClr val="344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48316DA-FE23-4458-B69D-C4C3F16641F3}"/>
                </a:ext>
              </a:extLst>
            </p:cNvPr>
            <p:cNvSpPr txBox="1"/>
            <p:nvPr/>
          </p:nvSpPr>
          <p:spPr>
            <a:xfrm>
              <a:off x="4803205" y="2207236"/>
              <a:ext cx="1435607" cy="4924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3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TOTAL PROJECT COST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DD6FA4-2D31-4FB5-A96C-DA28D28FFC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725895"/>
              </p:ext>
            </p:extLst>
          </p:nvPr>
        </p:nvGraphicFramePr>
        <p:xfrm>
          <a:off x="111701" y="2467971"/>
          <a:ext cx="8896156" cy="15849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722340">
                  <a:extLst>
                    <a:ext uri="{9D8B030D-6E8A-4147-A177-3AD203B41FA5}">
                      <a16:colId xmlns:a16="http://schemas.microsoft.com/office/drawing/2014/main" val="973418925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66780387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214809344"/>
                    </a:ext>
                  </a:extLst>
                </a:gridCol>
                <a:gridCol w="1261660">
                  <a:extLst>
                    <a:ext uri="{9D8B030D-6E8A-4147-A177-3AD203B41FA5}">
                      <a16:colId xmlns:a16="http://schemas.microsoft.com/office/drawing/2014/main" val="2857275192"/>
                    </a:ext>
                  </a:extLst>
                </a:gridCol>
                <a:gridCol w="1413239">
                  <a:extLst>
                    <a:ext uri="{9D8B030D-6E8A-4147-A177-3AD203B41FA5}">
                      <a16:colId xmlns:a16="http://schemas.microsoft.com/office/drawing/2014/main" val="3909944722"/>
                    </a:ext>
                  </a:extLst>
                </a:gridCol>
                <a:gridCol w="1482693">
                  <a:extLst>
                    <a:ext uri="{9D8B030D-6E8A-4147-A177-3AD203B41FA5}">
                      <a16:colId xmlns:a16="http://schemas.microsoft.com/office/drawing/2014/main" val="2740814702"/>
                    </a:ext>
                  </a:extLst>
                </a:gridCol>
              </a:tblGrid>
              <a:tr h="8409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PT Sans" panose="020B0503020203020204" pitchFamily="34" charset="0"/>
                        </a:rPr>
                        <a:t>Roadway improvements of approximately 1,800 feet of Forest Grove Drive, construction of 960 feet of Competition Drive and interchange improvements to Interstate 80. 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PT Sans" panose="020B0503020203020204" pitchFamily="34" charset="0"/>
                        </a:rPr>
                        <a:t>Bettendorf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PT Sans" panose="020B0503020203020204" pitchFamily="34" charset="0"/>
                        </a:rPr>
                        <a:t>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34495E"/>
                          </a:solidFill>
                          <a:latin typeface="PT Sans" panose="020B0503020203020204" pitchFamily="34" charset="0"/>
                        </a:rPr>
                        <a:t>$7,554,119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PT Sans" panose="020B0503020203020204" pitchFamily="34" charset="0"/>
                        </a:rPr>
                        <a:t>35%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717F"/>
                          </a:solidFill>
                          <a:latin typeface="PT Sans" panose="020B0503020203020204" pitchFamily="34" charset="0"/>
                        </a:rPr>
                        <a:t>$2,676,669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013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273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13334</TotalTime>
  <Words>65</Words>
  <Application>Microsoft Office PowerPoint</Application>
  <PresentationFormat>On-screen Show (4:3)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PT Sans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Mihalchev</dc:creator>
  <cp:lastModifiedBy>Madden, Danielle</cp:lastModifiedBy>
  <cp:revision>248</cp:revision>
  <cp:lastPrinted>2021-10-28T15:55:00Z</cp:lastPrinted>
  <dcterms:created xsi:type="dcterms:W3CDTF">2014-05-10T08:44:16Z</dcterms:created>
  <dcterms:modified xsi:type="dcterms:W3CDTF">2022-03-01T21:06:11Z</dcterms:modified>
</cp:coreProperties>
</file>