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7" r:id="rId2"/>
    <p:sldId id="367" r:id="rId3"/>
    <p:sldId id="334" r:id="rId4"/>
    <p:sldId id="333" r:id="rId5"/>
    <p:sldId id="364" r:id="rId6"/>
    <p:sldId id="366" r:id="rId7"/>
    <p:sldId id="287" r:id="rId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lacia, Jennifer" initials="KJ" lastIdx="1" clrIdx="0">
    <p:extLst>
      <p:ext uri="{19B8F6BF-5375-455C-9EA6-DF929625EA0E}">
        <p15:presenceInfo xmlns:p15="http://schemas.microsoft.com/office/powerpoint/2012/main" userId="S::Jennifer.Kolacia@iowadot.us::8983a76c-6d79-4463-bde6-ad2b6f92c26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565A"/>
    <a:srgbClr val="34495E"/>
    <a:srgbClr val="69686D"/>
    <a:srgbClr val="00717F"/>
    <a:srgbClr val="B55813"/>
    <a:srgbClr val="B1B3B3"/>
    <a:srgbClr val="871721"/>
    <a:srgbClr val="FF9966"/>
    <a:srgbClr val="FF0066"/>
    <a:srgbClr val="C34B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623" autoAdjust="0"/>
    <p:restoredTop sz="95574" autoAdjust="0"/>
  </p:normalViewPr>
  <p:slideViewPr>
    <p:cSldViewPr>
      <p:cViewPr varScale="1">
        <p:scale>
          <a:sx n="99" d="100"/>
          <a:sy n="99" d="100"/>
        </p:scale>
        <p:origin x="672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2994"/>
    </p:cViewPr>
  </p:sorterViewPr>
  <p:notesViewPr>
    <p:cSldViewPr>
      <p:cViewPr varScale="1">
        <p:scale>
          <a:sx n="94" d="100"/>
          <a:sy n="94" d="100"/>
        </p:scale>
        <p:origin x="278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D162EEB-4B10-49FF-8F2C-0AA227A2A9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3AD052-4091-41F6-9925-0069266F787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985F6-270D-4F70-9E10-FCBAC348023D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B7B3A6-7390-4E05-81C4-8E18BFF7F3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5ACC3E-4800-4F15-A6CB-63B3241B1A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B4AA4-C194-4822-91D4-B4FECE21A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034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A43C6D-E55F-4BE5-8554-C22BB859EDE9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0B73208-77F4-453B-8852-C4844F8BB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23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48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652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F3753E7-0F11-4D0E-8960-9E1C8FCC4C52}"/>
              </a:ext>
            </a:extLst>
          </p:cNvPr>
          <p:cNvSpPr/>
          <p:nvPr userDrawn="1"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C18299-3EBF-4651-B028-9D1F61A7FE89}"/>
              </a:ext>
            </a:extLst>
          </p:cNvPr>
          <p:cNvSpPr/>
          <p:nvPr userDrawn="1"/>
        </p:nvSpPr>
        <p:spPr>
          <a:xfrm>
            <a:off x="0" y="953344"/>
            <a:ext cx="9144000" cy="45719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07DB7A-A277-47F1-B420-6EB252894A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273" y="4651364"/>
            <a:ext cx="3427833" cy="16579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9ED19C-16BB-4E11-A2E2-5E3DE3CF1B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" y="4651364"/>
            <a:ext cx="5758220" cy="16579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C68B666-719F-46AE-93F4-3B2C7EB9D63F}"/>
              </a:ext>
            </a:extLst>
          </p:cNvPr>
          <p:cNvPicPr/>
          <p:nvPr userDrawn="1"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671" y="280808"/>
            <a:ext cx="2083435" cy="37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4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667435"/>
            <a:ext cx="373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Revitalize Iowa’s Sound Economy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764704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836712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908720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7D8D79-94B8-46B0-BEA5-ADFB594F66F5}"/>
              </a:ext>
            </a:extLst>
          </p:cNvPr>
          <p:cNvSpPr txBox="1"/>
          <p:nvPr userDrawn="1"/>
        </p:nvSpPr>
        <p:spPr>
          <a:xfrm>
            <a:off x="8460432" y="6457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800">
                <a:solidFill>
                  <a:schemeClr val="bg2"/>
                </a:solidFill>
                <a:latin typeface="PT Sans" panose="020B0503020203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558E3EC-BE20-4D81-AD21-FCF0BEECDCC6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022" y="507277"/>
            <a:ext cx="2083435" cy="37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281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260648"/>
            <a:ext cx="373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Revitalize Iowa’s Sound Economy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357917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429925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501933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9BAE6B-4BEF-472C-8DFA-A9B7788CA52B}"/>
              </a:ext>
            </a:extLst>
          </p:cNvPr>
          <p:cNvSpPr txBox="1"/>
          <p:nvPr userDrawn="1"/>
        </p:nvSpPr>
        <p:spPr>
          <a:xfrm>
            <a:off x="8460432" y="6457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800">
                <a:solidFill>
                  <a:schemeClr val="bg2"/>
                </a:solidFill>
                <a:latin typeface="PT Sans" panose="020B0503020203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4EF32B2-C520-493E-859D-A9D077D08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340768"/>
            <a:ext cx="7886700" cy="9655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PT Sans" panose="020B05030202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FB340FD-E5C8-40FB-8FFA-E3B74A397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441228"/>
            <a:ext cx="7886700" cy="4228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PT Sans" panose="020B0503020203020204" pitchFamily="34" charset="0"/>
              </a:defRPr>
            </a:lvl1pPr>
            <a:lvl2pPr>
              <a:defRPr>
                <a:latin typeface="PT Sans" panose="020B0503020203020204" pitchFamily="34" charset="0"/>
              </a:defRPr>
            </a:lvl2pPr>
            <a:lvl3pPr>
              <a:defRPr>
                <a:latin typeface="PT Sans" panose="020B0503020203020204" pitchFamily="34" charset="0"/>
              </a:defRPr>
            </a:lvl3pPr>
            <a:lvl4pPr>
              <a:defRPr>
                <a:latin typeface="PT Sans" panose="020B0503020203020204" pitchFamily="34" charset="0"/>
              </a:defRPr>
            </a:lvl4pPr>
            <a:lvl5pPr>
              <a:defRPr>
                <a:latin typeface="PT Sans" panose="020B05030202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28B9B9E-6F7A-40F0-B5CB-A879D2F3BBFC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48246"/>
            <a:ext cx="2083435" cy="37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41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8541DD0-2728-4ECE-949C-818D0D0D2617}"/>
              </a:ext>
            </a:extLst>
          </p:cNvPr>
          <p:cNvSpPr/>
          <p:nvPr userDrawn="1"/>
        </p:nvSpPr>
        <p:spPr>
          <a:xfrm>
            <a:off x="8604448" y="6453336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5EF72394-20AE-4583-8A01-A144B1C77253}" type="slidenum">
              <a:rPr lang="en-US" sz="1800" smtClean="0">
                <a:solidFill>
                  <a:schemeClr val="bg2"/>
                </a:solidFill>
                <a:latin typeface="PT Sans" panose="020B0503020203020204" pitchFamily="34" charset="0"/>
              </a:rPr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940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21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8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EEEC4D6-EA04-4B21-A205-B47603995269}"/>
              </a:ext>
            </a:extLst>
          </p:cNvPr>
          <p:cNvSpPr txBox="1"/>
          <p:nvPr/>
        </p:nvSpPr>
        <p:spPr>
          <a:xfrm>
            <a:off x="179512" y="5013176"/>
            <a:ext cx="5688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PT Sans" panose="020B0503020203020204" pitchFamily="34" charset="0"/>
              </a:rPr>
              <a:t>Revitalize Iowa’s Sound Economy Program</a:t>
            </a:r>
          </a:p>
          <a:p>
            <a:r>
              <a:rPr lang="en-US" b="1" dirty="0">
                <a:solidFill>
                  <a:schemeClr val="bg1"/>
                </a:solidFill>
                <a:latin typeface="PT Sans" panose="020B0503020203020204" pitchFamily="34" charset="0"/>
              </a:rPr>
              <a:t>Iowa Transportation Commission Workshop</a:t>
            </a:r>
          </a:p>
          <a:p>
            <a:r>
              <a:rPr lang="en-US" b="1" dirty="0">
                <a:solidFill>
                  <a:schemeClr val="bg1"/>
                </a:solidFill>
                <a:latin typeface="PT Sans" panose="020B0503020203020204" pitchFamily="34" charset="0"/>
              </a:rPr>
              <a:t>March 14, 2023</a:t>
            </a:r>
            <a:endParaRPr lang="en-US" dirty="0">
              <a:solidFill>
                <a:schemeClr val="bg1"/>
              </a:solidFill>
              <a:latin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147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772816"/>
            <a:ext cx="7776864" cy="5085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Aft>
                <a:spcPts val="1200"/>
              </a:spcAft>
            </a:pPr>
            <a:r>
              <a:rPr lang="en-US" sz="2400" dirty="0">
                <a:latin typeface="PT Sans" panose="020B0503020203020204"/>
              </a:rPr>
              <a:t>Created in 1985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PT Sans" panose="020B0503020203020204"/>
              </a:rPr>
              <a:t>Purpose: </a:t>
            </a:r>
            <a:r>
              <a:rPr lang="en-US" sz="2400" dirty="0">
                <a:latin typeface="PT Sans" panose="020B0503020203020204"/>
                <a:cs typeface="Arial" panose="020B0604020202020204" pitchFamily="34" charset="0"/>
              </a:rPr>
              <a:t>To promote economic development through roadway improvements. 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PT Sans" panose="020B0503020203020204"/>
                <a:cs typeface="Arial" panose="020B0604020202020204" pitchFamily="34" charset="0"/>
              </a:rPr>
              <a:t>Eligible development shall have value-adding activities that feed new dollars into the economy</a:t>
            </a:r>
            <a:endParaRPr lang="en-US" altLang="en-US" sz="2400" dirty="0">
              <a:latin typeface="PT Sans" panose="020B0503020203020204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altLang="en-US" sz="2400" dirty="0">
                <a:latin typeface="PT Sans" panose="020B0503020203020204"/>
                <a:cs typeface="Arial" panose="020B0604020202020204" pitchFamily="34" charset="0"/>
              </a:rPr>
              <a:t>Available to cities and counties through an application program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124744"/>
            <a:ext cx="8712967" cy="360040"/>
          </a:xfrm>
        </p:spPr>
        <p:txBody>
          <a:bodyPr>
            <a:noAutofit/>
          </a:bodyPr>
          <a:lstStyle/>
          <a:p>
            <a:r>
              <a:rPr lang="en-US" sz="3400" b="1" dirty="0">
                <a:solidFill>
                  <a:schemeClr val="tx2"/>
                </a:solidFill>
              </a:rPr>
              <a:t>Revitalize Iowa’s Sound Economy Program</a:t>
            </a:r>
          </a:p>
        </p:txBody>
      </p:sp>
    </p:spTree>
    <p:extLst>
      <p:ext uri="{BB962C8B-B14F-4D97-AF65-F5344CB8AC3E}">
        <p14:creationId xmlns:p14="http://schemas.microsoft.com/office/powerpoint/2010/main" val="4265153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738796"/>
            <a:ext cx="7776864" cy="511767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lvl="0"/>
            <a:r>
              <a:rPr lang="en-US" sz="3100" b="1" dirty="0"/>
              <a:t>Available Funding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Funded annually with dedicated state motor fuel and special fuel tax revenues</a:t>
            </a:r>
          </a:p>
          <a:p>
            <a:pPr lvl="1">
              <a:spcAft>
                <a:spcPts val="1200"/>
              </a:spcAft>
            </a:pPr>
            <a:endParaRPr lang="en-US" sz="3000" dirty="0"/>
          </a:p>
          <a:p>
            <a:pPr lvl="1">
              <a:spcAft>
                <a:spcPts val="1200"/>
              </a:spcAft>
            </a:pPr>
            <a:endParaRPr lang="en-US" sz="3000" dirty="0"/>
          </a:p>
          <a:p>
            <a:pPr lvl="1">
              <a:spcAft>
                <a:spcPts val="1200"/>
              </a:spcAft>
            </a:pPr>
            <a:endParaRPr lang="en-US" sz="3000" dirty="0"/>
          </a:p>
          <a:p>
            <a:pPr lvl="1">
              <a:spcAft>
                <a:spcPts val="1200"/>
              </a:spcAft>
            </a:pPr>
            <a:endParaRPr lang="en-US" sz="3000" dirty="0"/>
          </a:p>
          <a:p>
            <a:pPr lvl="1">
              <a:spcAft>
                <a:spcPts val="1200"/>
              </a:spcAft>
            </a:pPr>
            <a:endParaRPr lang="en-US" sz="3000" dirty="0"/>
          </a:p>
          <a:p>
            <a:pPr lvl="1">
              <a:spcAft>
                <a:spcPts val="1200"/>
              </a:spcAft>
            </a:pPr>
            <a:endParaRPr lang="en-US" sz="3000" dirty="0"/>
          </a:p>
          <a:p>
            <a:pPr lvl="0"/>
            <a:r>
              <a:rPr lang="en-US" sz="3100" b="1" dirty="0"/>
              <a:t>Application Summary for SFY2023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Total number of projects awarded: 5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Total project costs: $15,488,682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Total amount awarded: $8,168,282</a:t>
            </a:r>
          </a:p>
          <a:p>
            <a:pPr lvl="1"/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5" y="1124744"/>
            <a:ext cx="8928991" cy="360040"/>
          </a:xfrm>
        </p:spPr>
        <p:txBody>
          <a:bodyPr>
            <a:noAutofit/>
          </a:bodyPr>
          <a:lstStyle/>
          <a:p>
            <a:r>
              <a:rPr lang="en-US" sz="3400" b="1" dirty="0">
                <a:solidFill>
                  <a:schemeClr val="tx2"/>
                </a:solidFill>
              </a:rPr>
              <a:t>Available Funding and Application Summary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E6A5973-2D54-4D94-B7B5-EDF7379B6E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3523267"/>
              </p:ext>
            </p:extLst>
          </p:nvPr>
        </p:nvGraphicFramePr>
        <p:xfrm>
          <a:off x="1547664" y="2420888"/>
          <a:ext cx="6552728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7272">
                  <a:extLst>
                    <a:ext uri="{9D8B030D-6E8A-4147-A177-3AD203B41FA5}">
                      <a16:colId xmlns:a16="http://schemas.microsoft.com/office/drawing/2014/main" val="1223671175"/>
                    </a:ext>
                  </a:extLst>
                </a:gridCol>
                <a:gridCol w="1854546">
                  <a:extLst>
                    <a:ext uri="{9D8B030D-6E8A-4147-A177-3AD203B41FA5}">
                      <a16:colId xmlns:a16="http://schemas.microsoft.com/office/drawing/2014/main" val="2782411665"/>
                    </a:ext>
                  </a:extLst>
                </a:gridCol>
                <a:gridCol w="1730910">
                  <a:extLst>
                    <a:ext uri="{9D8B030D-6E8A-4147-A177-3AD203B41FA5}">
                      <a16:colId xmlns:a16="http://schemas.microsoft.com/office/drawing/2014/main" val="77337432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latin typeface="PT Sans" panose="020B0503020203020204"/>
                        </a:rPr>
                        <a:t>CITY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latin typeface="PT Sans" panose="020B0503020203020204"/>
                        </a:rPr>
                        <a:t>COUNTY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63876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PT Sans" panose="020B0503020203020204"/>
                        </a:rPr>
                        <a:t>Average funding generated monthly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PT Sans" panose="020B0503020203020204"/>
                        </a:rPr>
                        <a:t>$905,101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PT Sans" panose="020B0503020203020204"/>
                        </a:rPr>
                        <a:t>$452,550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75743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PT Sans" panose="020B0503020203020204"/>
                        </a:rPr>
                        <a:t>SFY 2023 current Road Use Tax Revenue (as of 1/31/2023)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PT Sans" panose="020B0503020203020204"/>
                        </a:rPr>
                        <a:t>$7,149,327.96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PT Sans" panose="020B0503020203020204"/>
                        </a:rPr>
                        <a:t>$3,574,663.98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5443125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PT Sans" panose="020B0503020203020204"/>
                        </a:rPr>
                        <a:t>Current Unobligated Balance (as of 1/31/2023)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PT Sans" panose="020B0503020203020204"/>
                        </a:rPr>
                        <a:t>$9,689,728.51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FF0000"/>
                          </a:solidFill>
                          <a:latin typeface="PT Sans" panose="020B0503020203020204"/>
                        </a:rPr>
                        <a:t>($53,103.02)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95336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8061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988840"/>
            <a:ext cx="7776864" cy="4725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Tx/>
              <a:buChar char="•"/>
              <a:defRPr/>
            </a:pPr>
            <a:r>
              <a:rPr lang="en-US" sz="2400" dirty="0">
                <a:cs typeface="Arial" pitchFamily="34" charset="0"/>
              </a:rPr>
              <a:t>Development Potential (35 points)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Tx/>
              <a:buChar char="•"/>
              <a:defRPr/>
            </a:pPr>
            <a:r>
              <a:rPr lang="en-US" sz="2400" dirty="0">
                <a:cs typeface="Arial" pitchFamily="34" charset="0"/>
              </a:rPr>
              <a:t>Economic Impact and Cost Effectiveness (20 points)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Tx/>
              <a:buChar char="•"/>
              <a:defRPr/>
            </a:pPr>
            <a:r>
              <a:rPr lang="en-US" sz="2400" dirty="0">
                <a:cs typeface="Arial" pitchFamily="34" charset="0"/>
              </a:rPr>
              <a:t>Local Commitment and Initiative (33 points)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Tx/>
              <a:buChar char="•"/>
              <a:defRPr/>
            </a:pPr>
            <a:r>
              <a:rPr lang="en-US" sz="2400" dirty="0">
                <a:cs typeface="Arial" pitchFamily="34" charset="0"/>
              </a:rPr>
              <a:t>Transportation Need and Justification (4 points)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Tx/>
              <a:buChar char="•"/>
              <a:defRPr/>
            </a:pPr>
            <a:r>
              <a:rPr lang="en-US" sz="2400" dirty="0">
                <a:cs typeface="Arial" pitchFamily="34" charset="0"/>
              </a:rPr>
              <a:t>Local Economic Need (6 points)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24743"/>
            <a:ext cx="7886700" cy="288033"/>
          </a:xfrm>
        </p:spPr>
        <p:txBody>
          <a:bodyPr>
            <a:noAutofit/>
          </a:bodyPr>
          <a:lstStyle/>
          <a:p>
            <a:r>
              <a:rPr lang="en-US" sz="3400" b="1" dirty="0">
                <a:solidFill>
                  <a:schemeClr val="tx2"/>
                </a:solidFill>
              </a:rPr>
              <a:t>Local Development Project Evaluation Criteria</a:t>
            </a:r>
          </a:p>
        </p:txBody>
      </p:sp>
    </p:spTree>
    <p:extLst>
      <p:ext uri="{BB962C8B-B14F-4D97-AF65-F5344CB8AC3E}">
        <p14:creationId xmlns:p14="http://schemas.microsoft.com/office/powerpoint/2010/main" val="3737147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0">
            <a:extLst>
              <a:ext uri="{FF2B5EF4-FFF2-40B4-BE49-F238E27FC236}">
                <a16:creationId xmlns:a16="http://schemas.microsoft.com/office/drawing/2014/main" id="{31665C7D-5068-47C1-AE72-60DCFB88CD4A}"/>
              </a:ext>
            </a:extLst>
          </p:cNvPr>
          <p:cNvSpPr txBox="1">
            <a:spLocks/>
          </p:cNvSpPr>
          <p:nvPr/>
        </p:nvSpPr>
        <p:spPr>
          <a:xfrm>
            <a:off x="542285" y="707765"/>
            <a:ext cx="78867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PT Sans" panose="020B0503020203020204" pitchFamily="34" charset="0"/>
                <a:ea typeface="+mj-ea"/>
                <a:cs typeface="+mj-cs"/>
              </a:defRPr>
            </a:lvl1pPr>
          </a:lstStyle>
          <a:p>
            <a:r>
              <a:rPr lang="en-US" sz="3400" b="1" dirty="0">
                <a:solidFill>
                  <a:schemeClr val="tx2"/>
                </a:solidFill>
              </a:rPr>
              <a:t>List of Local Development Applications Recommended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2DBDC7D-DF98-4EA5-AF2C-81B70C72C062}"/>
              </a:ext>
            </a:extLst>
          </p:cNvPr>
          <p:cNvGrpSpPr/>
          <p:nvPr/>
        </p:nvGrpSpPr>
        <p:grpSpPr>
          <a:xfrm>
            <a:off x="136141" y="1627961"/>
            <a:ext cx="8883910" cy="844612"/>
            <a:chOff x="172361" y="2033593"/>
            <a:chExt cx="8883910" cy="84461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49DBE11-8632-4B75-B423-645F993AD941}"/>
                </a:ext>
              </a:extLst>
            </p:cNvPr>
            <p:cNvGrpSpPr/>
            <p:nvPr/>
          </p:nvGrpSpPr>
          <p:grpSpPr>
            <a:xfrm>
              <a:off x="172361" y="2033593"/>
              <a:ext cx="8883910" cy="844612"/>
              <a:chOff x="173243" y="2962504"/>
              <a:chExt cx="8883910" cy="844612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1751719-C0CC-437B-9F4B-557E4E02EBF1}"/>
                  </a:ext>
                </a:extLst>
              </p:cNvPr>
              <p:cNvSpPr/>
              <p:nvPr/>
            </p:nvSpPr>
            <p:spPr>
              <a:xfrm>
                <a:off x="7580546" y="2962504"/>
                <a:ext cx="1464413" cy="84461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D18C796-D7AC-4367-8B93-92CE36336305}"/>
                  </a:ext>
                </a:extLst>
              </p:cNvPr>
              <p:cNvSpPr txBox="1"/>
              <p:nvPr/>
            </p:nvSpPr>
            <p:spPr>
              <a:xfrm>
                <a:off x="7592740" y="3118666"/>
                <a:ext cx="146441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RECOMMENDED</a:t>
                </a:r>
                <a:r>
                  <a:rPr lang="en-US" sz="13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AMOUNT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5ADA660-F870-4CF5-AC9E-29F1125B2CE5}"/>
                  </a:ext>
                </a:extLst>
              </p:cNvPr>
              <p:cNvSpPr/>
              <p:nvPr/>
            </p:nvSpPr>
            <p:spPr>
              <a:xfrm>
                <a:off x="173243" y="2962504"/>
                <a:ext cx="2631099" cy="844612"/>
              </a:xfrm>
              <a:prstGeom prst="rect">
                <a:avLst/>
              </a:prstGeom>
              <a:solidFill>
                <a:srgbClr val="8717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B66E17F-229E-4C7C-98E6-04AF4AF74A06}"/>
                  </a:ext>
                </a:extLst>
              </p:cNvPr>
              <p:cNvSpPr txBox="1"/>
              <p:nvPr/>
            </p:nvSpPr>
            <p:spPr>
              <a:xfrm>
                <a:off x="474293" y="3212976"/>
                <a:ext cx="1936882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PROJECT NAME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8C6AED0-E3F5-4B6D-8E80-547B34ABCED9}"/>
                  </a:ext>
                </a:extLst>
              </p:cNvPr>
              <p:cNvSpPr/>
              <p:nvPr/>
            </p:nvSpPr>
            <p:spPr>
              <a:xfrm>
                <a:off x="2803498" y="2962504"/>
                <a:ext cx="1435607" cy="84461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2286AA5-E205-4DC4-B251-A4DF8C16BDA9}"/>
                  </a:ext>
                </a:extLst>
              </p:cNvPr>
              <p:cNvSpPr/>
              <p:nvPr/>
            </p:nvSpPr>
            <p:spPr>
              <a:xfrm>
                <a:off x="6173468" y="2962504"/>
                <a:ext cx="1402218" cy="84461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048ADE6-F183-4228-8851-48FA4E75A582}"/>
                  </a:ext>
                </a:extLst>
              </p:cNvPr>
              <p:cNvSpPr txBox="1"/>
              <p:nvPr/>
            </p:nvSpPr>
            <p:spPr>
              <a:xfrm>
                <a:off x="6145651" y="3114948"/>
                <a:ext cx="1410454" cy="4924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PERCENT PARTICIPATION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DF5C397-32F1-41F6-A14C-F84D00A60B84}"/>
                  </a:ext>
                </a:extLst>
              </p:cNvPr>
              <p:cNvSpPr/>
              <p:nvPr/>
            </p:nvSpPr>
            <p:spPr>
              <a:xfrm>
                <a:off x="4239105" y="2962504"/>
                <a:ext cx="636068" cy="844612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3AC24CC-F93D-4B69-9D63-138E29EA60ED}"/>
                  </a:ext>
                </a:extLst>
              </p:cNvPr>
              <p:cNvSpPr txBox="1"/>
              <p:nvPr/>
            </p:nvSpPr>
            <p:spPr>
              <a:xfrm>
                <a:off x="3022582" y="3235137"/>
                <a:ext cx="99828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SPONSOR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6D46582-5B6C-4B32-8A65-98D53D021258}"/>
                  </a:ext>
                </a:extLst>
              </p:cNvPr>
              <p:cNvSpPr txBox="1"/>
              <p:nvPr/>
            </p:nvSpPr>
            <p:spPr>
              <a:xfrm>
                <a:off x="4167974" y="3212976"/>
                <a:ext cx="80061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SCORE</a:t>
                </a:r>
              </a:p>
            </p:txBody>
          </p: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34F43A7-5684-4BB0-A70E-A9BE9E238A46}"/>
                </a:ext>
              </a:extLst>
            </p:cNvPr>
            <p:cNvSpPr/>
            <p:nvPr/>
          </p:nvSpPr>
          <p:spPr>
            <a:xfrm>
              <a:off x="4874291" y="2033593"/>
              <a:ext cx="1293436" cy="844612"/>
            </a:xfrm>
            <a:prstGeom prst="rect">
              <a:avLst/>
            </a:prstGeom>
            <a:solidFill>
              <a:srgbClr val="344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48316DA-FE23-4458-B69D-C4C3F16641F3}"/>
                </a:ext>
              </a:extLst>
            </p:cNvPr>
            <p:cNvSpPr txBox="1"/>
            <p:nvPr/>
          </p:nvSpPr>
          <p:spPr>
            <a:xfrm>
              <a:off x="4803205" y="2207236"/>
              <a:ext cx="1435607" cy="4924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TOTAL PROJECT COST 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C3C8CDFB-817B-4D38-9844-BB96DDE00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195" y="4941168"/>
            <a:ext cx="2648427" cy="1777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F8D55A95-30AA-4930-9474-47E9277E041A}"/>
              </a:ext>
            </a:extLst>
          </p:cNvPr>
          <p:cNvSpPr>
            <a:spLocks noChangeAspect="1"/>
          </p:cNvSpPr>
          <p:nvPr/>
        </p:nvSpPr>
        <p:spPr>
          <a:xfrm>
            <a:off x="3372025" y="5373216"/>
            <a:ext cx="112174" cy="10565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C574A1DD-06F5-46CE-B099-68DF092FDA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990191"/>
              </p:ext>
            </p:extLst>
          </p:nvPr>
        </p:nvGraphicFramePr>
        <p:xfrm>
          <a:off x="63537" y="2476803"/>
          <a:ext cx="8896156" cy="79788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692254">
                  <a:extLst>
                    <a:ext uri="{9D8B030D-6E8A-4147-A177-3AD203B41FA5}">
                      <a16:colId xmlns:a16="http://schemas.microsoft.com/office/drawing/2014/main" val="3239644126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17251616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4171870897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636800708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4211151696"/>
                    </a:ext>
                  </a:extLst>
                </a:gridCol>
                <a:gridCol w="1451374">
                  <a:extLst>
                    <a:ext uri="{9D8B030D-6E8A-4147-A177-3AD203B41FA5}">
                      <a16:colId xmlns:a16="http://schemas.microsoft.com/office/drawing/2014/main" val="2695417228"/>
                    </a:ext>
                  </a:extLst>
                </a:gridCol>
              </a:tblGrid>
              <a:tr h="7978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Paving of approximately 2,625 feet of 240th Street located south of Le Mars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</a:rPr>
                        <a:t>Plymouth County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58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</a:rPr>
                        <a:t>$1,585,556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20%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717F"/>
                          </a:solidFill>
                          <a:latin typeface="PT Sans" panose="020B0503020203020204" pitchFamily="34" charset="0"/>
                        </a:rPr>
                        <a:t>$792,778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87101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88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5751537-FA03-4AB3-8B31-69AB09AA416A}"/>
              </a:ext>
            </a:extLst>
          </p:cNvPr>
          <p:cNvSpPr txBox="1">
            <a:spLocks/>
          </p:cNvSpPr>
          <p:nvPr/>
        </p:nvSpPr>
        <p:spPr>
          <a:xfrm>
            <a:off x="473245" y="312412"/>
            <a:ext cx="8197510" cy="3116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sz="1800" b="1" dirty="0">
                <a:latin typeface="PT Sans" panose="020B0503020203020204"/>
              </a:rPr>
              <a:t>Plymouth County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sz="1800" b="1" dirty="0">
                <a:latin typeface="PT Sans" panose="020B0503020203020204"/>
                <a:cs typeface="Arial" pitchFamily="34" charset="0"/>
              </a:rPr>
              <a:t>(Local Development)</a:t>
            </a:r>
          </a:p>
          <a:p>
            <a:pPr marL="0" indent="0">
              <a:buNone/>
            </a:pPr>
            <a:r>
              <a:rPr lang="en-US" sz="1800" dirty="0">
                <a:latin typeface="PT Sans" panose="020B0503020203020204"/>
              </a:rPr>
              <a:t>Paving of approximately 2,625 feet of 240th Street located south of Le Mars. </a:t>
            </a:r>
          </a:p>
          <a:p>
            <a:pPr marL="0" indent="0">
              <a:buNone/>
            </a:pPr>
            <a:r>
              <a:rPr lang="en-US" sz="1800" dirty="0">
                <a:latin typeface="PT Sans" panose="020B0503020203020204"/>
              </a:rPr>
              <a:t>This project will provide access to five acres for industrial purposes.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endParaRPr lang="en-US" sz="1800" dirty="0">
              <a:latin typeface="PT Sans" panose="020B0503020203020204"/>
              <a:cs typeface="Arial" pitchFamily="34" charset="0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sz="1800" dirty="0">
                <a:latin typeface="PT Sans" panose="020B0503020203020204"/>
                <a:cs typeface="Arial" pitchFamily="34" charset="0"/>
              </a:rPr>
              <a:t>Total Cost:     $1,585,556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sz="1800" dirty="0">
                <a:latin typeface="PT Sans" panose="020B0503020203020204"/>
                <a:cs typeface="Arial" pitchFamily="34" charset="0"/>
              </a:rPr>
              <a:t>Requested:       $792,778  (50%)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endParaRPr lang="en-US" sz="1800" dirty="0">
              <a:latin typeface="PT Sans" panose="020B0503020203020204"/>
              <a:cs typeface="Arial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7D7A52-F9E3-4FF7-8B0B-47A8D936B3CE}"/>
              </a:ext>
            </a:extLst>
          </p:cNvPr>
          <p:cNvSpPr/>
          <p:nvPr/>
        </p:nvSpPr>
        <p:spPr>
          <a:xfrm>
            <a:off x="1259632" y="4437116"/>
            <a:ext cx="1440160" cy="3600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56A385-5B18-4564-B04B-0BD11E8CD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244" y="3140968"/>
            <a:ext cx="4675829" cy="30594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DF24608-6901-4117-AF91-612C005853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9637" y="1763348"/>
            <a:ext cx="2941881" cy="44371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E860B241-5446-4F7F-8429-D3587EE1530A}"/>
              </a:ext>
            </a:extLst>
          </p:cNvPr>
          <p:cNvSpPr>
            <a:spLocks noChangeAspect="1"/>
          </p:cNvSpPr>
          <p:nvPr/>
        </p:nvSpPr>
        <p:spPr>
          <a:xfrm>
            <a:off x="7236296" y="5707452"/>
            <a:ext cx="216024" cy="20346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770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61864" y="4066456"/>
            <a:ext cx="2286000" cy="370656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347864" y="4066456"/>
            <a:ext cx="2286000" cy="370656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633864" y="4066456"/>
            <a:ext cx="2286000" cy="370656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483768" y="5445224"/>
            <a:ext cx="43204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Deb Arp, Systems Planning Bureau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Debra.Arp@iowadot.us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515-239-1681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0B11247-CDAF-4DD5-BE81-B56FBF4D67D9}"/>
              </a:ext>
            </a:extLst>
          </p:cNvPr>
          <p:cNvSpPr txBox="1"/>
          <p:nvPr/>
        </p:nvSpPr>
        <p:spPr>
          <a:xfrm>
            <a:off x="107504" y="3573016"/>
            <a:ext cx="903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QUESTIONS?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A748D6-E5EE-44F0-BED6-59197E46CA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293" y="983876"/>
            <a:ext cx="2471142" cy="202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219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5">
      <a:dk1>
        <a:srgbClr val="53565A"/>
      </a:dk1>
      <a:lt1>
        <a:sysClr val="window" lastClr="FFFFFF"/>
      </a:lt1>
      <a:dk2>
        <a:srgbClr val="7C2529"/>
      </a:dk2>
      <a:lt2>
        <a:srgbClr val="B1B3B3"/>
      </a:lt2>
      <a:accent1>
        <a:srgbClr val="0097A9"/>
      </a:accent1>
      <a:accent2>
        <a:srgbClr val="E87722"/>
      </a:accent2>
      <a:accent3>
        <a:srgbClr val="FFC72C"/>
      </a:accent3>
      <a:accent4>
        <a:srgbClr val="5E366E"/>
      </a:accent4>
      <a:accent5>
        <a:srgbClr val="719949"/>
      </a:accent5>
      <a:accent6>
        <a:srgbClr val="4698CB"/>
      </a:accent6>
      <a:hlink>
        <a:srgbClr val="2C739F"/>
      </a:hlink>
      <a:folHlink>
        <a:srgbClr val="53565A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95000"/>
            <a:lumOff val="5000"/>
            <a:alpha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15198</TotalTime>
  <Words>278</Words>
  <Application>Microsoft Office PowerPoint</Application>
  <PresentationFormat>On-screen Show (4:3)</PresentationFormat>
  <Paragraphs>64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PT Sans</vt:lpstr>
      <vt:lpstr>Office Theme</vt:lpstr>
      <vt:lpstr>PowerPoint Presentation</vt:lpstr>
      <vt:lpstr>Revitalize Iowa’s Sound Economy Program</vt:lpstr>
      <vt:lpstr>Available Funding and Application Summary</vt:lpstr>
      <vt:lpstr>Local Development Project Evaluation Criteria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Mihalchev</dc:creator>
  <cp:lastModifiedBy>Pedersen, Garrett</cp:lastModifiedBy>
  <cp:revision>488</cp:revision>
  <cp:lastPrinted>2022-08-02T09:42:29Z</cp:lastPrinted>
  <dcterms:created xsi:type="dcterms:W3CDTF">2014-05-10T08:44:16Z</dcterms:created>
  <dcterms:modified xsi:type="dcterms:W3CDTF">2023-02-24T17:53:05Z</dcterms:modified>
</cp:coreProperties>
</file>