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40" r:id="rId3"/>
    <p:sldId id="341" r:id="rId4"/>
    <p:sldId id="342" r:id="rId5"/>
    <p:sldId id="344" r:id="rId6"/>
    <p:sldId id="343" r:id="rId7"/>
    <p:sldId id="287" r:id="rId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86D"/>
    <a:srgbClr val="00717F"/>
    <a:srgbClr val="B55813"/>
    <a:srgbClr val="B1B3B3"/>
    <a:srgbClr val="53565A"/>
    <a:srgbClr val="871721"/>
    <a:srgbClr val="FF9966"/>
    <a:srgbClr val="FF0066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6" autoAdjust="0"/>
    <p:restoredTop sz="90749" autoAdjust="0"/>
  </p:normalViewPr>
  <p:slideViewPr>
    <p:cSldViewPr>
      <p:cViewPr varScale="1">
        <p:scale>
          <a:sx n="105" d="100"/>
          <a:sy n="105" d="100"/>
        </p:scale>
        <p:origin x="816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86" d="100"/>
          <a:sy n="86" d="100"/>
        </p:scale>
        <p:origin x="2919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4999999999999"/>
          <c:y val="0.21076233183856502"/>
          <c:w val="0.40625"/>
          <c:h val="0.728699551569506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B5C-4BDD-8C24-7C2F11CC37B6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B5C-4BDD-8C24-7C2F11CC37B6}"/>
              </c:ext>
            </c:extLst>
          </c:dPt>
          <c:dPt>
            <c:idx val="2"/>
            <c:bubble3D val="0"/>
            <c:spPr>
              <a:solidFill>
                <a:srgbClr val="87172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B5C-4BDD-8C24-7C2F11CC37B6}"/>
              </c:ext>
            </c:extLst>
          </c:dPt>
          <c:dLbls>
            <c:dLbl>
              <c:idx val="0"/>
              <c:layout>
                <c:manualLayout>
                  <c:x val="-0.20394876573165857"/>
                  <c:y val="8.368552142854988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City 45%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5C-4BDD-8C24-7C2F11CC37B6}"/>
                </c:ext>
              </c:extLst>
            </c:dLbl>
            <c:dLbl>
              <c:idx val="1"/>
              <c:layout>
                <c:manualLayout>
                  <c:x val="0.1889712759119396"/>
                  <c:y val="-0.13435380877259798"/>
                </c:manualLayout>
              </c:layout>
              <c:tx>
                <c:rich>
                  <a:bodyPr/>
                  <a:lstStyle/>
                  <a:p>
                    <a:pPr>
                      <a:defRPr sz="1537" b="0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County 47%</a:t>
                    </a:r>
                  </a:p>
                </c:rich>
              </c:tx>
              <c:spPr>
                <a:noFill/>
                <a:ln w="2082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B5C-4BDD-8C24-7C2F11CC37B6}"/>
                </c:ext>
              </c:extLst>
            </c:dLbl>
            <c:dLbl>
              <c:idx val="2"/>
              <c:layout>
                <c:manualLayout>
                  <c:x val="1.5976025549900363E-2"/>
                  <c:y val="6.8218030831057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Primary 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5944191300595"/>
                      <c:h val="0.182827497923570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B5C-4BDD-8C24-7C2F11CC37B6}"/>
                </c:ext>
              </c:extLst>
            </c:dLbl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0.44</c:v>
                </c:pt>
                <c:pt idx="1">
                  <c:v>0.47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5C-4BDD-8C24-7C2F11CC37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B5C-4BDD-8C24-7C2F11CC37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B5C-4BDD-8C24-7C2F11CC37B6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4B5C-4BDD-8C24-7C2F11CC37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B5C-4BDD-8C24-7C2F11CC3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B5C-4BDD-8C24-7C2F11CC37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1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4B5C-4BDD-8C24-7C2F11CC37B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0"/>
      </c:pieChart>
      <c:spPr>
        <a:noFill/>
        <a:ln w="2082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1356783919597999"/>
          <c:y val="0.21428571428571427"/>
          <c:w val="0.40577889447236182"/>
          <c:h val="0.720982142857142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693-4B78-B93D-9D096B819003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693-4B78-B93D-9D096B81900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693-4B78-B93D-9D096B819003}"/>
              </c:ext>
            </c:extLst>
          </c:dPt>
          <c:dPt>
            <c:idx val="3"/>
            <c:bubble3D val="0"/>
            <c:spPr>
              <a:solidFill>
                <a:srgbClr val="87172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693-4B78-B93D-9D096B819003}"/>
              </c:ext>
            </c:extLst>
          </c:dPt>
          <c:dLbls>
            <c:dLbl>
              <c:idx val="0"/>
              <c:layout>
                <c:manualLayout>
                  <c:x val="-0.19665081600315773"/>
                  <c:y val="-1.2141218457397346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2,264 Crossbuck only (Passive)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693-4B78-B93D-9D096B819003}"/>
                </c:ext>
              </c:extLst>
            </c:dLbl>
            <c:dLbl>
              <c:idx val="1"/>
              <c:layout>
                <c:manualLayout>
                  <c:x val="0.12643224155794727"/>
                  <c:y val="-0.1258517621049628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702 Flashing
Lights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693-4B78-B93D-9D096B819003}"/>
                </c:ext>
              </c:extLst>
            </c:dLbl>
            <c:dLbl>
              <c:idx val="2"/>
              <c:layout>
                <c:manualLayout>
                  <c:x val="0.20327722918825197"/>
                  <c:y val="1.3749556195366132E-3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1,128 Gates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693-4B78-B93D-9D096B819003}"/>
                </c:ext>
              </c:extLst>
            </c:dLbl>
            <c:dLbl>
              <c:idx val="3"/>
              <c:layout>
                <c:manualLayout>
                  <c:x val="0.10653761007367768"/>
                  <c:y val="0.1250410468487877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742
Separations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693-4B78-B93D-9D096B819003}"/>
                </c:ext>
              </c:extLst>
            </c:dLbl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2543</c:v>
                </c:pt>
                <c:pt idx="1">
                  <c:v>787</c:v>
                </c:pt>
                <c:pt idx="2">
                  <c:v>1065</c:v>
                </c:pt>
                <c:pt idx="3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93-4B78-B93D-9D096B8190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693-4B78-B93D-9D096B81900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1693-4B78-B93D-9D096B81900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693-4B78-B93D-9D096B81900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693-4B78-B93D-9D096B819003}"/>
              </c:ext>
            </c:extLst>
          </c:dPt>
          <c:dLbls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7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1693-4B78-B93D-9D096B819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an average cost of $350,000 each to install signals, the total cost would be $792,400,000, and take 139 years at the current annual appropriation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2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Highway-Railroad Crossing Safety Program                   IIJA Change: Antiquated Equipment Replacement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2021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5496" y="4653136"/>
            <a:ext cx="58326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Highway-Railroad Crossing Safety Program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IIJA Programming Changes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March 14, 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9048"/>
            <a:ext cx="9144000" cy="406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0" dirty="0"/>
              <a:t>FHWA Funding available for states to improve warning devices at railroad crossings. (23 USC Section 130)</a:t>
            </a:r>
          </a:p>
          <a:p>
            <a:pPr marL="685800" lvl="1"/>
            <a:r>
              <a:rPr lang="en-US" sz="2800" dirty="0"/>
              <a:t>Amount of appropriation funded by FHWA is determined by the number of public crossings in the state. Iowa received approximately $5.7 M annually.</a:t>
            </a:r>
          </a:p>
          <a:p>
            <a:pPr marL="685800" lvl="1"/>
            <a:r>
              <a:rPr lang="en-US" sz="2800" dirty="0"/>
              <a:t>Iowa currently has 4,864 public railroad crossings.</a:t>
            </a:r>
          </a:p>
          <a:p>
            <a:pPr marL="685800" lvl="1"/>
            <a:endParaRPr lang="en-US" sz="2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" y="1008972"/>
            <a:ext cx="91440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Program Information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B8E1B02-6B43-47AA-8C70-03D9E0E5A4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0032" y="4293096"/>
          <a:ext cx="479304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C58DF771-B8B7-4EEB-8765-847A4EBA96B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16810594"/>
              </p:ext>
            </p:extLst>
          </p:nvPr>
        </p:nvGraphicFramePr>
        <p:xfrm>
          <a:off x="65366" y="3861048"/>
          <a:ext cx="4729300" cy="342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740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4589-24BF-40E2-9069-3E4CF992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60040"/>
          </a:xfrm>
        </p:spPr>
        <p:txBody>
          <a:bodyPr>
            <a:noAutofit/>
          </a:bodyPr>
          <a:lstStyle/>
          <a:p>
            <a:r>
              <a:rPr lang="en-US" sz="2800" dirty="0"/>
              <a:t>IIJA Changes to Highway-Railroad Crossing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B80C-1A1F-4F29-8B6B-5B51FA87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" y="1556792"/>
            <a:ext cx="9108504" cy="525658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11/15/21: IIJA was passed and became law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Infrastructure Investment and Jobs Act (IIJA) (Pub. L. 117-58, Sec. 11108. Railway-highway grade crossings contained changes to the Section 130 Railroad Crossing Safety program.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Part 924 of title 23 of the Code of Federal Regulations (23 CFR Part 924), continues the annual set-aside for railway-highway crossing improvements under 23 USC 130(e). The funds are set-aside from the Highway Safety Improvement Program (HSIP) apportionment.</a:t>
            </a:r>
          </a:p>
          <a:p>
            <a:r>
              <a:rPr lang="en-US" dirty="0"/>
              <a:t>5/23/22: FHWA provided IIJA changes guidance to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Included three key changes to the Highway-Railroad Crossing Safety Program (23 USC, Section 130)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Projects can be funded at 100% - (Presented to the Transportation Commission - August 2022)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Railroad crossing closure incentive match increases from $7,500 to $100,000 per railroad crossing. – (Presented to the Transportation Commission - August 2022)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ighlight>
                  <a:srgbClr val="FFFF00"/>
                </a:highlight>
              </a:rPr>
              <a:t>Replacement of antiquated signal equipment can now be funded. </a:t>
            </a:r>
            <a:r>
              <a:rPr lang="en-US" dirty="0"/>
              <a:t>(Presented to the Transportation Commission and advised that we would survey the railroads and come back to the Transportation Commission with a funding recommendation. – August 2022)</a:t>
            </a:r>
          </a:p>
        </p:txBody>
      </p:sp>
    </p:spTree>
    <p:extLst>
      <p:ext uri="{BB962C8B-B14F-4D97-AF65-F5344CB8AC3E}">
        <p14:creationId xmlns:p14="http://schemas.microsoft.com/office/powerpoint/2010/main" val="402919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556792"/>
            <a:ext cx="9073008" cy="48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en-US" sz="2000" b="0" dirty="0"/>
              <a:t>We have received survey results from the top seven railroads with the most railroad crossings in the state.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Replacement of Antiquated Equipment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F1A778-918F-4C00-A8B6-75A998234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6873"/>
              </p:ext>
            </p:extLst>
          </p:nvPr>
        </p:nvGraphicFramePr>
        <p:xfrm>
          <a:off x="359532" y="2348880"/>
          <a:ext cx="8424936" cy="3677292"/>
        </p:xfrm>
        <a:graphic>
          <a:graphicData uri="http://schemas.openxmlformats.org/drawingml/2006/table">
            <a:tbl>
              <a:tblPr/>
              <a:tblGrid>
                <a:gridCol w="817344">
                  <a:extLst>
                    <a:ext uri="{9D8B030D-6E8A-4147-A177-3AD203B41FA5}">
                      <a16:colId xmlns:a16="http://schemas.microsoft.com/office/drawing/2014/main" val="2287519098"/>
                    </a:ext>
                  </a:extLst>
                </a:gridCol>
                <a:gridCol w="712558">
                  <a:extLst>
                    <a:ext uri="{9D8B030D-6E8A-4147-A177-3AD203B41FA5}">
                      <a16:colId xmlns:a16="http://schemas.microsoft.com/office/drawing/2014/main" val="1840033746"/>
                    </a:ext>
                  </a:extLst>
                </a:gridCol>
                <a:gridCol w="1131708">
                  <a:extLst>
                    <a:ext uri="{9D8B030D-6E8A-4147-A177-3AD203B41FA5}">
                      <a16:colId xmlns:a16="http://schemas.microsoft.com/office/drawing/2014/main" val="468013434"/>
                    </a:ext>
                  </a:extLst>
                </a:gridCol>
                <a:gridCol w="1802349">
                  <a:extLst>
                    <a:ext uri="{9D8B030D-6E8A-4147-A177-3AD203B41FA5}">
                      <a16:colId xmlns:a16="http://schemas.microsoft.com/office/drawing/2014/main" val="773672216"/>
                    </a:ext>
                  </a:extLst>
                </a:gridCol>
                <a:gridCol w="1666125">
                  <a:extLst>
                    <a:ext uri="{9D8B030D-6E8A-4147-A177-3AD203B41FA5}">
                      <a16:colId xmlns:a16="http://schemas.microsoft.com/office/drawing/2014/main" val="710277556"/>
                    </a:ext>
                  </a:extLst>
                </a:gridCol>
                <a:gridCol w="2294852">
                  <a:extLst>
                    <a:ext uri="{9D8B030D-6E8A-4147-A177-3AD203B41FA5}">
                      <a16:colId xmlns:a16="http://schemas.microsoft.com/office/drawing/2014/main" val="1150812578"/>
                    </a:ext>
                  </a:extLst>
                </a:gridCol>
              </a:tblGrid>
              <a:tr h="25125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Antiquated Signal Equipment Replacement Survey 8/1/2022</a:t>
                      </a:r>
                    </a:p>
                  </a:txBody>
                  <a:tcPr marL="4233" marR="4233" marT="42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0613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105231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Railroad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antiquated 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signalized crossings 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Signalized 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Approx. Cost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381303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crossings </a:t>
                      </a:r>
                    </a:p>
                  </a:txBody>
                  <a:tcPr marL="4233" marR="4233" marT="42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RR system in IA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Crossings Antiquated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Antiquated Replacement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3882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758099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BNSF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$12,255,000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93751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CCP/ CEDR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$8,265,000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792332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DME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$37,050,000 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59239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CRANDIC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$14,820,000 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004170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IAIS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$39,900,000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67554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IANR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$13,110,000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217194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$57,855,000 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275835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862073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2258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$183,255,000 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04991"/>
                  </a:ext>
                </a:extLst>
              </a:tr>
              <a:tr h="2447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(Avg)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9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94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556792"/>
            <a:ext cx="907300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IIJA did not increase the Section 130 annual appropriation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Existing Signal Maintenance Safety fund for $700,000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Goal to improve safety at passive railroad crossings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According to 49CFR, Part 234, (Grade Crossing </a:t>
            </a:r>
            <a:r>
              <a:rPr lang="en-US" sz="2000" dirty="0" err="1"/>
              <a:t>Signl</a:t>
            </a:r>
            <a:r>
              <a:rPr lang="en-US" sz="2000" dirty="0"/>
              <a:t> System Safety) once constructed, costs associated with the maintenance of the railroad crossing signals are the responsibility of the railroad.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There are 2,264 passive railroad crossings in Iowa.</a:t>
            </a:r>
          </a:p>
          <a:p>
            <a:pPr lvl="2"/>
            <a:r>
              <a:rPr lang="en-US" sz="1600" dirty="0"/>
              <a:t>Priority is to signalize passive railroad crossings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Survey of railroads indicated that 643 railroad crossings in Iowa have antiquated equipment</a:t>
            </a:r>
          </a:p>
          <a:p>
            <a:pPr lvl="2"/>
            <a:r>
              <a:rPr lang="en-US" sz="1600" dirty="0"/>
              <a:t>The cost to replace all of the components for antiquated railroad crossing signal systems would be $183,255,000, based on an average cost of $285,000 for each railroad crossing	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Replacement of Antiquated Equipment</a:t>
            </a:r>
          </a:p>
        </p:txBody>
      </p:sp>
    </p:spTree>
    <p:extLst>
      <p:ext uri="{BB962C8B-B14F-4D97-AF65-F5344CB8AC3E}">
        <p14:creationId xmlns:p14="http://schemas.microsoft.com/office/powerpoint/2010/main" val="2500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E2FA-000D-4C3A-BB21-CC85E557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12C12-C72A-445A-9B02-9150C3C4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772816"/>
            <a:ext cx="9001000" cy="4228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Modal Transportation Bureau recommends that antiquated railroad crossing signal equipment not be funded as stand-alone projects. </a:t>
            </a:r>
          </a:p>
          <a:p>
            <a:pPr marL="0" indent="0">
              <a:buNone/>
            </a:pPr>
            <a:r>
              <a:rPr lang="en-US" dirty="0"/>
              <a:t>If antiquated signal equipment at an adjacent railroad crossing prevents the upgrade of a Section 130 funded project because the two railroad crossing systems would not be able to communicate; then upgrading the antiquated signal equipment at the adjacent railroad crossing to communicate with the project railroad crossing would be permissible.</a:t>
            </a:r>
          </a:p>
        </p:txBody>
      </p:sp>
    </p:spTree>
    <p:extLst>
      <p:ext uri="{BB962C8B-B14F-4D97-AF65-F5344CB8AC3E}">
        <p14:creationId xmlns:p14="http://schemas.microsoft.com/office/powerpoint/2010/main" val="84981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704" y="54452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 Klop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Manager, Highway-Rail Crossing Programs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10757</TotalTime>
  <Words>682</Words>
  <Application>Microsoft Office PowerPoint</Application>
  <PresentationFormat>On-screen Show (4:3)</PresentationFormat>
  <Paragraphs>120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PT Sans</vt:lpstr>
      <vt:lpstr>Wingdings</vt:lpstr>
      <vt:lpstr>Office Theme</vt:lpstr>
      <vt:lpstr>PowerPoint Presentation</vt:lpstr>
      <vt:lpstr>Program Information</vt:lpstr>
      <vt:lpstr>IIJA Changes to Highway-Railroad Crossing Safety Program</vt:lpstr>
      <vt:lpstr>Replacement of Antiquated Equipment</vt:lpstr>
      <vt:lpstr>Replacement of Antiquated Equipment</vt:lpstr>
      <vt:lpstr>Recommendation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Klop, Kristopher</cp:lastModifiedBy>
  <cp:revision>243</cp:revision>
  <cp:lastPrinted>2022-08-08T11:55:17Z</cp:lastPrinted>
  <dcterms:created xsi:type="dcterms:W3CDTF">2014-05-10T08:44:16Z</dcterms:created>
  <dcterms:modified xsi:type="dcterms:W3CDTF">2023-03-01T15:06:49Z</dcterms:modified>
</cp:coreProperties>
</file>