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99" r:id="rId5"/>
  </p:sldMasterIdLst>
  <p:notesMasterIdLst>
    <p:notesMasterId r:id="rId15"/>
  </p:notesMasterIdLst>
  <p:sldIdLst>
    <p:sldId id="257" r:id="rId6"/>
    <p:sldId id="337" r:id="rId7"/>
    <p:sldId id="349" r:id="rId8"/>
    <p:sldId id="313" r:id="rId9"/>
    <p:sldId id="343" r:id="rId10"/>
    <p:sldId id="345" r:id="rId11"/>
    <p:sldId id="348" r:id="rId12"/>
    <p:sldId id="347" r:id="rId13"/>
    <p:sldId id="33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12378C-B1A4-465A-88F4-F6A6BBEEBA33}">
          <p14:sldIdLst>
            <p14:sldId id="257"/>
            <p14:sldId id="337"/>
            <p14:sldId id="349"/>
          </p14:sldIdLst>
        </p14:section>
        <p14:section name="Untitled Section" id="{7A954743-B25B-4F25-9145-51FF86E87350}">
          <p14:sldIdLst>
            <p14:sldId id="313"/>
            <p14:sldId id="343"/>
            <p14:sldId id="345"/>
            <p14:sldId id="348"/>
            <p14:sldId id="347"/>
            <p14:sldId id="33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ubrich, Matthew" initials="HM" lastIdx="1" clrIdx="0">
    <p:extLst>
      <p:ext uri="{19B8F6BF-5375-455C-9EA6-DF929625EA0E}">
        <p15:presenceInfo xmlns:p15="http://schemas.microsoft.com/office/powerpoint/2012/main" userId="S-1-5-21-133048727-1090477886-634672238-367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DD3B29-2263-492B-A899-18DC19FFEDDC}" v="13" dt="2023-03-07T22:40:34.5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335" autoAdjust="0"/>
  </p:normalViewPr>
  <p:slideViewPr>
    <p:cSldViewPr snapToGrid="0">
      <p:cViewPr varScale="1">
        <p:scale>
          <a:sx n="112" d="100"/>
          <a:sy n="112" d="100"/>
        </p:scale>
        <p:origin x="15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iadot.sharepoint.com/sites/XDIV/TAM/TAM%20Governance/2021%20Program%2010yr%20look%20ahea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iadot-my.sharepoint.com/personal/matthew_haubrich_iowadot_us/Documents/AssetMgmt/Five-Year-Program-Analysi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'Purchasing Power'!$A$2:$A$5</c:f>
              <c:strCache>
                <c:ptCount val="4"/>
                <c:pt idx="0">
                  <c:v>Bridge Replacements</c:v>
                </c:pt>
                <c:pt idx="1">
                  <c:v>Pavement Resurfacing</c:v>
                </c:pt>
                <c:pt idx="2">
                  <c:v>2-lane Reconstruction</c:v>
                </c:pt>
                <c:pt idx="3">
                  <c:v>New Expressway</c:v>
                </c:pt>
              </c:strCache>
            </c:strRef>
          </c:cat>
          <c:val>
            <c:numRef>
              <c:f>'Purchasing Power'!$B$2:$B$5</c:f>
              <c:numCache>
                <c:formatCode>General</c:formatCode>
                <c:ptCount val="4"/>
                <c:pt idx="0">
                  <c:v>10</c:v>
                </c:pt>
                <c:pt idx="1">
                  <c:v>65</c:v>
                </c:pt>
                <c:pt idx="2">
                  <c:v>14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1E-4170-97B0-760160AEE7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41358640"/>
        <c:axId val="841358968"/>
      </c:barChart>
      <c:catAx>
        <c:axId val="841358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1358968"/>
        <c:crosses val="autoZero"/>
        <c:auto val="1"/>
        <c:lblAlgn val="ctr"/>
        <c:lblOffset val="100"/>
        <c:noMultiLvlLbl val="0"/>
      </c:catAx>
      <c:valAx>
        <c:axId val="84135896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4135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C00000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09801672737314E-2"/>
          <c:y val="4.5054346222586604E-2"/>
          <c:w val="0.89080245708502448"/>
          <c:h val="0.73164736512239414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chart!$E$1</c:f>
              <c:strCache>
                <c:ptCount val="1"/>
                <c:pt idx="0">
                  <c:v>2016-2020 %</c:v>
                </c:pt>
              </c:strCache>
              <c:extLst xmlns:c15="http://schemas.microsoft.com/office/drawing/2012/chart"/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chart!$A$2:$B$7</c:f>
              <c:multiLvlStrCache>
                <c:ptCount val="6"/>
                <c:lvl>
                  <c:pt idx="0">
                    <c:v>4R</c:v>
                  </c:pt>
                  <c:pt idx="1">
                    <c:v>3R</c:v>
                  </c:pt>
                  <c:pt idx="2">
                    <c:v>BR</c:v>
                  </c:pt>
                  <c:pt idx="3">
                    <c:v>SR</c:v>
                  </c:pt>
                  <c:pt idx="4">
                    <c:v>NR</c:v>
                  </c:pt>
                  <c:pt idx="5">
                    <c:v>MI</c:v>
                  </c:pt>
                </c:lvl>
                <c:lvl>
                  <c:pt idx="0">
                    <c:v>Interstate Stewardship</c:v>
                  </c:pt>
                  <c:pt idx="1">
                    <c:v>Non-Interstate Pavement Modernization</c:v>
                  </c:pt>
                  <c:pt idx="2">
                    <c:v>Non-Interstate Bridge Modernization </c:v>
                  </c:pt>
                  <c:pt idx="3">
                    <c:v>Safety Specific</c:v>
                  </c:pt>
                  <c:pt idx="4">
                    <c:v>Non-Interstate Capacity/System Enhancement</c:v>
                  </c:pt>
                  <c:pt idx="5">
                    <c:v>Major Interstate Capacity/System Enhancement</c:v>
                  </c:pt>
                </c:lvl>
              </c:multiLvlStrCache>
              <c:extLst/>
            </c:multiLvlStrRef>
          </c:cat>
          <c:val>
            <c:numRef>
              <c:f>chart!$E$2:$E$7</c:f>
              <c:numCache>
                <c:formatCode>0%</c:formatCode>
                <c:ptCount val="6"/>
                <c:pt idx="0">
                  <c:v>0.18616038433111604</c:v>
                </c:pt>
                <c:pt idx="1">
                  <c:v>0.1370719389012072</c:v>
                </c:pt>
                <c:pt idx="2">
                  <c:v>6.1991869918699191E-2</c:v>
                </c:pt>
                <c:pt idx="3">
                  <c:v>2.6361172702636118E-2</c:v>
                </c:pt>
                <c:pt idx="4">
                  <c:v>0.30296871150529686</c:v>
                </c:pt>
                <c:pt idx="5">
                  <c:v>0.29782581916728262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1B7D-4DA6-88B5-B375E8ECAE19}"/>
            </c:ext>
          </c:extLst>
        </c:ser>
        <c:ser>
          <c:idx val="3"/>
          <c:order val="3"/>
          <c:tx>
            <c:strRef>
              <c:f>chart!$F$1</c:f>
              <c:strCache>
                <c:ptCount val="1"/>
                <c:pt idx="0">
                  <c:v>2023-2027 %</c:v>
                </c:pt>
              </c:strCache>
              <c:extLst xmlns:c15="http://schemas.microsoft.com/office/drawing/2012/chart"/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chart!$A$2:$B$7</c:f>
              <c:multiLvlStrCache>
                <c:ptCount val="6"/>
                <c:lvl>
                  <c:pt idx="0">
                    <c:v>4R</c:v>
                  </c:pt>
                  <c:pt idx="1">
                    <c:v>3R</c:v>
                  </c:pt>
                  <c:pt idx="2">
                    <c:v>BR</c:v>
                  </c:pt>
                  <c:pt idx="3">
                    <c:v>SR</c:v>
                  </c:pt>
                  <c:pt idx="4">
                    <c:v>NR</c:v>
                  </c:pt>
                  <c:pt idx="5">
                    <c:v>MI</c:v>
                  </c:pt>
                </c:lvl>
                <c:lvl>
                  <c:pt idx="0">
                    <c:v>Interstate Stewardship</c:v>
                  </c:pt>
                  <c:pt idx="1">
                    <c:v>Non-Interstate Pavement Modernization</c:v>
                  </c:pt>
                  <c:pt idx="2">
                    <c:v>Non-Interstate Bridge Modernization </c:v>
                  </c:pt>
                  <c:pt idx="3">
                    <c:v>Safety Specific</c:v>
                  </c:pt>
                  <c:pt idx="4">
                    <c:v>Non-Interstate Capacity/System Enhancement</c:v>
                  </c:pt>
                  <c:pt idx="5">
                    <c:v>Major Interstate Capacity/System Enhancement</c:v>
                  </c:pt>
                </c:lvl>
              </c:multiLvlStrCache>
              <c:extLst/>
            </c:multiLvlStrRef>
          </c:cat>
          <c:val>
            <c:numRef>
              <c:f>chart!$F$2:$F$7</c:f>
              <c:numCache>
                <c:formatCode>0%</c:formatCode>
                <c:ptCount val="6"/>
                <c:pt idx="0">
                  <c:v>0.21140695133128098</c:v>
                </c:pt>
                <c:pt idx="1">
                  <c:v>0.18553333490000704</c:v>
                </c:pt>
                <c:pt idx="2">
                  <c:v>0.15815571170070264</c:v>
                </c:pt>
                <c:pt idx="3">
                  <c:v>4.0091180410311844E-2</c:v>
                </c:pt>
                <c:pt idx="4">
                  <c:v>0.24407209832444243</c:v>
                </c:pt>
                <c:pt idx="5">
                  <c:v>0.18699034145653656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1B7D-4DA6-88B5-B375E8ECAE1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7"/>
        <c:axId val="1005916744"/>
        <c:axId val="100592002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chart!$C$1</c15:sqref>
                        </c15:formulaRef>
                      </c:ext>
                    </c:extLst>
                    <c:strCache>
                      <c:ptCount val="1"/>
                      <c:pt idx="0">
                        <c:v>2016-2020 $</c:v>
                      </c:pt>
                    </c:strCache>
                  </c:strRef>
                </c:tx>
                <c:spPr>
                  <a:solidFill>
                    <a:schemeClr val="accent1">
                      <a:lumMod val="40000"/>
                      <a:lumOff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multiLvlStrRef>
                    <c:extLst>
                      <c:ext uri="{02D57815-91ED-43cb-92C2-25804820EDAC}">
                        <c15:formulaRef>
                          <c15:sqref>chart!$A$2:$B$7</c15:sqref>
                        </c15:formulaRef>
                      </c:ext>
                    </c:extLst>
                    <c:multiLvlStrCache>
                      <c:ptCount val="6"/>
                      <c:lvl>
                        <c:pt idx="0">
                          <c:v>4R</c:v>
                        </c:pt>
                        <c:pt idx="1">
                          <c:v>3R</c:v>
                        </c:pt>
                        <c:pt idx="2">
                          <c:v>BR</c:v>
                        </c:pt>
                        <c:pt idx="3">
                          <c:v>SR</c:v>
                        </c:pt>
                        <c:pt idx="4">
                          <c:v>NR</c:v>
                        </c:pt>
                        <c:pt idx="5">
                          <c:v>MI</c:v>
                        </c:pt>
                      </c:lvl>
                      <c:lvl>
                        <c:pt idx="0">
                          <c:v>Interstate Stewardship</c:v>
                        </c:pt>
                        <c:pt idx="1">
                          <c:v>Non-Interstate Pavement Modernization</c:v>
                        </c:pt>
                        <c:pt idx="2">
                          <c:v>Non-Interstate Bridge Modernization </c:v>
                        </c:pt>
                        <c:pt idx="3">
                          <c:v>Safety Specific</c:v>
                        </c:pt>
                        <c:pt idx="4">
                          <c:v>Non-Interstate Capacity/System Enhancement</c:v>
                        </c:pt>
                        <c:pt idx="5">
                          <c:v>Major Interstate Capacity/System Enhancement</c:v>
                        </c:pt>
                      </c:lvl>
                    </c:multiLvlStrCache>
                  </c:multiLvlStrRef>
                </c:cat>
                <c:val>
                  <c:numRef>
                    <c:extLst>
                      <c:ext uri="{02D57815-91ED-43cb-92C2-25804820EDAC}">
                        <c15:formulaRef>
                          <c15:sqref>chart!$C$2:$C$7</c15:sqref>
                        </c15:formulaRef>
                      </c:ext>
                    </c:extLst>
                    <c:numCache>
                      <c:formatCode>_("$"* #,##0.0_);_("$"* \(#,##0.0\);_("$"* "-"??_);_(@_)</c:formatCode>
                      <c:ptCount val="6"/>
                      <c:pt idx="0">
                        <c:v>604.5</c:v>
                      </c:pt>
                      <c:pt idx="1">
                        <c:v>445.1</c:v>
                      </c:pt>
                      <c:pt idx="2">
                        <c:v>201.3</c:v>
                      </c:pt>
                      <c:pt idx="3">
                        <c:v>85.6</c:v>
                      </c:pt>
                      <c:pt idx="4">
                        <c:v>983.8</c:v>
                      </c:pt>
                      <c:pt idx="5">
                        <c:v>967.1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1B7D-4DA6-88B5-B375E8ECAE19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chart!$D$1</c15:sqref>
                        </c15:formulaRef>
                      </c:ext>
                    </c:extLst>
                    <c:strCache>
                      <c:ptCount val="1"/>
                      <c:pt idx="0">
                        <c:v>2023-2027 $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multiLvl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chart!$A$2:$B$7</c15:sqref>
                        </c15:formulaRef>
                      </c:ext>
                    </c:extLst>
                    <c:multiLvlStrCache>
                      <c:ptCount val="6"/>
                      <c:lvl>
                        <c:pt idx="0">
                          <c:v>4R</c:v>
                        </c:pt>
                        <c:pt idx="1">
                          <c:v>3R</c:v>
                        </c:pt>
                        <c:pt idx="2">
                          <c:v>BR</c:v>
                        </c:pt>
                        <c:pt idx="3">
                          <c:v>SR</c:v>
                        </c:pt>
                        <c:pt idx="4">
                          <c:v>NR</c:v>
                        </c:pt>
                        <c:pt idx="5">
                          <c:v>MI</c:v>
                        </c:pt>
                      </c:lvl>
                      <c:lvl>
                        <c:pt idx="0">
                          <c:v>Interstate Stewardship</c:v>
                        </c:pt>
                        <c:pt idx="1">
                          <c:v>Non-Interstate Pavement Modernization</c:v>
                        </c:pt>
                        <c:pt idx="2">
                          <c:v>Non-Interstate Bridge Modernization </c:v>
                        </c:pt>
                        <c:pt idx="3">
                          <c:v>Safety Specific</c:v>
                        </c:pt>
                        <c:pt idx="4">
                          <c:v>Non-Interstate Capacity/System Enhancement</c:v>
                        </c:pt>
                        <c:pt idx="5">
                          <c:v>Major Interstate Capacity/System Enhancement</c:v>
                        </c:pt>
                      </c:lvl>
                    </c:multiLvlStrCache>
                  </c:multiLvl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chart!$D$2:$D$7</c15:sqref>
                        </c15:formulaRef>
                      </c:ext>
                    </c:extLst>
                    <c:numCache>
                      <c:formatCode>_("$"* #,##0.0_);_("$"* \(#,##0.0\);_("$"* "-"??_);_(@_)</c:formatCode>
                      <c:ptCount val="6"/>
                      <c:pt idx="0">
                        <c:v>899.6</c:v>
                      </c:pt>
                      <c:pt idx="1">
                        <c:v>789.5</c:v>
                      </c:pt>
                      <c:pt idx="2">
                        <c:v>673</c:v>
                      </c:pt>
                      <c:pt idx="3">
                        <c:v>170.6</c:v>
                      </c:pt>
                      <c:pt idx="4">
                        <c:v>1038.5999999999999</c:v>
                      </c:pt>
                      <c:pt idx="5">
                        <c:v>795.7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1B7D-4DA6-88B5-B375E8ECAE19}"/>
                  </c:ext>
                </c:extLst>
              </c15:ser>
            </c15:filteredBarSeries>
          </c:ext>
        </c:extLst>
      </c:barChart>
      <c:catAx>
        <c:axId val="1005916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5920024"/>
        <c:crosses val="autoZero"/>
        <c:auto val="1"/>
        <c:lblAlgn val="ctr"/>
        <c:lblOffset val="100"/>
        <c:noMultiLvlLbl val="0"/>
      </c:catAx>
      <c:valAx>
        <c:axId val="1005920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 of Projected</a:t>
                </a:r>
                <a:r>
                  <a:rPr lang="en-US" baseline="0"/>
                  <a:t> Revenue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5916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7BAC9-E3E8-484D-B82F-8598440F3133}" type="datetimeFigureOut">
              <a:rPr lang="en-US" smtClean="0"/>
              <a:t>3/8/2023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64418-ABC8-4147-8823-9716920390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602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224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575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262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Using average costs from the 2022 </a:t>
            </a:r>
            <a:r>
              <a:rPr lang="en-US" baseline="0" dirty="0"/>
              <a:t>“Transportation Construction Costs” fact sheet., Scott Neubauer gave bridge estimates (replacement = $3M each).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677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graphic came from the Pavement LCP report done by HDR and </a:t>
            </a:r>
            <a:r>
              <a:rPr lang="en-US" dirty="0" err="1"/>
              <a:t>APTech</a:t>
            </a:r>
            <a:r>
              <a:rPr lang="en-US" dirty="0"/>
              <a:t>.  It’s an update of the old Byron Shire Council graphic that we had been using.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4615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Check dates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4828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Only difference is the Non-Interstate Stewardship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6433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5998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Consistent with SLRTP – focus on stewardship and modernizing the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64418-ABC8-4147-8823-9716920390B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706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147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191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82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1" y="617538"/>
            <a:ext cx="612457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182688" y="2017713"/>
            <a:ext cx="7772400" cy="4078287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144AC-43F9-4529-B1FD-7C0D12AC06C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2975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1" y="617538"/>
            <a:ext cx="612457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078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078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22D58-1E06-4DCE-8889-825802168C8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7573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D8DFB-531F-4F92-B36D-9EC2A8079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8656" y="435006"/>
            <a:ext cx="2433800" cy="1036468"/>
          </a:xfrm>
        </p:spPr>
        <p:txBody>
          <a:bodyPr anchor="b">
            <a:normAutofit/>
          </a:bodyPr>
          <a:lstStyle>
            <a:lvl1pPr>
              <a:defRPr sz="18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706EA2-574B-40D2-800A-405E00343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38656" y="1471474"/>
            <a:ext cx="2433800" cy="5026980"/>
          </a:xfrm>
        </p:spPr>
        <p:txBody>
          <a:bodyPr/>
          <a:lstStyle>
            <a:lvl1pPr marL="214313" indent="-214313">
              <a:buFont typeface="Arial" panose="020B0604020202020204" pitchFamily="34" charset="0"/>
              <a:buChar char="•"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5668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r>
              <a:rPr lang="en-US" sz="1350" kern="0" dirty="0">
                <a:solidFill>
                  <a:sysClr val="windowText" lastClr="000000"/>
                </a:solidFill>
              </a:rPr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B5A6398-5B92-4880-B42C-2D0285FB01C7}" type="slidenum">
              <a:rPr lang="en-US" sz="1350" kern="0" smtClean="0">
                <a:solidFill>
                  <a:sysClr val="windowText" lastClr="000000"/>
                </a:solidFill>
              </a:rPr>
              <a:pPr defTabSz="685800"/>
              <a:t>‹#›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235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93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03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065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322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025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548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90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05-May-17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8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35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05-May-17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A6398-5B92-4880-B42C-2D0285FB01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7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12331"/>
            <a:ext cx="9144000" cy="3006631"/>
          </a:xfrm>
        </p:spPr>
        <p:txBody>
          <a:bodyPr>
            <a:normAutofit fontScale="85000" lnSpcReduction="10000"/>
          </a:bodyPr>
          <a:lstStyle/>
          <a:p>
            <a:endParaRPr lang="en-US" sz="2800" b="1" dirty="0">
              <a:latin typeface="Eurostar" panose="020B050402020205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sz="64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Asset Management Summary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March 14, 2023</a:t>
            </a:r>
          </a:p>
          <a:p>
            <a:endParaRPr lang="en-US" sz="2800" dirty="0">
              <a:latin typeface="Arial" panose="020B0604020202020204" pitchFamily="34" charset="0"/>
              <a:ea typeface="Microsoft Sans Serif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Charlie Purcell</a:t>
            </a: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Deputy Director, Transportation Development Division</a:t>
            </a:r>
          </a:p>
          <a:p>
            <a:endParaRPr lang="en-US" sz="2800" b="1" dirty="0">
              <a:latin typeface="Eurostar" panose="020B050402020205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772" y="381546"/>
            <a:ext cx="6262455" cy="263078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CB182BB-62CC-4A1C-B2CC-B5F30AC44F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8832" y="6126212"/>
            <a:ext cx="1926336" cy="350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332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579" y="301965"/>
            <a:ext cx="8546841" cy="666105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latin typeface="Eurostar" panose="020B050402020205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Why asset management is important?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6065" y="6506487"/>
            <a:ext cx="2057400" cy="273844"/>
          </a:xfrm>
        </p:spPr>
        <p:txBody>
          <a:bodyPr/>
          <a:lstStyle/>
          <a:p>
            <a:pPr defTabSz="685800"/>
            <a:fld id="{2B5A6398-5B92-4880-B42C-2D0285FB01C7}" type="slidenum">
              <a:rPr lang="en-US" sz="1350" ker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685800"/>
              <a:t>2</a:t>
            </a:fld>
            <a:endParaRPr lang="en-US" sz="135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2227B0C5-B1AB-4179-AFCA-2A076377F7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1997"/>
              </p:ext>
            </p:extLst>
          </p:nvPr>
        </p:nvGraphicFramePr>
        <p:xfrm>
          <a:off x="628650" y="1397000"/>
          <a:ext cx="7886700" cy="3839934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08239674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47718211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58871905"/>
                    </a:ext>
                  </a:extLst>
                </a:gridCol>
              </a:tblGrid>
              <a:tr h="924378">
                <a:tc>
                  <a:txBody>
                    <a:bodyPr/>
                    <a:lstStyle/>
                    <a:p>
                      <a:r>
                        <a:rPr lang="en-US" sz="3200" dirty="0"/>
                        <a:t>Asset Type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How Many?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How Much?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697976"/>
                  </a:ext>
                </a:extLst>
              </a:tr>
              <a:tr h="953667">
                <a:tc>
                  <a:txBody>
                    <a:bodyPr/>
                    <a:lstStyle/>
                    <a:p>
                      <a:r>
                        <a:rPr lang="en-US" sz="3200" dirty="0"/>
                        <a:t>Roads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24,534 lane miles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$39 Billion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4564343"/>
                  </a:ext>
                </a:extLst>
              </a:tr>
              <a:tr h="924378">
                <a:tc>
                  <a:txBody>
                    <a:bodyPr/>
                    <a:lstStyle/>
                    <a:p>
                      <a:r>
                        <a:rPr lang="en-US" sz="3200" dirty="0"/>
                        <a:t>Bridges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4,195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$20 Billion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304707"/>
                  </a:ext>
                </a:extLst>
              </a:tr>
              <a:tr h="924378">
                <a:tc>
                  <a:txBody>
                    <a:bodyPr/>
                    <a:lstStyle/>
                    <a:p>
                      <a:r>
                        <a:rPr lang="en-US" sz="3200" dirty="0"/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$59 Billion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73616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7995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64643"/>
            <a:ext cx="7886700" cy="666105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Eurostar" panose="020B050402020205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Information to Inform Decisions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6065" y="6506487"/>
            <a:ext cx="2057400" cy="273844"/>
          </a:xfrm>
        </p:spPr>
        <p:txBody>
          <a:bodyPr/>
          <a:lstStyle/>
          <a:p>
            <a:pPr defTabSz="685800"/>
            <a:fld id="{2B5A6398-5B92-4880-B42C-2D0285FB01C7}" type="slidenum">
              <a:rPr lang="en-US" sz="1350" ker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685800"/>
              <a:t>3</a:t>
            </a:fld>
            <a:endParaRPr lang="en-US" sz="1350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085222"/>
            <a:ext cx="7886700" cy="4741545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Sep 2022 – Asset Management Overview</a:t>
            </a:r>
          </a:p>
          <a:p>
            <a:endParaRPr lang="en-US" sz="2800" dirty="0">
              <a:latin typeface="Arial" panose="020B0604020202020204" pitchFamily="34" charset="0"/>
              <a:ea typeface="Microsoft Sans Serif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Dec 2022 – Interstate Plan Update</a:t>
            </a:r>
          </a:p>
          <a:p>
            <a:endParaRPr lang="en-US" sz="2800" dirty="0">
              <a:latin typeface="Arial" panose="020B0604020202020204" pitchFamily="34" charset="0"/>
              <a:ea typeface="Microsoft Sans Serif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Jan 2023 – Pavement Management </a:t>
            </a:r>
          </a:p>
          <a:p>
            <a:endParaRPr lang="en-US" sz="2800" dirty="0">
              <a:latin typeface="Arial" panose="020B0604020202020204" pitchFamily="34" charset="0"/>
              <a:ea typeface="Microsoft Sans Serif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Feb 2023 – Bridge Management</a:t>
            </a:r>
          </a:p>
          <a:p>
            <a:endParaRPr lang="en-US" sz="2800" dirty="0">
              <a:latin typeface="Arial" panose="020B0604020202020204" pitchFamily="34" charset="0"/>
              <a:ea typeface="Microsoft Sans Serif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ea typeface="Microsoft Sans Serif" panose="020B0604020202020204" pitchFamily="34" charset="0"/>
                <a:cs typeface="Arial" panose="020B0604020202020204" pitchFamily="34" charset="0"/>
              </a:rPr>
              <a:t>Mar 2023 – Asset Management Summary</a:t>
            </a:r>
          </a:p>
        </p:txBody>
      </p:sp>
    </p:spTree>
    <p:extLst>
      <p:ext uri="{BB962C8B-B14F-4D97-AF65-F5344CB8AC3E}">
        <p14:creationId xmlns:p14="http://schemas.microsoft.com/office/powerpoint/2010/main" val="1779642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919" y="365127"/>
            <a:ext cx="8862646" cy="685194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Eurostar" panose="020B0504020202050204" pitchFamily="34" charset="0"/>
              </a:rPr>
              <a:t>Cost Comparisons for Investment Options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11499" y="1394298"/>
            <a:ext cx="8203851" cy="4782665"/>
          </a:xfrm>
        </p:spPr>
        <p:txBody>
          <a:bodyPr/>
          <a:lstStyle/>
          <a:p>
            <a:pPr marL="0" lv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$10M investment results in approximately:</a:t>
            </a:r>
          </a:p>
          <a:p>
            <a:pPr marL="342900" lvl="1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1 mile of new 4-lane expressway, or</a:t>
            </a:r>
          </a:p>
          <a:p>
            <a:pPr marL="342900" lvl="1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3 miles of 2-lane pavement reconstruction, or</a:t>
            </a:r>
          </a:p>
          <a:p>
            <a:pPr marL="342900" lvl="1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16 miles of pavement resurfacing, or</a:t>
            </a:r>
          </a:p>
          <a:p>
            <a:pPr marL="342900" lvl="1" indent="0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3 bridge replacements</a:t>
            </a:r>
          </a:p>
          <a:p>
            <a:pPr marL="0" lv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B5A6398-5B92-4880-B42C-2D0285FB01C7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6C7F266-9C6F-4BEC-AA36-7374AC85E7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6979100"/>
              </p:ext>
            </p:extLst>
          </p:nvPr>
        </p:nvGraphicFramePr>
        <p:xfrm>
          <a:off x="4360985" y="3145134"/>
          <a:ext cx="4612194" cy="3121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25305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59072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How We Set Targets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6065" y="6506487"/>
            <a:ext cx="2057400" cy="273844"/>
          </a:xfrm>
        </p:spPr>
        <p:txBody>
          <a:bodyPr/>
          <a:lstStyle/>
          <a:p>
            <a:pPr defTabSz="685800"/>
            <a:fld id="{2B5A6398-5B92-4880-B42C-2D0285FB01C7}" type="slidenum">
              <a:rPr lang="en-US" sz="1350" kern="0">
                <a:solidFill>
                  <a:sysClr val="windowText" lastClr="000000"/>
                </a:solidFill>
              </a:rPr>
              <a:pPr defTabSz="685800"/>
              <a:t>5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9AFE7AB-7F80-4F9A-99B3-4F6BDE32072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75" y="1918044"/>
            <a:ext cx="8148975" cy="407797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E379FF8-A891-4757-B198-55FE59660E80}"/>
              </a:ext>
            </a:extLst>
          </p:cNvPr>
          <p:cNvSpPr txBox="1"/>
          <p:nvPr/>
        </p:nvSpPr>
        <p:spPr>
          <a:xfrm>
            <a:off x="6031149" y="365127"/>
            <a:ext cx="2580179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Good roads cost less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If we maintain assets in good condition, we can minimize their lifecycle cost.  In the long run, this allows us to invest in other priorities.</a:t>
            </a:r>
          </a:p>
        </p:txBody>
      </p:sp>
    </p:spTree>
    <p:extLst>
      <p:ext uri="{BB962C8B-B14F-4D97-AF65-F5344CB8AC3E}">
        <p14:creationId xmlns:p14="http://schemas.microsoft.com/office/powerpoint/2010/main" val="3597736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919" y="136524"/>
            <a:ext cx="8802355" cy="685194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Eurostar" panose="020B0504020202050204" pitchFamily="34" charset="0"/>
              </a:rPr>
              <a:t>Steps Toward a Focus on Stewardship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919" y="743578"/>
            <a:ext cx="8802355" cy="5433386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Started current series of Asset Management workshop presentations connected to the 5-year program development process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Increased Non-Interstate Bridge Modernization program</a:t>
            </a:r>
          </a:p>
          <a:p>
            <a:pPr lvl="1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From $60M to $100M in 5</a:t>
            </a:r>
            <a:r>
              <a:rPr lang="en-US" sz="19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year of program</a:t>
            </a:r>
          </a:p>
          <a:p>
            <a:pPr lvl="1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Recommended continued step increases in years 6+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Increased Non-Interstate Pavement Modernization program</a:t>
            </a:r>
          </a:p>
          <a:p>
            <a:pPr lvl="1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Recommended continued step increases in years 6+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$35M increase starting in 2027, targeted for pavement replacement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Additional $20M per year for bridges, starting in 2027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Increases to Statewide Contract Maintenance in multiple years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B5A6398-5B92-4880-B42C-2D0285FB01C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65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8665"/>
            <a:ext cx="7886700" cy="841972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Eurostar" panose="020B050402020205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Growth in Stewardship Investments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6065" y="6506487"/>
            <a:ext cx="2057400" cy="273844"/>
          </a:xfrm>
        </p:spPr>
        <p:txBody>
          <a:bodyPr/>
          <a:lstStyle/>
          <a:p>
            <a:pPr defTabSz="685800"/>
            <a:fld id="{2B5A6398-5B92-4880-B42C-2D0285FB01C7}" type="slidenum">
              <a:rPr lang="en-US" sz="1350" kern="0">
                <a:solidFill>
                  <a:sysClr val="windowText" lastClr="000000"/>
                </a:solidFill>
              </a:rPr>
              <a:pPr defTabSz="685800"/>
              <a:t>7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EAC410-8D6D-4D69-8F73-475EC75B71BD}"/>
              </a:ext>
            </a:extLst>
          </p:cNvPr>
          <p:cNvSpPr txBox="1"/>
          <p:nvPr/>
        </p:nvSpPr>
        <p:spPr>
          <a:xfrm>
            <a:off x="628651" y="979838"/>
            <a:ext cx="788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Comparing the 2016-2020</a:t>
            </a:r>
            <a:r>
              <a:rPr lang="en-US" baseline="0" dirty="0"/>
              <a:t> and 2023-2027 Programs, Investment Has Shifted Toward System Stewardship Categories</a:t>
            </a:r>
            <a:endParaRPr lang="en-US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75EECE7-FF87-46E0-A47E-47D3055FDD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3883169"/>
              </p:ext>
            </p:extLst>
          </p:nvPr>
        </p:nvGraphicFramePr>
        <p:xfrm>
          <a:off x="233363" y="1626169"/>
          <a:ext cx="8677274" cy="4473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22879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19158"/>
            <a:ext cx="7886700" cy="685194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Eurostar" panose="020B0504020202050204" pitchFamily="34" charset="0"/>
              </a:rPr>
              <a:t>Summary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904352"/>
            <a:ext cx="7886700" cy="5272611"/>
          </a:xfrm>
        </p:spPr>
        <p:txBody>
          <a:bodyPr>
            <a:normAutofit/>
          </a:bodyPr>
          <a:lstStyle/>
          <a:p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We have a “wave” of bridges built in the 1960s and 1970s that are all getting to the point where major rehabilitation or replacement will be needed.</a:t>
            </a:r>
          </a:p>
          <a:p>
            <a:endParaRPr lang="en-US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At current replacement rates, we would need pavements to last 120 years (we currently design for 40).</a:t>
            </a:r>
          </a:p>
          <a:p>
            <a:endParaRPr lang="en-US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Significant deterioration of pavements and bridges is forecast to occur without steady growth in stewardship spending.</a:t>
            </a:r>
          </a:p>
          <a:p>
            <a:endParaRPr lang="en-US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Right-sizing and operations strategies enable us </a:t>
            </a:r>
            <a:r>
              <a:rPr lang="en-US" sz="2300">
                <a:latin typeface="Arial" panose="020B0604020202020204" pitchFamily="34" charset="0"/>
                <a:cs typeface="Arial" panose="020B0604020202020204" pitchFamily="34" charset="0"/>
              </a:rPr>
              <a:t>to maximize </a:t>
            </a:r>
            <a:r>
              <a:rPr lang="en-US" sz="2300" dirty="0">
                <a:latin typeface="Arial" panose="020B0604020202020204" pitchFamily="34" charset="0"/>
                <a:cs typeface="Arial" panose="020B0604020202020204" pitchFamily="34" charset="0"/>
              </a:rPr>
              <a:t>our existing infrastructure investments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B5A6398-5B92-4880-B42C-2D0285FB01C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037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2109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Eurostar" panose="020B0504020202050204" pitchFamily="34" charset="0"/>
              </a:rPr>
              <a:t>Recommendations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376624"/>
            <a:ext cx="7886700" cy="4800339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Continue supporting stewardship investment in order to maintain a state of good repair across the primary highway system.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Limit future capacity expansion to locations with forecast congestion that cannot be addressed effectively through operational improvements.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A6398-5B92-4880-B42C-2D0285FB01C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14102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DOT Theme">
      <a:majorFont>
        <a:latin typeface="Eurostar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DFC832E9778943BE123BC060D0C402" ma:contentTypeVersion="6" ma:contentTypeDescription="Create a new document." ma:contentTypeScope="" ma:versionID="b1dbf238d6db2eac543c231ec599fe5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f2873021d8c0cf1fb09921515ab28f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8FC743A-3234-4614-AC5D-316F823B12EB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15CE887-A13D-474C-95F1-77E42537E7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2DDEB6-ADFE-4A58-ADAE-0FF2F95E68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11583</TotalTime>
  <Words>476</Words>
  <Application>Microsoft Office PowerPoint</Application>
  <PresentationFormat>On-screen Show (4:3)</PresentationFormat>
  <Paragraphs>88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Eurostar</vt:lpstr>
      <vt:lpstr>1_Office Theme</vt:lpstr>
      <vt:lpstr>Office Theme</vt:lpstr>
      <vt:lpstr>PowerPoint Presentation</vt:lpstr>
      <vt:lpstr>Why asset management is important?</vt:lpstr>
      <vt:lpstr>Information to Inform Decisions</vt:lpstr>
      <vt:lpstr>Cost Comparisons for Investment Options</vt:lpstr>
      <vt:lpstr>How We Set Targets</vt:lpstr>
      <vt:lpstr>Steps Toward a Focus on Stewardship</vt:lpstr>
      <vt:lpstr>Growth in Stewardship Investments</vt:lpstr>
      <vt:lpstr>Summary</vt:lpstr>
      <vt:lpstr>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Matthew.Haubrich@iowadot.us</dc:creator>
  <cp:lastModifiedBy>Dorhout, Cindy</cp:lastModifiedBy>
  <cp:revision>183</cp:revision>
  <dcterms:created xsi:type="dcterms:W3CDTF">2017-11-22T13:15:27Z</dcterms:created>
  <dcterms:modified xsi:type="dcterms:W3CDTF">2023-03-08T14:01:08Z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0x01010021DFC832E9778943BE123BC060D0C402</vt:lpwstr>
  </property>
  <property fmtid="{D5CDD505-2E9C-101B-9397-08002B2CF9AE}" pid="3" name="_dlc_DocIdItemGuid">
    <vt:lpwstr>5e519d89-9d1d-432a-bd73-ff7dd666682b</vt:lpwstr>
  </property>
</Properties>
</file>