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vml" ContentType="application/vnd.openxmlformats-officedocument.vmlDrawi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4881" r:id="rId1"/>
  </p:sldMasterIdLst>
  <p:notesMasterIdLst>
    <p:notesMasterId r:id="rId33"/>
  </p:notesMasterIdLst>
  <p:handoutMasterIdLst>
    <p:handoutMasterId r:id="rId34"/>
  </p:handoutMasterIdLst>
  <p:sldIdLst>
    <p:sldId id="633" r:id="rId2"/>
    <p:sldId id="825" r:id="rId3"/>
    <p:sldId id="852" r:id="rId4"/>
    <p:sldId id="727" r:id="rId5"/>
    <p:sldId id="853" r:id="rId6"/>
    <p:sldId id="764" r:id="rId7"/>
    <p:sldId id="835" r:id="rId8"/>
    <p:sldId id="854" r:id="rId9"/>
    <p:sldId id="886" r:id="rId10"/>
    <p:sldId id="696" r:id="rId11"/>
    <p:sldId id="889" r:id="rId12"/>
    <p:sldId id="890" r:id="rId13"/>
    <p:sldId id="891" r:id="rId14"/>
    <p:sldId id="892" r:id="rId15"/>
    <p:sldId id="893" r:id="rId16"/>
    <p:sldId id="894" r:id="rId17"/>
    <p:sldId id="850" r:id="rId18"/>
    <p:sldId id="832" r:id="rId19"/>
    <p:sldId id="834" r:id="rId20"/>
    <p:sldId id="879" r:id="rId21"/>
    <p:sldId id="896" r:id="rId22"/>
    <p:sldId id="895" r:id="rId23"/>
    <p:sldId id="897" r:id="rId24"/>
    <p:sldId id="860" r:id="rId25"/>
    <p:sldId id="898" r:id="rId26"/>
    <p:sldId id="899" r:id="rId27"/>
    <p:sldId id="900" r:id="rId28"/>
    <p:sldId id="759" r:id="rId29"/>
    <p:sldId id="887" r:id="rId30"/>
    <p:sldId id="888" r:id="rId31"/>
    <p:sldId id="662" r:id="rId32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20000"/>
      </a:spcBef>
      <a:spcAft>
        <a:spcPct val="0"/>
      </a:spcAft>
      <a:buClr>
        <a:schemeClr val="accent2"/>
      </a:buClr>
      <a:buFont typeface="Wingdings" pitchFamily="2" charset="2"/>
      <a:buChar char="w"/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20000"/>
      </a:spcBef>
      <a:spcAft>
        <a:spcPct val="0"/>
      </a:spcAft>
      <a:buClr>
        <a:schemeClr val="accent2"/>
      </a:buClr>
      <a:buFont typeface="Wingdings" pitchFamily="2" charset="2"/>
      <a:buChar char="w"/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20000"/>
      </a:spcBef>
      <a:spcAft>
        <a:spcPct val="0"/>
      </a:spcAft>
      <a:buClr>
        <a:schemeClr val="accent2"/>
      </a:buClr>
      <a:buFont typeface="Wingdings" pitchFamily="2" charset="2"/>
      <a:buChar char="w"/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20000"/>
      </a:spcBef>
      <a:spcAft>
        <a:spcPct val="0"/>
      </a:spcAft>
      <a:buClr>
        <a:schemeClr val="accent2"/>
      </a:buClr>
      <a:buFont typeface="Wingdings" pitchFamily="2" charset="2"/>
      <a:buChar char="w"/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20000"/>
      </a:spcBef>
      <a:spcAft>
        <a:spcPct val="0"/>
      </a:spcAft>
      <a:buClr>
        <a:schemeClr val="accent2"/>
      </a:buClr>
      <a:buFont typeface="Wingdings" pitchFamily="2" charset="2"/>
      <a:buChar char="w"/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7" userDrawn="1">
          <p15:clr>
            <a:srgbClr val="A4A3A4"/>
          </p15:clr>
        </p15:guide>
        <p15:guide id="2" pos="2208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00"/>
    <a:srgbClr val="FF0000"/>
    <a:srgbClr val="FFFF99"/>
    <a:srgbClr val="FFFFCC"/>
    <a:srgbClr val="0000FF"/>
    <a:srgbClr val="990099"/>
    <a:srgbClr val="000000"/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374" autoAdjust="0"/>
    <p:restoredTop sz="91991" autoAdjust="0"/>
  </p:normalViewPr>
  <p:slideViewPr>
    <p:cSldViewPr snapToGrid="0">
      <p:cViewPr varScale="1">
        <p:scale>
          <a:sx n="115" d="100"/>
          <a:sy n="115" d="100"/>
        </p:scale>
        <p:origin x="1224" y="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5508"/>
    </p:cViewPr>
  </p:sorterViewPr>
  <p:notesViewPr>
    <p:cSldViewPr snapToGrid="0">
      <p:cViewPr varScale="1">
        <p:scale>
          <a:sx n="58" d="100"/>
          <a:sy n="58" d="100"/>
        </p:scale>
        <p:origin x="-1758" y="-66"/>
      </p:cViewPr>
      <p:guideLst>
        <p:guide orient="horz" pos="2927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7"/>
            <a:ext cx="3037628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96" tIns="46497" rIns="92996" bIns="46497" numCol="1" anchor="t" anchorCtr="0" compatLnSpc="1">
            <a:prstTxWarp prst="textNoShape">
              <a:avLst/>
            </a:prstTxWarp>
          </a:bodyPr>
          <a:lstStyle>
            <a:lvl1pPr defTabSz="930332">
              <a:spcBef>
                <a:spcPct val="0"/>
              </a:spcBef>
              <a:buClrTx/>
              <a:buFontTx/>
              <a:buNone/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2777" y="7"/>
            <a:ext cx="3037628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96" tIns="46497" rIns="92996" bIns="46497" numCol="1" anchor="t" anchorCtr="0" compatLnSpc="1">
            <a:prstTxWarp prst="textNoShape">
              <a:avLst/>
            </a:prstTxWarp>
          </a:bodyPr>
          <a:lstStyle>
            <a:lvl1pPr algn="r" defTabSz="930332">
              <a:spcBef>
                <a:spcPct val="0"/>
              </a:spcBef>
              <a:buClrTx/>
              <a:buFontTx/>
              <a:buNone/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50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2" y="8831586"/>
            <a:ext cx="3037628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96" tIns="46497" rIns="92996" bIns="46497" numCol="1" anchor="b" anchorCtr="0" compatLnSpc="1">
            <a:prstTxWarp prst="textNoShape">
              <a:avLst/>
            </a:prstTxWarp>
          </a:bodyPr>
          <a:lstStyle>
            <a:lvl1pPr defTabSz="930332">
              <a:spcBef>
                <a:spcPct val="0"/>
              </a:spcBef>
              <a:buClrTx/>
              <a:buFontTx/>
              <a:buNone/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50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2777" y="8831586"/>
            <a:ext cx="3037628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96" tIns="46497" rIns="92996" bIns="46497" numCol="1" anchor="b" anchorCtr="0" compatLnSpc="1">
            <a:prstTxWarp prst="textNoShape">
              <a:avLst/>
            </a:prstTxWarp>
          </a:bodyPr>
          <a:lstStyle>
            <a:lvl1pPr algn="r" defTabSz="930332">
              <a:spcBef>
                <a:spcPct val="0"/>
              </a:spcBef>
              <a:buClrTx/>
              <a:buFontTx/>
              <a:buNone/>
              <a:defRPr sz="1200"/>
            </a:lvl1pPr>
          </a:lstStyle>
          <a:p>
            <a:pPr>
              <a:defRPr/>
            </a:pPr>
            <a:fld id="{602E9FA6-72E5-485C-9AC8-94B66A78EA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945366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4"/>
            <a:ext cx="3037628" cy="4632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96" tIns="46497" rIns="92996" bIns="46497" numCol="1" anchor="t" anchorCtr="0" compatLnSpc="1">
            <a:prstTxWarp prst="textNoShape">
              <a:avLst/>
            </a:prstTxWarp>
          </a:bodyPr>
          <a:lstStyle>
            <a:lvl1pPr defTabSz="930332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2777" y="4"/>
            <a:ext cx="3037628" cy="4632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96" tIns="46497" rIns="92996" bIns="46497" numCol="1" anchor="t" anchorCtr="0" compatLnSpc="1">
            <a:prstTxWarp prst="textNoShape">
              <a:avLst/>
            </a:prstTxWarp>
          </a:bodyPr>
          <a:lstStyle>
            <a:lvl1pPr algn="r" defTabSz="930332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60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9038" y="696913"/>
            <a:ext cx="4630737" cy="347186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53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5145" y="4398283"/>
            <a:ext cx="5140112" cy="4167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96" tIns="46497" rIns="92996" bIns="4649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53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2" y="8796561"/>
            <a:ext cx="3037628" cy="4632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96" tIns="46497" rIns="92996" bIns="46497" numCol="1" anchor="b" anchorCtr="0" compatLnSpc="1">
            <a:prstTxWarp prst="textNoShape">
              <a:avLst/>
            </a:prstTxWarp>
          </a:bodyPr>
          <a:lstStyle>
            <a:lvl1pPr defTabSz="930332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53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2777" y="8796561"/>
            <a:ext cx="3037628" cy="4632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96" tIns="46497" rIns="92996" bIns="46497" numCol="1" anchor="b" anchorCtr="0" compatLnSpc="1">
            <a:prstTxWarp prst="textNoShape">
              <a:avLst/>
            </a:prstTxWarp>
          </a:bodyPr>
          <a:lstStyle>
            <a:lvl1pPr algn="r" defTabSz="930332">
              <a:defRPr sz="1200"/>
            </a:lvl1pPr>
          </a:lstStyle>
          <a:p>
            <a:pPr>
              <a:defRPr/>
            </a:pPr>
            <a:fld id="{E7669DD5-6282-41B8-9E81-F6594F2D738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434856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7669DD5-6282-41B8-9E81-F6594F2D738E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288845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566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5978" indent="-286915" defTabSz="93566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7659" indent="-229533" defTabSz="93566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6721" indent="-229533" defTabSz="93566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65785" indent="-229533" defTabSz="93566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24849" indent="-229533" defTabSz="93566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83911" indent="-229533" defTabSz="93566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42974" indent="-229533" defTabSz="93566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902038" indent="-229533" defTabSz="93566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fld id="{4974CF7F-4A2F-432E-8FE9-EB9FB86E9AAF}" type="slidenum">
              <a:rPr lang="en-US" altLang="en-US" smtClean="0"/>
              <a:pPr eaLnBrk="1" hangingPunct="1">
                <a:spcBef>
                  <a:spcPct val="20000"/>
                </a:spcBef>
              </a:pPr>
              <a:t>17</a:t>
            </a:fld>
            <a:endParaRPr lang="en-US" altLang="en-US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01738" y="696913"/>
            <a:ext cx="4633912" cy="3475037"/>
          </a:xfrm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8545" y="4402703"/>
            <a:ext cx="5158803" cy="417316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3627662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566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5978" indent="-286915" defTabSz="93566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7659" indent="-229533" defTabSz="93566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6721" indent="-229533" defTabSz="93566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65785" indent="-229533" defTabSz="93566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24849" indent="-229533" defTabSz="93566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83911" indent="-229533" defTabSz="93566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42974" indent="-229533" defTabSz="93566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902038" indent="-229533" defTabSz="93566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fld id="{4974CF7F-4A2F-432E-8FE9-EB9FB86E9AAF}" type="slidenum">
              <a:rPr lang="en-US" altLang="en-US" smtClean="0"/>
              <a:pPr eaLnBrk="1" hangingPunct="1">
                <a:spcBef>
                  <a:spcPct val="20000"/>
                </a:spcBef>
              </a:pPr>
              <a:t>18</a:t>
            </a:fld>
            <a:endParaRPr lang="en-US" altLang="en-US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01738" y="696913"/>
            <a:ext cx="4633912" cy="3475037"/>
          </a:xfrm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8545" y="4402703"/>
            <a:ext cx="5158803" cy="417316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4443784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566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5978" indent="-286915" defTabSz="93566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7659" indent="-229533" defTabSz="93566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6721" indent="-229533" defTabSz="93566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65785" indent="-229533" defTabSz="93566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24849" indent="-229533" defTabSz="93566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83911" indent="-229533" defTabSz="93566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42974" indent="-229533" defTabSz="93566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902038" indent="-229533" defTabSz="93566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fld id="{4974CF7F-4A2F-432E-8FE9-EB9FB86E9AAF}" type="slidenum">
              <a:rPr lang="en-US" altLang="en-US" smtClean="0"/>
              <a:pPr eaLnBrk="1" hangingPunct="1">
                <a:spcBef>
                  <a:spcPct val="20000"/>
                </a:spcBef>
              </a:pPr>
              <a:t>19</a:t>
            </a:fld>
            <a:endParaRPr lang="en-US" altLang="en-US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01738" y="696913"/>
            <a:ext cx="4633912" cy="3475037"/>
          </a:xfrm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8545" y="4402703"/>
            <a:ext cx="5158803" cy="417316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9250249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7669DD5-6282-41B8-9E81-F6594F2D738E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474675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7669DD5-6282-41B8-9E81-F6594F2D738E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37157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7669DD5-6282-41B8-9E81-F6594F2D738E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153713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7669DD5-6282-41B8-9E81-F6594F2D738E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164483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7669DD5-6282-41B8-9E81-F6594F2D738E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467379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7669DD5-6282-41B8-9E81-F6594F2D738E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632828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7669DD5-6282-41B8-9E81-F6594F2D738E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857359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7669DD5-6282-41B8-9E81-F6594F2D738E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31211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buFont typeface="Wingdings" pitchFamily="2" charset="2"/>
              <a:buNone/>
              <a:defRPr/>
            </a:pPr>
            <a:fld id="{B6BD1137-7CB8-4BAC-81D8-69FE8A93D38B}" type="slidenum">
              <a:rPr lang="en-US" smtClean="0"/>
              <a:pPr>
                <a:buFont typeface="Wingdings" pitchFamily="2" charset="2"/>
                <a:buNone/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084CE5A-0D8A-4329-A297-0250A4F5DEA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014354F-195E-4620-9BBF-EE1CA0AFF560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809625" y="609600"/>
            <a:ext cx="7958138" cy="54864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B9E343-2B46-47EA-9E0A-C9FF6D1503C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30803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buFont typeface="Wingdings" pitchFamily="2" charset="2"/>
              <a:buNone/>
              <a:defRPr/>
            </a:pPr>
            <a:fld id="{2B0DEF53-7DF5-47EE-8769-039F17C43088}" type="slidenum">
              <a:rPr lang="en-US" smtClean="0"/>
              <a:pPr>
                <a:buFont typeface="Wingdings" pitchFamily="2" charset="2"/>
                <a:buNone/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4D6018F-02C5-492A-A396-60FCB4AFE843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EEA00E3-29D0-4240-843B-43CFF80D3DA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1C0A35A-7F2A-4818-BE4F-BD985AAD314F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C9550D3-1F65-4CDB-9A8E-82FEAFC52E39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03A245A-4344-4ADD-88E1-2801F720F328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5CE3C34-C3E1-402C-B999-0740D77D1EB2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788A0CD-188E-41B4-85D2-A4D943DD9252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A10310A5-C358-4C54-90DC-01EB34AED23C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882" r:id="rId1"/>
    <p:sldLayoutId id="2147484883" r:id="rId2"/>
    <p:sldLayoutId id="2147484884" r:id="rId3"/>
    <p:sldLayoutId id="2147484885" r:id="rId4"/>
    <p:sldLayoutId id="2147484886" r:id="rId5"/>
    <p:sldLayoutId id="2147484887" r:id="rId6"/>
    <p:sldLayoutId id="2147484888" r:id="rId7"/>
    <p:sldLayoutId id="2147484889" r:id="rId8"/>
    <p:sldLayoutId id="2147484890" r:id="rId9"/>
    <p:sldLayoutId id="2147484891" r:id="rId10"/>
    <p:sldLayoutId id="2147484892" r:id="rId11"/>
    <p:sldLayoutId id="2147484893" r:id="rId1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1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1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1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emf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1.bin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424763"/>
            <a:ext cx="7772400" cy="4157330"/>
          </a:xfrm>
        </p:spPr>
        <p:txBody>
          <a:bodyPr>
            <a:normAutofit/>
          </a:bodyPr>
          <a:lstStyle/>
          <a:p>
            <a:pPr eaLnBrk="1" hangingPunct="1"/>
            <a:r>
              <a:rPr lang="en-US" dirty="0">
                <a:solidFill>
                  <a:srgbClr val="000000"/>
                </a:solidFill>
                <a:latin typeface="Helvetica" pitchFamily="34" charset="0"/>
                <a:cs typeface="Helvetica" pitchFamily="34" charset="0"/>
              </a:rPr>
              <a:t>2024-2028</a:t>
            </a:r>
            <a:br>
              <a:rPr lang="en-US" dirty="0">
                <a:solidFill>
                  <a:srgbClr val="000000"/>
                </a:solidFill>
                <a:latin typeface="Helvetica" pitchFamily="34" charset="0"/>
                <a:cs typeface="Helvetica" pitchFamily="34" charset="0"/>
              </a:rPr>
            </a:br>
            <a:br>
              <a:rPr lang="en-US" dirty="0">
                <a:solidFill>
                  <a:srgbClr val="000000"/>
                </a:solidFill>
                <a:latin typeface="Helvetica" pitchFamily="34" charset="0"/>
                <a:cs typeface="Helvetica" pitchFamily="34" charset="0"/>
              </a:rPr>
            </a:br>
            <a:r>
              <a:rPr lang="en-US" dirty="0">
                <a:solidFill>
                  <a:srgbClr val="000000"/>
                </a:solidFill>
                <a:latin typeface="Helvetica" pitchFamily="34" charset="0"/>
                <a:cs typeface="Helvetica" pitchFamily="34" charset="0"/>
              </a:rPr>
              <a:t>Highway Program </a:t>
            </a:r>
            <a:br>
              <a:rPr lang="en-US" dirty="0">
                <a:solidFill>
                  <a:srgbClr val="000000"/>
                </a:solidFill>
                <a:latin typeface="Helvetica" pitchFamily="34" charset="0"/>
                <a:cs typeface="Helvetica" pitchFamily="34" charset="0"/>
              </a:rPr>
            </a:br>
            <a:br>
              <a:rPr lang="en-US" dirty="0">
                <a:solidFill>
                  <a:srgbClr val="000000"/>
                </a:solidFill>
                <a:latin typeface="Helvetica" pitchFamily="34" charset="0"/>
                <a:cs typeface="Helvetica" pitchFamily="34" charset="0"/>
              </a:rPr>
            </a:br>
            <a:r>
              <a:rPr lang="en-US" dirty="0">
                <a:solidFill>
                  <a:srgbClr val="000000"/>
                </a:solidFill>
                <a:latin typeface="Helvetica" pitchFamily="34" charset="0"/>
                <a:cs typeface="Helvetica" pitchFamily="34" charset="0"/>
              </a:rPr>
              <a:t>Development</a:t>
            </a:r>
            <a:br>
              <a:rPr lang="en-US" dirty="0">
                <a:solidFill>
                  <a:srgbClr val="000000"/>
                </a:solidFill>
                <a:latin typeface="Helvetica" pitchFamily="34" charset="0"/>
                <a:cs typeface="Helvetica" pitchFamily="34" charset="0"/>
              </a:rPr>
            </a:br>
            <a:br>
              <a:rPr lang="en-US" sz="1400" i="1" dirty="0">
                <a:solidFill>
                  <a:srgbClr val="FF0000"/>
                </a:solidFill>
                <a:latin typeface="Helvetica" pitchFamily="34" charset="0"/>
                <a:cs typeface="Helvetica" pitchFamily="34" charset="0"/>
              </a:rPr>
            </a:br>
            <a:endParaRPr lang="en-US" sz="1400" i="1" dirty="0">
              <a:solidFill>
                <a:srgbClr val="FF0000"/>
              </a:solidFill>
              <a:latin typeface="Helvetica" pitchFamily="34" charset="0"/>
              <a:cs typeface="Helvetica" pitchFamily="34" charset="0"/>
            </a:endParaRPr>
          </a:p>
        </p:txBody>
      </p:sp>
      <p:sp>
        <p:nvSpPr>
          <p:cNvPr id="4099" name="Rectangle 6"/>
          <p:cNvSpPr>
            <a:spLocks noChangeArrowheads="1"/>
          </p:cNvSpPr>
          <p:nvPr/>
        </p:nvSpPr>
        <p:spPr bwMode="auto">
          <a:xfrm>
            <a:off x="7748731" y="327293"/>
            <a:ext cx="1069524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  <a:buClrTx/>
              <a:buFontTx/>
              <a:buNone/>
            </a:pPr>
            <a:r>
              <a:rPr lang="en-US" sz="1000" dirty="0">
                <a:solidFill>
                  <a:srgbClr val="000000"/>
                </a:solidFill>
                <a:latin typeface="Helvetica" pitchFamily="34" charset="0"/>
              </a:rPr>
              <a:t>March 14, 2023</a:t>
            </a:r>
          </a:p>
        </p:txBody>
      </p:sp>
    </p:spTree>
    <p:extLst>
      <p:ext uri="{BB962C8B-B14F-4D97-AF65-F5344CB8AC3E}">
        <p14:creationId xmlns:p14="http://schemas.microsoft.com/office/powerpoint/2010/main" val="67070841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5860ED1D-3721-417E-A837-8CAF837DC5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731623" y="6345717"/>
            <a:ext cx="2133600" cy="365125"/>
          </a:xfrm>
        </p:spPr>
        <p:txBody>
          <a:bodyPr/>
          <a:lstStyle/>
          <a:p>
            <a:pPr>
              <a:buNone/>
              <a:defRPr/>
            </a:pPr>
            <a:fld id="{2B0DEF53-7DF5-47EE-8769-039F17C43088}" type="slidenum">
              <a:rPr lang="en-US" sz="1200" smtClean="0">
                <a:latin typeface="Helvetica" panose="020B0604020202020204" pitchFamily="34" charset="0"/>
                <a:cs typeface="Helvetica" panose="020B0604020202020204" pitchFamily="34" charset="0"/>
              </a:rPr>
              <a:pPr>
                <a:buNone/>
                <a:defRPr/>
              </a:pPr>
              <a:t>10</a:t>
            </a:fld>
            <a:endParaRPr lang="en-US" sz="1200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B1EE6E39-BD6D-477A-A6DE-FFE0BE4DF1E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5943" y="424544"/>
            <a:ext cx="8735786" cy="47924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197191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5BE96063-3A80-4148-A460-FC8C1F0D5E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731623" y="6345717"/>
            <a:ext cx="2133600" cy="365125"/>
          </a:xfrm>
        </p:spPr>
        <p:txBody>
          <a:bodyPr/>
          <a:lstStyle/>
          <a:p>
            <a:pPr>
              <a:buNone/>
              <a:defRPr/>
            </a:pPr>
            <a:fld id="{2B0DEF53-7DF5-47EE-8769-039F17C43088}" type="slidenum">
              <a:rPr lang="en-US" sz="1200" smtClean="0">
                <a:latin typeface="Helvetica" panose="020B0604020202020204" pitchFamily="34" charset="0"/>
                <a:cs typeface="Helvetica" panose="020B0604020202020204" pitchFamily="34" charset="0"/>
              </a:rPr>
              <a:pPr>
                <a:buNone/>
                <a:defRPr/>
              </a:pPr>
              <a:t>11</a:t>
            </a:fld>
            <a:endParaRPr lang="en-US" sz="1200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ED69F4DE-CB77-4A61-9E54-9C500160F8F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2887" y="465365"/>
            <a:ext cx="8658225" cy="48332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186316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7B47CFF4-49C6-462F-A024-3BFE45DCED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731623" y="6345717"/>
            <a:ext cx="2133600" cy="365125"/>
          </a:xfrm>
        </p:spPr>
        <p:txBody>
          <a:bodyPr/>
          <a:lstStyle/>
          <a:p>
            <a:pPr>
              <a:buNone/>
              <a:defRPr/>
            </a:pPr>
            <a:fld id="{2B0DEF53-7DF5-47EE-8769-039F17C43088}" type="slidenum">
              <a:rPr lang="en-US" sz="1200" smtClean="0">
                <a:latin typeface="Helvetica" panose="020B0604020202020204" pitchFamily="34" charset="0"/>
                <a:cs typeface="Helvetica" panose="020B0604020202020204" pitchFamily="34" charset="0"/>
              </a:rPr>
              <a:pPr>
                <a:buNone/>
                <a:defRPr/>
              </a:pPr>
              <a:t>12</a:t>
            </a:fld>
            <a:endParaRPr lang="en-US" sz="1200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EF7A7C8F-9595-43D9-8F2A-8AA08474FEB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5942" y="530680"/>
            <a:ext cx="8669281" cy="43597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173673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15A63F31-ECC2-44B4-98E9-C8AA515DC3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731623" y="6345717"/>
            <a:ext cx="2133600" cy="365125"/>
          </a:xfrm>
        </p:spPr>
        <p:txBody>
          <a:bodyPr/>
          <a:lstStyle/>
          <a:p>
            <a:pPr>
              <a:buNone/>
              <a:defRPr/>
            </a:pPr>
            <a:fld id="{2B0DEF53-7DF5-47EE-8769-039F17C43088}" type="slidenum">
              <a:rPr lang="en-US" sz="1200" smtClean="0">
                <a:latin typeface="Helvetica" panose="020B0604020202020204" pitchFamily="34" charset="0"/>
                <a:cs typeface="Helvetica" panose="020B0604020202020204" pitchFamily="34" charset="0"/>
              </a:rPr>
              <a:pPr>
                <a:buNone/>
                <a:defRPr/>
              </a:pPr>
              <a:t>13</a:t>
            </a:fld>
            <a:endParaRPr lang="en-US" sz="1200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D13688E-71A4-4D95-8116-D043671BE7D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285750"/>
            <a:ext cx="9144000" cy="56415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248927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988BDE2F-201D-49A3-9C6A-643767D7DB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731623" y="6345717"/>
            <a:ext cx="2133600" cy="365125"/>
          </a:xfrm>
        </p:spPr>
        <p:txBody>
          <a:bodyPr/>
          <a:lstStyle/>
          <a:p>
            <a:pPr>
              <a:buNone/>
              <a:defRPr/>
            </a:pPr>
            <a:fld id="{2B0DEF53-7DF5-47EE-8769-039F17C43088}" type="slidenum">
              <a:rPr lang="en-US" sz="1200" smtClean="0">
                <a:latin typeface="Helvetica" panose="020B0604020202020204" pitchFamily="34" charset="0"/>
                <a:cs typeface="Helvetica" panose="020B0604020202020204" pitchFamily="34" charset="0"/>
              </a:rPr>
              <a:pPr>
                <a:buNone/>
                <a:defRPr/>
              </a:pPr>
              <a:t>14</a:t>
            </a:fld>
            <a:endParaRPr lang="en-US" sz="1200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D02DA553-7BE6-43F2-92AE-CA833E33D75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326572"/>
            <a:ext cx="9144000" cy="53476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209281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FDC9A46F-3347-4027-A1A8-9EF03999FF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731623" y="6345717"/>
            <a:ext cx="2133600" cy="365125"/>
          </a:xfrm>
        </p:spPr>
        <p:txBody>
          <a:bodyPr/>
          <a:lstStyle/>
          <a:p>
            <a:pPr>
              <a:buNone/>
              <a:defRPr/>
            </a:pPr>
            <a:fld id="{2B0DEF53-7DF5-47EE-8769-039F17C43088}" type="slidenum">
              <a:rPr lang="en-US" sz="1200" smtClean="0">
                <a:latin typeface="Helvetica" panose="020B0604020202020204" pitchFamily="34" charset="0"/>
                <a:cs typeface="Helvetica" panose="020B0604020202020204" pitchFamily="34" charset="0"/>
              </a:rPr>
              <a:pPr>
                <a:buNone/>
                <a:defRPr/>
              </a:pPr>
              <a:t>15</a:t>
            </a:fld>
            <a:endParaRPr lang="en-US" sz="1200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C72B34FD-06D6-4232-8475-A8C9C74CCFF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1450" y="236004"/>
            <a:ext cx="8801100" cy="63859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506457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E55236BF-30F2-42C8-9200-8F5CDB77D180}"/>
              </a:ext>
            </a:extLst>
          </p:cNvPr>
          <p:cNvSpPr txBox="1"/>
          <p:nvPr/>
        </p:nvSpPr>
        <p:spPr>
          <a:xfrm>
            <a:off x="7911193" y="160844"/>
            <a:ext cx="110479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US" sz="1000" dirty="0">
                <a:latin typeface="Helvetica" panose="020B0604020202020204" pitchFamily="34" charset="0"/>
                <a:cs typeface="Helvetica" panose="020B0604020202020204" pitchFamily="34" charset="0"/>
              </a:rPr>
              <a:t>March 14, 2023</a:t>
            </a:r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2FAB7273-6CCB-46EB-B0E0-B39B320234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731623" y="6345717"/>
            <a:ext cx="2133600" cy="365125"/>
          </a:xfrm>
        </p:spPr>
        <p:txBody>
          <a:bodyPr/>
          <a:lstStyle/>
          <a:p>
            <a:pPr>
              <a:buNone/>
              <a:defRPr/>
            </a:pPr>
            <a:fld id="{2B0DEF53-7DF5-47EE-8769-039F17C43088}" type="slidenum">
              <a:rPr lang="en-US" sz="1200" smtClean="0">
                <a:latin typeface="Helvetica" panose="020B0604020202020204" pitchFamily="34" charset="0"/>
                <a:cs typeface="Helvetica" panose="020B0604020202020204" pitchFamily="34" charset="0"/>
              </a:rPr>
              <a:pPr>
                <a:buNone/>
                <a:defRPr/>
              </a:pPr>
              <a:t>16</a:t>
            </a:fld>
            <a:endParaRPr lang="en-US" sz="1200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83F6EBFF-276A-42A2-AD2F-CEA5121D04B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420128"/>
            <a:ext cx="9144000" cy="60177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9250192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44"/>
          <p:cNvSpPr>
            <a:spLocks noChangeArrowheads="1"/>
          </p:cNvSpPr>
          <p:nvPr/>
        </p:nvSpPr>
        <p:spPr bwMode="auto">
          <a:xfrm>
            <a:off x="0" y="474364"/>
            <a:ext cx="9144000" cy="60019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defTabSz="3376613">
              <a:lnSpc>
                <a:spcPct val="55000"/>
              </a:lnSpc>
              <a:spcBef>
                <a:spcPct val="50000"/>
              </a:spcBef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endParaRPr lang="en-US" sz="1000" dirty="0">
              <a:latin typeface="Helvetica" charset="0"/>
              <a:ea typeface="Helvetica" charset="0"/>
              <a:cs typeface="Helvetica" charset="0"/>
            </a:endParaRP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</a:pPr>
            <a:endParaRPr lang="en-US" sz="1000" dirty="0">
              <a:solidFill>
                <a:srgbClr val="008000"/>
              </a:solidFill>
              <a:latin typeface="Helvetica" pitchFamily="34" charset="0"/>
            </a:endParaRP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</a:pPr>
            <a:endParaRPr lang="en-US" sz="1000" dirty="0">
              <a:solidFill>
                <a:srgbClr val="008000"/>
              </a:solidFill>
              <a:latin typeface="Helvetica" pitchFamily="34" charset="0"/>
            </a:endParaRPr>
          </a:p>
          <a:p>
            <a:pPr defTabSz="3376613">
              <a:lnSpc>
                <a:spcPct val="55000"/>
              </a:lnSpc>
              <a:spcBef>
                <a:spcPct val="50000"/>
              </a:spcBef>
              <a:buFont typeface="Wingdings" pitchFamily="2" charset="2"/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1000" b="1" dirty="0">
                <a:latin typeface="Helvetica" charset="0"/>
                <a:ea typeface="Helvetica" charset="0"/>
                <a:cs typeface="Helvetica" charset="0"/>
              </a:rPr>
              <a:t>Highway Program Components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Font typeface="Wingdings" pitchFamily="2" charset="2"/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1000" b="1" dirty="0">
                <a:latin typeface="Helvetica" charset="0"/>
                <a:ea typeface="Helvetica" charset="0"/>
                <a:cs typeface="Helvetica" charset="0"/>
              </a:rPr>
              <a:t>	Interstate Stewardship	154.2	217.2	219.8	236.1	185.0	190.0	195.0	200.0	205.0	210.0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1000" dirty="0">
                <a:latin typeface="Helvetica" charset="0"/>
                <a:ea typeface="Helvetica" charset="0"/>
                <a:cs typeface="Helvetica" charset="0"/>
              </a:rPr>
              <a:t>		- </a:t>
            </a:r>
            <a:r>
              <a:rPr lang="en-US" sz="1000" i="1" dirty="0">
                <a:latin typeface="Helvetica" charset="0"/>
                <a:ea typeface="Helvetica" charset="0"/>
                <a:cs typeface="Helvetica" charset="0"/>
              </a:rPr>
              <a:t>Funds in years 2029 and beyond are placeholders (not programmed yet)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Clr>
                <a:schemeClr val="tx1"/>
              </a:buClr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1000" dirty="0">
                <a:latin typeface="Helvetica" charset="0"/>
                <a:ea typeface="Helvetica" charset="0"/>
                <a:cs typeface="Helvetica" charset="0"/>
              </a:rPr>
              <a:t>		- </a:t>
            </a:r>
            <a:r>
              <a:rPr lang="en-US" sz="1000" i="1" dirty="0">
                <a:latin typeface="Helvetica" charset="0"/>
                <a:ea typeface="Helvetica" charset="0"/>
                <a:cs typeface="Helvetica" charset="0"/>
              </a:rPr>
              <a:t>Projects in 2024-2028 are specifically identified in the highway program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Clr>
                <a:schemeClr val="tx1"/>
              </a:buClr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1000" i="1" dirty="0">
                <a:latin typeface="Helvetica" charset="0"/>
                <a:ea typeface="Helvetica" charset="0"/>
                <a:cs typeface="Helvetica" charset="0"/>
              </a:rPr>
              <a:t>		- Major projects continuing in the current program include: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Clr>
                <a:schemeClr val="tx1"/>
              </a:buClr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1000" i="1" dirty="0">
                <a:latin typeface="Helvetica" charset="0"/>
                <a:ea typeface="Helvetica" charset="0"/>
                <a:cs typeface="Helvetica" charset="0"/>
              </a:rPr>
              <a:t>			Dallas I-80 from US 6/169 to Co Rd R16 reconstruction in 2024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Clr>
                <a:schemeClr val="tx1"/>
              </a:buClr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1000" i="1" dirty="0">
                <a:latin typeface="Helvetica" charset="0"/>
                <a:ea typeface="Helvetica" charset="0"/>
                <a:cs typeface="Helvetica" charset="0"/>
              </a:rPr>
              <a:t>			Johnson I-80/380/US 218 Interchange reconstruction in 2024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Clr>
                <a:schemeClr val="tx1"/>
              </a:buClr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1000" i="1" dirty="0">
                <a:latin typeface="Helvetica" charset="0"/>
                <a:ea typeface="Helvetica" charset="0"/>
                <a:cs typeface="Helvetica" charset="0"/>
              </a:rPr>
              <a:t>				Linn I-380 </a:t>
            </a:r>
            <a:r>
              <a:rPr lang="en-US" sz="1000" i="1" dirty="0" err="1">
                <a:latin typeface="Helvetica" charset="0"/>
                <a:ea typeface="Helvetica" charset="0"/>
                <a:cs typeface="Helvetica" charset="0"/>
              </a:rPr>
              <a:t>Boyson</a:t>
            </a:r>
            <a:r>
              <a:rPr lang="en-US" sz="1000" i="1" dirty="0">
                <a:latin typeface="Helvetica" charset="0"/>
                <a:ea typeface="Helvetica" charset="0"/>
                <a:cs typeface="Helvetica" charset="0"/>
              </a:rPr>
              <a:t> Rd Interchange reconstruction in Hiawatha in 2025 			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Clr>
                <a:schemeClr val="tx1"/>
              </a:buClr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1000" i="1" dirty="0">
                <a:latin typeface="Helvetica" charset="0"/>
                <a:ea typeface="Helvetica" charset="0"/>
                <a:cs typeface="Helvetica" charset="0"/>
              </a:rPr>
              <a:t>			Polk I-80 from Northeast </a:t>
            </a:r>
            <a:r>
              <a:rPr lang="en-US" sz="1000" i="1" dirty="0" err="1">
                <a:latin typeface="Helvetica" charset="0"/>
                <a:ea typeface="Helvetica" charset="0"/>
                <a:cs typeface="Helvetica" charset="0"/>
              </a:rPr>
              <a:t>mixmaster</a:t>
            </a:r>
            <a:r>
              <a:rPr lang="en-US" sz="1000" i="1" dirty="0">
                <a:latin typeface="Helvetica" charset="0"/>
                <a:ea typeface="Helvetica" charset="0"/>
                <a:cs typeface="Helvetica" charset="0"/>
              </a:rPr>
              <a:t> to US 65 in 2025-2026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Clr>
                <a:schemeClr val="tx1"/>
              </a:buClr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1000" i="1" dirty="0">
                <a:latin typeface="Helvetica" charset="0"/>
                <a:ea typeface="Helvetica" charset="0"/>
                <a:cs typeface="Helvetica" charset="0"/>
              </a:rPr>
              <a:t>			Polk I-35/80 Hickman interchange reconstruction beginning in 2025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Clr>
                <a:schemeClr val="tx1"/>
              </a:buClr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1000" i="1" dirty="0">
                <a:latin typeface="Helvetica" charset="0"/>
                <a:ea typeface="Helvetica" charset="0"/>
                <a:cs typeface="Helvetica" charset="0"/>
              </a:rPr>
              <a:t>			Polk I-35/80/235 Northeast </a:t>
            </a:r>
            <a:r>
              <a:rPr lang="en-US" sz="1000" i="1" dirty="0" err="1">
                <a:latin typeface="Helvetica" charset="0"/>
                <a:ea typeface="Helvetica" charset="0"/>
                <a:cs typeface="Helvetica" charset="0"/>
              </a:rPr>
              <a:t>mixmaster</a:t>
            </a:r>
            <a:r>
              <a:rPr lang="en-US" sz="1000" i="1" dirty="0">
                <a:latin typeface="Helvetica" charset="0"/>
                <a:ea typeface="Helvetica" charset="0"/>
                <a:cs typeface="Helvetica" charset="0"/>
              </a:rPr>
              <a:t> improvements in 2024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Clr>
                <a:schemeClr val="tx1"/>
              </a:buClr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1000" i="1" dirty="0">
                <a:latin typeface="Helvetica" charset="0"/>
                <a:ea typeface="Helvetica" charset="0"/>
                <a:cs typeface="Helvetica" charset="0"/>
              </a:rPr>
              <a:t>			Warren NB I-35 from S of Co Rd G14 to N of Adams Street reconstruction in 2027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Clr>
                <a:schemeClr val="tx1"/>
              </a:buClr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1000" i="1" dirty="0">
                <a:latin typeface="Helvetica" charset="0"/>
                <a:ea typeface="Helvetica" charset="0"/>
                <a:cs typeface="Helvetica" charset="0"/>
              </a:rPr>
              <a:t>			Warren NB I-35 from Clarke County to Clanton Creek paving in 2026-2027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Clr>
                <a:schemeClr val="tx1"/>
              </a:buClr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1000" i="1" dirty="0">
                <a:latin typeface="Helvetica" charset="0"/>
                <a:ea typeface="Helvetica" charset="0"/>
                <a:cs typeface="Helvetica" charset="0"/>
              </a:rPr>
              <a:t>			Warren NB I-35 from N or North River to S of Badger Creek in 2026	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Clr>
                <a:schemeClr val="tx1"/>
              </a:buClr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1000" i="1" dirty="0">
                <a:latin typeface="Helvetica" charset="0"/>
                <a:ea typeface="Helvetica" charset="0"/>
                <a:cs typeface="Helvetica" charset="0"/>
              </a:rPr>
              <a:t>			Woodbury I-29/IA 141 Interchange reconstruction begins in 2024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Clr>
                <a:schemeClr val="tx1"/>
              </a:buClr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1000" i="1" dirty="0">
                <a:latin typeface="Helvetica" charset="0"/>
                <a:ea typeface="Helvetica" charset="0"/>
                <a:cs typeface="Helvetica" charset="0"/>
              </a:rPr>
              <a:t>	</a:t>
            </a:r>
            <a:r>
              <a:rPr lang="en-US" sz="1000" dirty="0">
                <a:latin typeface="Helvetica" charset="0"/>
                <a:ea typeface="Helvetica" charset="0"/>
                <a:cs typeface="Helvetica" charset="0"/>
              </a:rPr>
              <a:t>	</a:t>
            </a:r>
            <a:r>
              <a:rPr lang="en-US" sz="1000" i="1" dirty="0">
                <a:latin typeface="Helvetica" charset="0"/>
                <a:ea typeface="Helvetica" charset="0"/>
                <a:cs typeface="Helvetica" charset="0"/>
              </a:rPr>
              <a:t>- Rest area projects: 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Clr>
                <a:schemeClr val="tx1"/>
              </a:buClr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1000" i="1" dirty="0">
                <a:latin typeface="Helvetica" charset="0"/>
                <a:ea typeface="Helvetica" charset="0"/>
                <a:cs typeface="Helvetica" charset="0"/>
              </a:rPr>
              <a:t>			Woodbury NB I-29 remove parking in 2024 (-14 spots)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Clr>
                <a:schemeClr val="tx1"/>
              </a:buClr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1000" i="1" dirty="0">
                <a:latin typeface="Helvetica" charset="0"/>
                <a:ea typeface="Helvetica" charset="0"/>
                <a:cs typeface="Helvetica" charset="0"/>
              </a:rPr>
              <a:t>			Iowa EB I-80 truck parking in 2024 (+13 spots)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Clr>
                <a:schemeClr val="tx1"/>
              </a:buClr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1000" i="1" dirty="0">
                <a:latin typeface="Helvetica" charset="0"/>
                <a:ea typeface="Helvetica" charset="0"/>
                <a:cs typeface="Helvetica" charset="0"/>
              </a:rPr>
              <a:t>				Harrison NB I-29 remove parking only spot at Mondamin in 2025 (-5 spots)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Clr>
                <a:schemeClr val="tx1"/>
              </a:buClr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1000" i="1" dirty="0">
                <a:solidFill>
                  <a:srgbClr val="008000"/>
                </a:solidFill>
                <a:latin typeface="Helvetica" charset="0"/>
                <a:ea typeface="Helvetica" charset="0"/>
                <a:cs typeface="Helvetica" charset="0"/>
              </a:rPr>
              <a:t>			</a:t>
            </a:r>
            <a:r>
              <a:rPr lang="en-US" sz="1000" i="1" dirty="0">
                <a:latin typeface="Helvetica" charset="0"/>
                <a:ea typeface="Helvetica" charset="0"/>
                <a:cs typeface="Helvetica" charset="0"/>
              </a:rPr>
              <a:t>Iowa WB I-80 replace building in 2025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Clr>
                <a:schemeClr val="tx1"/>
              </a:buClr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1000" i="1" dirty="0">
                <a:latin typeface="Helvetica" charset="0"/>
                <a:ea typeface="Helvetica" charset="0"/>
                <a:cs typeface="Helvetica" charset="0"/>
              </a:rPr>
              <a:t>			Polk WB I-80 truck parking in 2025 (+13 spots)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Clr>
                <a:schemeClr val="tx1"/>
              </a:buClr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1000" i="1" dirty="0">
                <a:latin typeface="Helvetica" charset="0"/>
                <a:ea typeface="Helvetica" charset="0"/>
                <a:cs typeface="Helvetica" charset="0"/>
              </a:rPr>
              <a:t>			</a:t>
            </a:r>
            <a:r>
              <a:rPr lang="en-US" sz="1000" i="1" dirty="0">
                <a:solidFill>
                  <a:srgbClr val="00B050"/>
                </a:solidFill>
                <a:latin typeface="Helvetica" charset="0"/>
                <a:ea typeface="Helvetica" charset="0"/>
                <a:cs typeface="Helvetica" charset="0"/>
              </a:rPr>
              <a:t>Linn SB I-380  truck parking recommend moving from 2024 to 2025 (+14 spots)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Clr>
                <a:schemeClr val="tx1"/>
              </a:buClr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1000" i="1" dirty="0">
                <a:solidFill>
                  <a:srgbClr val="008000"/>
                </a:solidFill>
                <a:latin typeface="Helvetica" charset="0"/>
                <a:ea typeface="Helvetica" charset="0"/>
                <a:cs typeface="Helvetica" charset="0"/>
              </a:rPr>
              <a:t>			Iowa WB I-80 add truck parking recommend moving from 2026 to 2027 (+16 spots)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Clr>
                <a:schemeClr val="tx1"/>
              </a:buClr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1000" i="1" dirty="0">
                <a:solidFill>
                  <a:srgbClr val="008000"/>
                </a:solidFill>
                <a:latin typeface="Helvetica" charset="0"/>
                <a:ea typeface="Helvetica" charset="0"/>
                <a:cs typeface="Helvetica" charset="0"/>
              </a:rPr>
              <a:t>			</a:t>
            </a:r>
            <a:r>
              <a:rPr lang="en-US" sz="1000" i="1" dirty="0">
                <a:latin typeface="Helvetica" charset="0"/>
                <a:ea typeface="Helvetica" charset="0"/>
                <a:cs typeface="Helvetica" charset="0"/>
              </a:rPr>
              <a:t>	Polk EB I-80 truck parking in 2026 (+11 spots)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Clr>
                <a:schemeClr val="tx1"/>
              </a:buClr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1000" i="1" dirty="0">
                <a:latin typeface="Helvetica" charset="0"/>
                <a:ea typeface="Helvetica" charset="0"/>
                <a:cs typeface="Helvetica" charset="0"/>
              </a:rPr>
              <a:t>			Mills SB I-29 truck parking in 2026 (+20 spots)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Clr>
                <a:schemeClr val="tx1"/>
              </a:buClr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1000" i="1" dirty="0">
                <a:solidFill>
                  <a:srgbClr val="008000"/>
                </a:solidFill>
                <a:latin typeface="Helvetica" charset="0"/>
                <a:ea typeface="Helvetica" charset="0"/>
                <a:cs typeface="Helvetica" charset="0"/>
              </a:rPr>
              <a:t>				Harrison SB I-29 recommend moving rest area removal from 2027 to 2028 (-13 spots)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Clr>
                <a:schemeClr val="tx1"/>
              </a:buClr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1000" i="1" dirty="0">
                <a:solidFill>
                  <a:srgbClr val="008000"/>
                </a:solidFill>
                <a:latin typeface="Helvetica" charset="0"/>
                <a:ea typeface="Helvetica" charset="0"/>
                <a:cs typeface="Helvetica" charset="0"/>
              </a:rPr>
              <a:t>			Pottawattamie WB I-80 replace building is recommended to move from 2027 to 2028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Clr>
                <a:schemeClr val="tx1"/>
              </a:buClr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1000" i="1" dirty="0">
                <a:solidFill>
                  <a:srgbClr val="008000"/>
                </a:solidFill>
                <a:latin typeface="Helvetica" charset="0"/>
                <a:ea typeface="Helvetica" charset="0"/>
                <a:cs typeface="Helvetica" charset="0"/>
              </a:rPr>
              <a:t>			Cedar WB I-80 recommend truck parking expansion to move from 2027 to 2028 (+22 spots)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Clr>
                <a:schemeClr val="tx1"/>
              </a:buClr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1000" i="1" dirty="0">
                <a:solidFill>
                  <a:srgbClr val="008000"/>
                </a:solidFill>
                <a:latin typeface="Helvetica" charset="0"/>
                <a:ea typeface="Helvetica" charset="0"/>
                <a:cs typeface="Helvetica" charset="0"/>
              </a:rPr>
              <a:t>			</a:t>
            </a:r>
            <a:r>
              <a:rPr lang="en-US" sz="1000" i="1" dirty="0">
                <a:latin typeface="Helvetica" charset="0"/>
                <a:ea typeface="Helvetica" charset="0"/>
                <a:cs typeface="Helvetica" charset="0"/>
              </a:rPr>
              <a:t>Monona SB I-29  replace building in 2026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Clr>
                <a:schemeClr val="tx1"/>
              </a:buClr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1000" i="1" dirty="0">
                <a:latin typeface="Helvetica" charset="0"/>
                <a:ea typeface="Helvetica" charset="0"/>
                <a:cs typeface="Helvetica" charset="0"/>
              </a:rPr>
              <a:t>			Monona SB I-29 truck parking in 2027 (+25 spots)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Clr>
                <a:schemeClr val="tx1"/>
              </a:buClr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1000" i="1" dirty="0">
                <a:solidFill>
                  <a:srgbClr val="008000"/>
                </a:solidFill>
                <a:latin typeface="Helvetica" charset="0"/>
                <a:ea typeface="Helvetica" charset="0"/>
                <a:cs typeface="Helvetica" charset="0"/>
              </a:rPr>
              <a:t>			</a:t>
            </a:r>
            <a:r>
              <a:rPr lang="en-US" sz="1000" i="1" dirty="0">
                <a:latin typeface="Helvetica" charset="0"/>
                <a:ea typeface="Helvetica" charset="0"/>
                <a:cs typeface="Helvetica" charset="0"/>
              </a:rPr>
              <a:t>Story SB I-35 removing overlook in 2027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Clr>
                <a:schemeClr val="tx1"/>
              </a:buClr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1000" i="1" dirty="0">
                <a:latin typeface="Helvetica" charset="0"/>
                <a:ea typeface="Helvetica" charset="0"/>
                <a:cs typeface="Helvetica" charset="0"/>
              </a:rPr>
              <a:t>		- Weigh station ramp/parking improvements with one site per year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Clr>
                <a:schemeClr val="tx1"/>
              </a:buClr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1000" i="1" dirty="0">
                <a:solidFill>
                  <a:srgbClr val="008000"/>
                </a:solidFill>
                <a:latin typeface="Helvetica" charset="0"/>
                <a:ea typeface="Helvetica" charset="0"/>
                <a:cs typeface="Helvetica" charset="0"/>
              </a:rPr>
              <a:t>		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Clr>
                <a:schemeClr val="tx1"/>
              </a:buClr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1000" i="1" dirty="0">
                <a:latin typeface="Helvetica" charset="0"/>
                <a:ea typeface="Helvetica" charset="0"/>
                <a:cs typeface="Helvetica" charset="0"/>
              </a:rPr>
              <a:t>	</a:t>
            </a:r>
            <a:endParaRPr lang="en-US" sz="1000" i="1" dirty="0">
              <a:solidFill>
                <a:srgbClr val="008000"/>
              </a:solidFill>
              <a:latin typeface="Helvetica" charset="0"/>
              <a:ea typeface="Helvetica" charset="0"/>
              <a:cs typeface="Helvetica" charset="0"/>
            </a:endParaRPr>
          </a:p>
        </p:txBody>
      </p:sp>
      <p:sp>
        <p:nvSpPr>
          <p:cNvPr id="7171" name="Rectangle 4"/>
          <p:cNvSpPr>
            <a:spLocks noChangeArrowheads="1"/>
          </p:cNvSpPr>
          <p:nvPr/>
        </p:nvSpPr>
        <p:spPr bwMode="auto">
          <a:xfrm>
            <a:off x="0" y="675181"/>
            <a:ext cx="9144000" cy="4474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50000"/>
              </a:lnSpc>
              <a:spcBef>
                <a:spcPct val="50000"/>
              </a:spcBef>
              <a:buFont typeface="Wingdings" pitchFamily="2" charset="2"/>
              <a:buNone/>
              <a:tabLst>
                <a:tab pos="3033713" algn="ctr"/>
                <a:tab pos="3722688" algn="ctr"/>
                <a:tab pos="4337050" algn="ctr"/>
                <a:tab pos="4967288" algn="ctr"/>
                <a:tab pos="5656263" algn="ctr"/>
                <a:tab pos="6286500" algn="ctr"/>
                <a:tab pos="6913563" algn="ctr"/>
                <a:tab pos="7488238" algn="ctr"/>
                <a:tab pos="8118475" algn="ctr"/>
                <a:tab pos="8689975" algn="ctr"/>
              </a:tabLst>
              <a:defRPr/>
            </a:pP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	                Proposed Highway Program		        	        Extended Highway Program</a:t>
            </a:r>
          </a:p>
          <a:p>
            <a:pPr>
              <a:lnSpc>
                <a:spcPct val="50000"/>
              </a:lnSpc>
              <a:spcBef>
                <a:spcPct val="50000"/>
              </a:spcBef>
              <a:buFont typeface="Wingdings" pitchFamily="2" charset="2"/>
              <a:buNone/>
              <a:tabLst>
                <a:tab pos="3033713" algn="ctr"/>
                <a:tab pos="3722688" algn="ctr"/>
                <a:tab pos="4337050" algn="ctr"/>
                <a:tab pos="4967288" algn="ctr"/>
                <a:tab pos="5656263" algn="ctr"/>
                <a:tab pos="6286500" algn="ctr"/>
                <a:tab pos="6913563" algn="ctr"/>
                <a:tab pos="7488238" algn="ctr"/>
                <a:tab pos="8118475" algn="ctr"/>
                <a:tab pos="8689975" algn="ctr"/>
              </a:tabLst>
              <a:defRPr/>
            </a:pP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		</a:t>
            </a:r>
          </a:p>
          <a:p>
            <a:pPr>
              <a:lnSpc>
                <a:spcPct val="50000"/>
              </a:lnSpc>
              <a:spcBef>
                <a:spcPct val="50000"/>
              </a:spcBef>
              <a:buFont typeface="Wingdings" pitchFamily="2" charset="2"/>
              <a:buNone/>
              <a:tabLst>
                <a:tab pos="3033713" algn="ctr"/>
                <a:tab pos="3722688" algn="ctr"/>
                <a:tab pos="4337050" algn="ctr"/>
                <a:tab pos="4967288" algn="ctr"/>
                <a:tab pos="5656263" algn="ctr"/>
                <a:tab pos="6286500" algn="ctr"/>
                <a:tab pos="6913563" algn="ctr"/>
                <a:tab pos="7488238" algn="ctr"/>
                <a:tab pos="8118475" algn="ctr"/>
                <a:tab pos="8689975" algn="ctr"/>
              </a:tabLst>
              <a:defRPr/>
            </a:pP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2024</a:t>
            </a: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2025</a:t>
            </a: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2026</a:t>
            </a: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2027</a:t>
            </a: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2028</a:t>
            </a: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2029</a:t>
            </a: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2030</a:t>
            </a: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2031</a:t>
            </a: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2032</a:t>
            </a: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2033</a:t>
            </a:r>
          </a:p>
        </p:txBody>
      </p:sp>
      <p:sp>
        <p:nvSpPr>
          <p:cNvPr id="2052" name="Rectangle 5"/>
          <p:cNvSpPr>
            <a:spLocks noChangeArrowheads="1"/>
          </p:cNvSpPr>
          <p:nvPr/>
        </p:nvSpPr>
        <p:spPr bwMode="auto">
          <a:xfrm>
            <a:off x="0" y="44625"/>
            <a:ext cx="91440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lnSpc>
                <a:spcPct val="50000"/>
              </a:lnSpc>
              <a:spcBef>
                <a:spcPct val="50000"/>
              </a:spcBef>
              <a:buFont typeface="Wingdings" pitchFamily="2" charset="2"/>
              <a:buChar char="w"/>
            </a:pPr>
            <a:endParaRPr lang="en-US" altLang="en-US" sz="1000" dirty="0">
              <a:solidFill>
                <a:srgbClr val="000000"/>
              </a:solidFill>
              <a:latin typeface="Helvetica" pitchFamily="34" charset="0"/>
              <a:ea typeface="Helvetica" pitchFamily="34" charset="0"/>
              <a:cs typeface="Helvetica" pitchFamily="34" charset="0"/>
            </a:endParaRPr>
          </a:p>
          <a:p>
            <a:pPr algn="ctr" eaLnBrk="1" hangingPunct="1">
              <a:lnSpc>
                <a:spcPct val="50000"/>
              </a:lnSpc>
              <a:spcBef>
                <a:spcPct val="50000"/>
              </a:spcBef>
              <a:buFont typeface="Wingdings" pitchFamily="2" charset="2"/>
              <a:buNone/>
            </a:pPr>
            <a:r>
              <a:rPr lang="en-US" altLang="en-US" sz="2000" dirty="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2024-2033 Highway Program Analysis</a:t>
            </a:r>
          </a:p>
          <a:p>
            <a:pPr algn="ctr" eaLnBrk="1" hangingPunct="1">
              <a:lnSpc>
                <a:spcPct val="50000"/>
              </a:lnSpc>
              <a:spcBef>
                <a:spcPct val="50000"/>
              </a:spcBef>
              <a:buFont typeface="Wingdings" pitchFamily="2" charset="2"/>
              <a:buNone/>
            </a:pPr>
            <a:r>
              <a:rPr lang="en-US" altLang="en-US" sz="1000" dirty="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For Highway Planning Purposes Only (x $1,000,000)</a:t>
            </a:r>
          </a:p>
        </p:txBody>
      </p:sp>
      <p:sp>
        <p:nvSpPr>
          <p:cNvPr id="2054" name="Line 9"/>
          <p:cNvSpPr>
            <a:spLocks noChangeShapeType="1"/>
          </p:cNvSpPr>
          <p:nvPr/>
        </p:nvSpPr>
        <p:spPr bwMode="auto">
          <a:xfrm flipH="1" flipV="1">
            <a:off x="6132440" y="821890"/>
            <a:ext cx="25763" cy="1445449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31623" y="6345717"/>
            <a:ext cx="2133600" cy="365125"/>
          </a:xfrm>
        </p:spPr>
        <p:txBody>
          <a:bodyPr/>
          <a:lstStyle/>
          <a:p>
            <a:pPr>
              <a:buNone/>
              <a:defRPr/>
            </a:pPr>
            <a:fld id="{2B0DEF53-7DF5-47EE-8769-039F17C43088}" type="slidenum">
              <a:rPr lang="en-US" sz="1200" smtClean="0">
                <a:latin typeface="Helvetica" panose="020B0604020202020204" pitchFamily="34" charset="0"/>
                <a:cs typeface="Helvetica" panose="020B0604020202020204" pitchFamily="34" charset="0"/>
              </a:rPr>
              <a:pPr>
                <a:buNone/>
                <a:defRPr/>
              </a:pPr>
              <a:t>17</a:t>
            </a:fld>
            <a:endParaRPr lang="en-US" sz="1200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16" name="Rectangle 6">
            <a:extLst>
              <a:ext uri="{FF2B5EF4-FFF2-40B4-BE49-F238E27FC236}">
                <a16:creationId xmlns:a16="http://schemas.microsoft.com/office/drawing/2014/main" id="{9D59E49D-377A-40DA-A6B9-AEFDD31B9E3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48731" y="327293"/>
            <a:ext cx="1069524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  <a:buClrTx/>
              <a:buFontTx/>
              <a:buNone/>
            </a:pPr>
            <a:r>
              <a:rPr lang="en-US" sz="1000" dirty="0">
                <a:solidFill>
                  <a:srgbClr val="000000"/>
                </a:solidFill>
                <a:latin typeface="Helvetica" pitchFamily="34" charset="0"/>
              </a:rPr>
              <a:t>March 14, 2023</a:t>
            </a:r>
          </a:p>
        </p:txBody>
      </p:sp>
    </p:spTree>
    <p:extLst>
      <p:ext uri="{BB962C8B-B14F-4D97-AF65-F5344CB8AC3E}">
        <p14:creationId xmlns:p14="http://schemas.microsoft.com/office/powerpoint/2010/main" val="148845345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44"/>
          <p:cNvSpPr>
            <a:spLocks noChangeArrowheads="1"/>
          </p:cNvSpPr>
          <p:nvPr/>
        </p:nvSpPr>
        <p:spPr bwMode="auto">
          <a:xfrm>
            <a:off x="0" y="1371140"/>
            <a:ext cx="9144000" cy="45477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defTabSz="3376613">
              <a:lnSpc>
                <a:spcPct val="55000"/>
              </a:lnSpc>
              <a:spcBef>
                <a:spcPct val="50000"/>
              </a:spcBef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endParaRPr lang="en-US" sz="1000" dirty="0">
              <a:latin typeface="Helvetica" charset="0"/>
              <a:ea typeface="Helvetica" charset="0"/>
              <a:cs typeface="Helvetica" charset="0"/>
            </a:endParaRP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</a:pPr>
            <a:endParaRPr lang="en-US" sz="1000" dirty="0">
              <a:solidFill>
                <a:srgbClr val="008000"/>
              </a:solidFill>
              <a:latin typeface="Helvetica" pitchFamily="34" charset="0"/>
            </a:endParaRP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</a:pPr>
            <a:r>
              <a:rPr lang="en-US" sz="1000" dirty="0">
                <a:solidFill>
                  <a:srgbClr val="008000"/>
                </a:solidFill>
                <a:latin typeface="Helvetica" pitchFamily="34" charset="0"/>
              </a:rPr>
              <a:t>	</a:t>
            </a:r>
            <a:r>
              <a:rPr lang="en-US" sz="1000" dirty="0">
                <a:latin typeface="Helvetica" charset="0"/>
                <a:ea typeface="Helvetica" charset="0"/>
                <a:cs typeface="Helvetica" charset="0"/>
              </a:rPr>
              <a:t>	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Font typeface="Wingdings" pitchFamily="2" charset="2"/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1000" dirty="0">
                <a:latin typeface="Helvetica" charset="0"/>
                <a:ea typeface="Helvetica" charset="0"/>
                <a:cs typeface="Helvetica" charset="0"/>
              </a:rPr>
              <a:t>	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Font typeface="Wingdings" pitchFamily="2" charset="2"/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1000" b="1" dirty="0">
                <a:latin typeface="Helvetica" charset="0"/>
                <a:ea typeface="Helvetica" charset="0"/>
                <a:cs typeface="Helvetica" charset="0"/>
              </a:rPr>
              <a:t>Highway Program Components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Font typeface="Wingdings" pitchFamily="2" charset="2"/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endParaRPr lang="en-US" sz="1000" b="1" dirty="0">
              <a:latin typeface="Helvetica" charset="0"/>
              <a:ea typeface="Helvetica" charset="0"/>
              <a:cs typeface="Helvetica" charset="0"/>
            </a:endParaRPr>
          </a:p>
          <a:p>
            <a:pPr defTabSz="3376613">
              <a:lnSpc>
                <a:spcPct val="55000"/>
              </a:lnSpc>
              <a:spcBef>
                <a:spcPct val="50000"/>
              </a:spcBef>
              <a:buFont typeface="Wingdings" pitchFamily="2" charset="2"/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endParaRPr lang="en-US" sz="1000" b="1" dirty="0">
              <a:latin typeface="Helvetica" charset="0"/>
              <a:ea typeface="Helvetica" charset="0"/>
              <a:cs typeface="Helvetica" charset="0"/>
            </a:endParaRPr>
          </a:p>
          <a:p>
            <a:pPr defTabSz="3376613">
              <a:lnSpc>
                <a:spcPct val="55000"/>
              </a:lnSpc>
              <a:spcBef>
                <a:spcPct val="50000"/>
              </a:spcBef>
              <a:buClr>
                <a:schemeClr val="tx1"/>
              </a:buClr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1000" i="1" dirty="0">
                <a:latin typeface="Helvetica" charset="0"/>
                <a:ea typeface="Helvetica" charset="0"/>
                <a:cs typeface="Helvetica" charset="0"/>
              </a:rPr>
              <a:t>	</a:t>
            </a:r>
            <a:r>
              <a:rPr lang="en-US" sz="1000" b="1" dirty="0">
                <a:latin typeface="Helvetica" charset="0"/>
                <a:ea typeface="Helvetica" charset="0"/>
                <a:cs typeface="Helvetica" charset="0"/>
              </a:rPr>
              <a:t>Non-Interstate Pavement Modernization 	145.0	150.0	155.0	200.0	210.0	220.0	225.0	230.0	235.0	240.0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Clr>
                <a:schemeClr val="tx1"/>
              </a:buClr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1000" dirty="0">
                <a:latin typeface="Helvetica" charset="0"/>
                <a:ea typeface="Helvetica" charset="0"/>
                <a:cs typeface="Helvetica" charset="0"/>
              </a:rPr>
              <a:t>		- </a:t>
            </a:r>
            <a:r>
              <a:rPr lang="en-US" sz="1000" i="1" dirty="0">
                <a:latin typeface="Helvetica" charset="0"/>
                <a:ea typeface="Helvetica" charset="0"/>
                <a:cs typeface="Helvetica" charset="0"/>
              </a:rPr>
              <a:t>Funds in Years 2025 and beyond are placeholders (no specific projects identified)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Clr>
                <a:schemeClr val="tx1"/>
              </a:buClr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1000" i="1" dirty="0">
                <a:latin typeface="Helvetica" charset="0"/>
                <a:ea typeface="Helvetica" charset="0"/>
                <a:cs typeface="Helvetica" charset="0"/>
              </a:rPr>
              <a:t>		- Projects in 2024 will be specifically identified in the highway program (to be handed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Clr>
                <a:schemeClr val="tx1"/>
              </a:buClr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1000" i="1" dirty="0">
                <a:latin typeface="Helvetica" charset="0"/>
                <a:ea typeface="Helvetica" charset="0"/>
                <a:cs typeface="Helvetica" charset="0"/>
              </a:rPr>
              <a:t>			out in April)</a:t>
            </a:r>
            <a:endParaRPr lang="en-US" sz="1000" dirty="0">
              <a:latin typeface="Helvetica" charset="0"/>
              <a:ea typeface="Helvetica" charset="0"/>
              <a:cs typeface="Helvetica" charset="0"/>
            </a:endParaRPr>
          </a:p>
          <a:p>
            <a:pPr defTabSz="3376613">
              <a:lnSpc>
                <a:spcPct val="55000"/>
              </a:lnSpc>
              <a:spcBef>
                <a:spcPct val="50000"/>
              </a:spcBef>
              <a:buClr>
                <a:schemeClr val="tx1"/>
              </a:buClr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1000" dirty="0">
                <a:latin typeface="Helvetica" charset="0"/>
                <a:ea typeface="Helvetica" charset="0"/>
                <a:cs typeface="Helvetica" charset="0"/>
              </a:rPr>
              <a:t>	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endParaRPr lang="en-US" sz="1000" dirty="0">
              <a:latin typeface="Helvetica" charset="0"/>
              <a:ea typeface="Helvetica" charset="0"/>
              <a:cs typeface="Helvetica" charset="0"/>
            </a:endParaRP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1000" dirty="0">
                <a:latin typeface="Helvetica" charset="0"/>
                <a:ea typeface="Helvetica" charset="0"/>
                <a:cs typeface="Helvetica" charset="0"/>
              </a:rPr>
              <a:t>	</a:t>
            </a:r>
            <a:r>
              <a:rPr lang="en-US" sz="1000" b="1" dirty="0">
                <a:latin typeface="Helvetica" charset="0"/>
                <a:ea typeface="Helvetica" charset="0"/>
                <a:cs typeface="Helvetica" charset="0"/>
              </a:rPr>
              <a:t>Non-Interstate Bridge Modernization 	106.0	155.2	143.3	177.8	190.0	205.0	210.0	215.0	220.0	225.0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Clr>
                <a:schemeClr val="tx1"/>
              </a:buClr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1000" dirty="0">
                <a:latin typeface="Helvetica" charset="0"/>
                <a:ea typeface="Helvetica" charset="0"/>
                <a:cs typeface="Helvetica" charset="0"/>
              </a:rPr>
              <a:t>		- </a:t>
            </a:r>
            <a:r>
              <a:rPr lang="en-US" sz="1000" i="1" dirty="0">
                <a:latin typeface="Helvetica" charset="0"/>
                <a:ea typeface="Helvetica" charset="0"/>
                <a:cs typeface="Helvetica" charset="0"/>
              </a:rPr>
              <a:t>Funds in years 2029 and beyond are placeholders (not programmed yet)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Clr>
                <a:schemeClr val="tx1"/>
              </a:buClr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1000" i="1" dirty="0">
                <a:latin typeface="Helvetica" charset="0"/>
                <a:ea typeface="Helvetica" charset="0"/>
                <a:cs typeface="Helvetica" charset="0"/>
              </a:rPr>
              <a:t>		- Projects in 2024-2028 will be specifically identified in the highway program (to be handed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Clr>
                <a:schemeClr val="tx1"/>
              </a:buClr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1000" i="1" dirty="0">
                <a:latin typeface="Helvetica" charset="0"/>
                <a:ea typeface="Helvetica" charset="0"/>
                <a:cs typeface="Helvetica" charset="0"/>
              </a:rPr>
              <a:t>			out in April)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Clr>
                <a:schemeClr val="tx1"/>
              </a:buClr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1000" i="1" dirty="0">
                <a:latin typeface="Helvetica" charset="0"/>
                <a:ea typeface="Helvetica" charset="0"/>
                <a:cs typeface="Helvetica" charset="0"/>
              </a:rPr>
              <a:t>		</a:t>
            </a:r>
            <a:endParaRPr lang="en-US" sz="1000" dirty="0">
              <a:latin typeface="Helvetica" charset="0"/>
              <a:ea typeface="Helvetica" charset="0"/>
              <a:cs typeface="Helvetica" charset="0"/>
            </a:endParaRP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endParaRPr lang="en-US" sz="1000" dirty="0">
              <a:latin typeface="Helvetica" charset="0"/>
              <a:ea typeface="Helvetica" charset="0"/>
              <a:cs typeface="Helvetica" charset="0"/>
            </a:endParaRP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1000" dirty="0">
                <a:latin typeface="Helvetica" charset="0"/>
                <a:ea typeface="Helvetica" charset="0"/>
                <a:cs typeface="Helvetica" charset="0"/>
              </a:rPr>
              <a:t>	</a:t>
            </a:r>
            <a:r>
              <a:rPr lang="en-US" sz="1000" b="1" dirty="0">
                <a:latin typeface="Helvetica" charset="0"/>
                <a:ea typeface="Helvetica" charset="0"/>
                <a:cs typeface="Helvetica" charset="0"/>
              </a:rPr>
              <a:t>Safety Specific 	32.5	33.0	34.0	35.0	36.0	37.0	38.0	39.0	40.0	41.0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1000" dirty="0">
                <a:latin typeface="Helvetica" charset="0"/>
                <a:ea typeface="Helvetica" charset="0"/>
                <a:cs typeface="Helvetica" charset="0"/>
              </a:rPr>
              <a:t>		- </a:t>
            </a:r>
            <a:r>
              <a:rPr lang="en-US" sz="1000" i="1" dirty="0">
                <a:latin typeface="Helvetica" charset="0"/>
                <a:ea typeface="Helvetica" charset="0"/>
                <a:cs typeface="Helvetica" charset="0"/>
              </a:rPr>
              <a:t>Funds in Years 2025 and beyond are mostly placeholders (a few specific projects identified)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1000" i="1" dirty="0">
                <a:latin typeface="Helvetica" charset="0"/>
                <a:ea typeface="Helvetica" charset="0"/>
                <a:cs typeface="Helvetica" charset="0"/>
              </a:rPr>
              <a:t>		- Projects in 2024 will be specifically identified in the highway program (to be handed out in April)</a:t>
            </a:r>
            <a:endParaRPr lang="en-US" sz="1000" dirty="0">
              <a:latin typeface="Helvetica" charset="0"/>
              <a:ea typeface="Helvetica" charset="0"/>
              <a:cs typeface="Helvetica" charset="0"/>
            </a:endParaRP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1000" i="1" dirty="0">
                <a:latin typeface="Helvetica" charset="0"/>
                <a:ea typeface="Helvetica" charset="0"/>
                <a:cs typeface="Helvetica" charset="0"/>
              </a:rPr>
              <a:t>	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endParaRPr lang="en-US" sz="1000" dirty="0">
              <a:latin typeface="Helvetica" charset="0"/>
              <a:ea typeface="Helvetica" charset="0"/>
              <a:cs typeface="Helvetica" charset="0"/>
            </a:endParaRP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endParaRPr lang="en-US" sz="1000" dirty="0">
              <a:latin typeface="Helvetica" charset="0"/>
              <a:ea typeface="Helvetica" charset="0"/>
              <a:cs typeface="Helvetica" charset="0"/>
            </a:endParaRP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endParaRPr lang="en-US" sz="1000" dirty="0">
              <a:latin typeface="Helvetica" charset="0"/>
              <a:ea typeface="Helvetica" charset="0"/>
              <a:cs typeface="Helvetica" charset="0"/>
            </a:endParaRP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endParaRPr lang="en-US" sz="1000" dirty="0">
              <a:latin typeface="Helvetica" charset="0"/>
              <a:ea typeface="Helvetica" charset="0"/>
              <a:cs typeface="Helvetica" charset="0"/>
            </a:endParaRP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1000" dirty="0">
                <a:latin typeface="Helvetica" charset="0"/>
                <a:ea typeface="Helvetica" charset="0"/>
                <a:cs typeface="Helvetica" charset="0"/>
              </a:rPr>
              <a:t>	</a:t>
            </a:r>
          </a:p>
        </p:txBody>
      </p:sp>
      <p:sp>
        <p:nvSpPr>
          <p:cNvPr id="7171" name="Rectangle 4"/>
          <p:cNvSpPr>
            <a:spLocks noChangeArrowheads="1"/>
          </p:cNvSpPr>
          <p:nvPr/>
        </p:nvSpPr>
        <p:spPr bwMode="auto">
          <a:xfrm>
            <a:off x="0" y="852981"/>
            <a:ext cx="9144000" cy="4474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50000"/>
              </a:lnSpc>
              <a:spcBef>
                <a:spcPct val="50000"/>
              </a:spcBef>
              <a:buFont typeface="Wingdings" pitchFamily="2" charset="2"/>
              <a:buNone/>
              <a:tabLst>
                <a:tab pos="3033713" algn="ctr"/>
                <a:tab pos="3722688" algn="ctr"/>
                <a:tab pos="4337050" algn="ctr"/>
                <a:tab pos="4967288" algn="ctr"/>
                <a:tab pos="5656263" algn="ctr"/>
                <a:tab pos="6286500" algn="ctr"/>
                <a:tab pos="6913563" algn="ctr"/>
                <a:tab pos="7488238" algn="ctr"/>
                <a:tab pos="8118475" algn="ctr"/>
                <a:tab pos="8689975" algn="ctr"/>
              </a:tabLst>
              <a:defRPr/>
            </a:pP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	                Proposed Highway Program		        	        Extended Highway Program</a:t>
            </a:r>
          </a:p>
          <a:p>
            <a:pPr>
              <a:lnSpc>
                <a:spcPct val="50000"/>
              </a:lnSpc>
              <a:spcBef>
                <a:spcPct val="50000"/>
              </a:spcBef>
              <a:buFont typeface="Wingdings" pitchFamily="2" charset="2"/>
              <a:buNone/>
              <a:tabLst>
                <a:tab pos="3033713" algn="ctr"/>
                <a:tab pos="3722688" algn="ctr"/>
                <a:tab pos="4337050" algn="ctr"/>
                <a:tab pos="4967288" algn="ctr"/>
                <a:tab pos="5656263" algn="ctr"/>
                <a:tab pos="6286500" algn="ctr"/>
                <a:tab pos="6913563" algn="ctr"/>
                <a:tab pos="7488238" algn="ctr"/>
                <a:tab pos="8118475" algn="ctr"/>
                <a:tab pos="8689975" algn="ctr"/>
              </a:tabLst>
              <a:defRPr/>
            </a:pP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		</a:t>
            </a:r>
          </a:p>
          <a:p>
            <a:pPr>
              <a:lnSpc>
                <a:spcPct val="50000"/>
              </a:lnSpc>
              <a:spcBef>
                <a:spcPct val="50000"/>
              </a:spcBef>
              <a:buFont typeface="Wingdings" pitchFamily="2" charset="2"/>
              <a:buNone/>
              <a:tabLst>
                <a:tab pos="3033713" algn="ctr"/>
                <a:tab pos="3722688" algn="ctr"/>
                <a:tab pos="4337050" algn="ctr"/>
                <a:tab pos="4967288" algn="ctr"/>
                <a:tab pos="5656263" algn="ctr"/>
                <a:tab pos="6286500" algn="ctr"/>
                <a:tab pos="6913563" algn="ctr"/>
                <a:tab pos="7488238" algn="ctr"/>
                <a:tab pos="8118475" algn="ctr"/>
                <a:tab pos="8689975" algn="ctr"/>
              </a:tabLst>
              <a:defRPr/>
            </a:pP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2024</a:t>
            </a: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2025</a:t>
            </a: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2026</a:t>
            </a: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2027</a:t>
            </a: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2028</a:t>
            </a: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2029</a:t>
            </a: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2030</a:t>
            </a: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2031</a:t>
            </a: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2032</a:t>
            </a: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2033</a:t>
            </a:r>
          </a:p>
        </p:txBody>
      </p:sp>
      <p:sp>
        <p:nvSpPr>
          <p:cNvPr id="2052" name="Rectangle 5"/>
          <p:cNvSpPr>
            <a:spLocks noChangeArrowheads="1"/>
          </p:cNvSpPr>
          <p:nvPr/>
        </p:nvSpPr>
        <p:spPr bwMode="auto">
          <a:xfrm>
            <a:off x="0" y="44625"/>
            <a:ext cx="91440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lnSpc>
                <a:spcPct val="50000"/>
              </a:lnSpc>
              <a:spcBef>
                <a:spcPct val="50000"/>
              </a:spcBef>
              <a:buFont typeface="Wingdings" pitchFamily="2" charset="2"/>
              <a:buChar char="w"/>
            </a:pPr>
            <a:endParaRPr lang="en-US" altLang="en-US" sz="1000" dirty="0">
              <a:solidFill>
                <a:srgbClr val="000000"/>
              </a:solidFill>
              <a:latin typeface="Helvetica" pitchFamily="34" charset="0"/>
              <a:ea typeface="Helvetica" pitchFamily="34" charset="0"/>
              <a:cs typeface="Helvetica" pitchFamily="34" charset="0"/>
            </a:endParaRPr>
          </a:p>
          <a:p>
            <a:pPr algn="ctr" eaLnBrk="1" hangingPunct="1">
              <a:lnSpc>
                <a:spcPct val="50000"/>
              </a:lnSpc>
              <a:spcBef>
                <a:spcPct val="50000"/>
              </a:spcBef>
              <a:buFont typeface="Wingdings" pitchFamily="2" charset="2"/>
              <a:buNone/>
            </a:pPr>
            <a:r>
              <a:rPr lang="en-US" altLang="en-US" sz="2000" dirty="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2024-2033 Highway Program Analysis</a:t>
            </a:r>
          </a:p>
          <a:p>
            <a:pPr algn="ctr" eaLnBrk="1" hangingPunct="1">
              <a:lnSpc>
                <a:spcPct val="50000"/>
              </a:lnSpc>
              <a:spcBef>
                <a:spcPct val="50000"/>
              </a:spcBef>
              <a:buFont typeface="Wingdings" pitchFamily="2" charset="2"/>
              <a:buNone/>
            </a:pPr>
            <a:r>
              <a:rPr lang="en-US" altLang="en-US" sz="1000" dirty="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For Highway Planning Purposes Only (x $1,000,000)</a:t>
            </a:r>
          </a:p>
        </p:txBody>
      </p:sp>
      <p:sp>
        <p:nvSpPr>
          <p:cNvPr id="2054" name="Line 9"/>
          <p:cNvSpPr>
            <a:spLocks noChangeShapeType="1"/>
          </p:cNvSpPr>
          <p:nvPr/>
        </p:nvSpPr>
        <p:spPr bwMode="auto">
          <a:xfrm flipH="1" flipV="1">
            <a:off x="6065064" y="831514"/>
            <a:ext cx="46978" cy="4780013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31623" y="6345717"/>
            <a:ext cx="2133600" cy="365125"/>
          </a:xfrm>
        </p:spPr>
        <p:txBody>
          <a:bodyPr/>
          <a:lstStyle/>
          <a:p>
            <a:pPr>
              <a:buNone/>
              <a:defRPr/>
            </a:pPr>
            <a:fld id="{2B0DEF53-7DF5-47EE-8769-039F17C43088}" type="slidenum">
              <a:rPr lang="en-US" sz="1200" smtClean="0">
                <a:latin typeface="Helvetica" panose="020B0604020202020204" pitchFamily="34" charset="0"/>
                <a:cs typeface="Helvetica" panose="020B0604020202020204" pitchFamily="34" charset="0"/>
              </a:rPr>
              <a:pPr>
                <a:buNone/>
                <a:defRPr/>
              </a:pPr>
              <a:t>18</a:t>
            </a:fld>
            <a:endParaRPr lang="en-US" sz="1200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16" name="Rectangle 6">
            <a:extLst>
              <a:ext uri="{FF2B5EF4-FFF2-40B4-BE49-F238E27FC236}">
                <a16:creationId xmlns:a16="http://schemas.microsoft.com/office/drawing/2014/main" id="{9D59E49D-377A-40DA-A6B9-AEFDD31B9E3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48731" y="327293"/>
            <a:ext cx="1069524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  <a:buClrTx/>
              <a:buFontTx/>
              <a:buNone/>
            </a:pPr>
            <a:r>
              <a:rPr lang="en-US" sz="1000" dirty="0">
                <a:solidFill>
                  <a:srgbClr val="000000"/>
                </a:solidFill>
                <a:latin typeface="Helvetica" pitchFamily="34" charset="0"/>
              </a:rPr>
              <a:t>March 14, 2023</a:t>
            </a:r>
          </a:p>
        </p:txBody>
      </p:sp>
    </p:spTree>
    <p:extLst>
      <p:ext uri="{BB962C8B-B14F-4D97-AF65-F5344CB8AC3E}">
        <p14:creationId xmlns:p14="http://schemas.microsoft.com/office/powerpoint/2010/main" val="123147016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44"/>
          <p:cNvSpPr>
            <a:spLocks noChangeArrowheads="1"/>
          </p:cNvSpPr>
          <p:nvPr/>
        </p:nvSpPr>
        <p:spPr bwMode="auto">
          <a:xfrm>
            <a:off x="0" y="1371140"/>
            <a:ext cx="9144000" cy="38244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defTabSz="3376613">
              <a:lnSpc>
                <a:spcPct val="55000"/>
              </a:lnSpc>
              <a:spcBef>
                <a:spcPct val="50000"/>
              </a:spcBef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endParaRPr lang="en-US" sz="1000" dirty="0">
              <a:latin typeface="Helvetica" charset="0"/>
              <a:ea typeface="Helvetica" charset="0"/>
              <a:cs typeface="Helvetica" charset="0"/>
            </a:endParaRP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</a:pPr>
            <a:endParaRPr lang="en-US" sz="1000" dirty="0">
              <a:solidFill>
                <a:srgbClr val="008000"/>
              </a:solidFill>
              <a:latin typeface="Helvetica" pitchFamily="34" charset="0"/>
            </a:endParaRP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</a:pPr>
            <a:r>
              <a:rPr lang="en-US" sz="1000" dirty="0">
                <a:solidFill>
                  <a:srgbClr val="008000"/>
                </a:solidFill>
                <a:latin typeface="Helvetica" pitchFamily="34" charset="0"/>
              </a:rPr>
              <a:t>	</a:t>
            </a:r>
            <a:r>
              <a:rPr lang="en-US" sz="1000" dirty="0">
                <a:latin typeface="Helvetica" charset="0"/>
                <a:ea typeface="Helvetica" charset="0"/>
                <a:cs typeface="Helvetica" charset="0"/>
              </a:rPr>
              <a:t>	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Font typeface="Wingdings" pitchFamily="2" charset="2"/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1000" dirty="0">
                <a:latin typeface="Helvetica" charset="0"/>
                <a:ea typeface="Helvetica" charset="0"/>
                <a:cs typeface="Helvetica" charset="0"/>
              </a:rPr>
              <a:t>	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Font typeface="Wingdings" pitchFamily="2" charset="2"/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1000" b="1" dirty="0">
                <a:latin typeface="Helvetica" charset="0"/>
                <a:ea typeface="Helvetica" charset="0"/>
                <a:cs typeface="Helvetica" charset="0"/>
              </a:rPr>
              <a:t>Highway Program Components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Font typeface="Wingdings" pitchFamily="2" charset="2"/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endParaRPr lang="en-US" sz="1000" b="1" dirty="0">
              <a:latin typeface="Helvetica" charset="0"/>
              <a:ea typeface="Helvetica" charset="0"/>
              <a:cs typeface="Helvetica" charset="0"/>
            </a:endParaRPr>
          </a:p>
          <a:p>
            <a:pPr defTabSz="3376613">
              <a:lnSpc>
                <a:spcPct val="55000"/>
              </a:lnSpc>
              <a:spcBef>
                <a:spcPct val="50000"/>
              </a:spcBef>
              <a:buFont typeface="Wingdings" pitchFamily="2" charset="2"/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endParaRPr lang="en-US" sz="1000" b="1" dirty="0">
              <a:latin typeface="Helvetica" charset="0"/>
              <a:ea typeface="Helvetica" charset="0"/>
              <a:cs typeface="Helvetica" charset="0"/>
            </a:endParaRPr>
          </a:p>
          <a:p>
            <a:pPr defTabSz="3376613">
              <a:lnSpc>
                <a:spcPct val="55000"/>
              </a:lnSpc>
              <a:spcBef>
                <a:spcPct val="50000"/>
              </a:spcBef>
              <a:buClr>
                <a:schemeClr val="tx1"/>
              </a:buClr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1000" i="1" dirty="0">
                <a:latin typeface="Helvetica" charset="0"/>
                <a:ea typeface="Helvetica" charset="0"/>
                <a:cs typeface="Helvetica" charset="0"/>
              </a:rPr>
              <a:t>	</a:t>
            </a:r>
            <a:r>
              <a:rPr lang="en-US" sz="1000" b="1" dirty="0">
                <a:latin typeface="Helvetica" charset="0"/>
                <a:ea typeface="Helvetica" charset="0"/>
                <a:cs typeface="Helvetica" charset="0"/>
              </a:rPr>
              <a:t>Non-Interstate Capacity/System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Clr>
                <a:schemeClr val="tx1"/>
              </a:buClr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1000" b="1" dirty="0">
                <a:latin typeface="Helvetica" charset="0"/>
                <a:ea typeface="Helvetica" charset="0"/>
                <a:cs typeface="Helvetica" charset="0"/>
              </a:rPr>
              <a:t>		Enhancement 	319.6	195.9	134.8	279.9	142.8	0.4				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Clr>
                <a:schemeClr val="tx1"/>
              </a:buClr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1000" dirty="0">
                <a:latin typeface="Helvetica" charset="0"/>
                <a:ea typeface="Helvetica" charset="0"/>
                <a:cs typeface="Helvetica" charset="0"/>
              </a:rPr>
              <a:t>		- </a:t>
            </a:r>
            <a:r>
              <a:rPr lang="en-US" sz="1000" i="1" dirty="0">
                <a:latin typeface="Helvetica" charset="0"/>
                <a:ea typeface="Helvetica" charset="0"/>
                <a:cs typeface="Helvetica" charset="0"/>
              </a:rPr>
              <a:t>Funds in Years 2029 and beyond are project completion costs for projects already in Program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Clr>
                <a:schemeClr val="tx1"/>
              </a:buClr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1000" i="1" dirty="0">
                <a:latin typeface="Helvetica" charset="0"/>
                <a:ea typeface="Helvetica" charset="0"/>
                <a:cs typeface="Helvetica" charset="0"/>
              </a:rPr>
              <a:t>		</a:t>
            </a:r>
            <a:r>
              <a:rPr lang="en-US" sz="1000" i="1" dirty="0">
                <a:solidFill>
                  <a:srgbClr val="008000"/>
                </a:solidFill>
                <a:latin typeface="Helvetica" charset="0"/>
                <a:ea typeface="Helvetica" charset="0"/>
                <a:cs typeface="Helvetica" charset="0"/>
              </a:rPr>
              <a:t>- Missouri Valley Bypass delayed one year (ROW moves from 2025 to 2026 with corresponding changes in construction schedule))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Clr>
                <a:schemeClr val="tx1"/>
              </a:buClr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1000" i="1" dirty="0">
                <a:solidFill>
                  <a:srgbClr val="008000"/>
                </a:solidFill>
                <a:latin typeface="Helvetica" charset="0"/>
                <a:ea typeface="Helvetica" charset="0"/>
                <a:cs typeface="Helvetica" charset="0"/>
              </a:rPr>
              <a:t>		- NW Bypass of Oskaloosa delayed one year from 2024 to 2025. </a:t>
            </a:r>
            <a:r>
              <a:rPr lang="en-US" sz="1000" dirty="0">
                <a:solidFill>
                  <a:srgbClr val="008000"/>
                </a:solidFill>
                <a:latin typeface="Helvetica" charset="0"/>
                <a:ea typeface="Helvetica" charset="0"/>
                <a:cs typeface="Helvetica" charset="0"/>
              </a:rPr>
              <a:t>		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Clr>
                <a:schemeClr val="tx1"/>
              </a:buClr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endParaRPr lang="en-US" sz="1000" dirty="0">
              <a:latin typeface="Helvetica" charset="0"/>
              <a:ea typeface="Helvetica" charset="0"/>
              <a:cs typeface="Helvetica" charset="0"/>
            </a:endParaRP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1000" dirty="0">
                <a:latin typeface="Helvetica" charset="0"/>
                <a:ea typeface="Helvetica" charset="0"/>
                <a:cs typeface="Helvetica" charset="0"/>
              </a:rPr>
              <a:t>	</a:t>
            </a:r>
            <a:r>
              <a:rPr lang="en-US" sz="1000" b="1" dirty="0">
                <a:latin typeface="Helvetica" charset="0"/>
                <a:ea typeface="Helvetica" charset="0"/>
                <a:cs typeface="Helvetica" charset="0"/>
              </a:rPr>
              <a:t>Major Interstate Capacity/System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1000" b="1" dirty="0">
                <a:latin typeface="Helvetica" charset="0"/>
                <a:ea typeface="Helvetica" charset="0"/>
                <a:cs typeface="Helvetica" charset="0"/>
              </a:rPr>
              <a:t>		Enhancement 	152.2	239.8	93.5	69.0	78.2	42.9	25.6	1.2		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Clr>
                <a:schemeClr val="tx1"/>
              </a:buClr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1000" dirty="0">
                <a:latin typeface="Helvetica" charset="0"/>
                <a:ea typeface="Helvetica" charset="0"/>
                <a:cs typeface="Helvetica" charset="0"/>
              </a:rPr>
              <a:t>		- </a:t>
            </a:r>
            <a:r>
              <a:rPr lang="en-US" sz="1000" i="1" dirty="0">
                <a:latin typeface="Helvetica" charset="0"/>
                <a:ea typeface="Helvetica" charset="0"/>
                <a:cs typeface="Helvetica" charset="0"/>
              </a:rPr>
              <a:t>Funds in years 2029 and beyond are project completion costs for projects already in Program 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Clr>
                <a:schemeClr val="tx1"/>
              </a:buClr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1000" i="1" dirty="0">
                <a:solidFill>
                  <a:srgbClr val="008000"/>
                </a:solidFill>
                <a:latin typeface="Helvetica" charset="0"/>
                <a:ea typeface="Helvetica" charset="0"/>
                <a:cs typeface="Helvetica" charset="0"/>
              </a:rPr>
              <a:t>		</a:t>
            </a:r>
            <a:r>
              <a:rPr lang="en-US" sz="1000" i="1" dirty="0">
                <a:latin typeface="Helvetica" charset="0"/>
                <a:ea typeface="Helvetica" charset="0"/>
                <a:cs typeface="Helvetica" charset="0"/>
              </a:rPr>
              <a:t>- </a:t>
            </a:r>
            <a:r>
              <a:rPr lang="en-US" sz="1000" i="1" dirty="0">
                <a:solidFill>
                  <a:srgbClr val="008000"/>
                </a:solidFill>
                <a:latin typeface="Helvetica" charset="0"/>
                <a:ea typeface="Helvetica" charset="0"/>
                <a:cs typeface="Helvetica" charset="0"/>
              </a:rPr>
              <a:t>Scott I-80 Mississippi River Bridge delayed two years. Scheduled to begin in 2028.</a:t>
            </a:r>
            <a:endParaRPr lang="en-US" sz="1000" dirty="0">
              <a:solidFill>
                <a:srgbClr val="008000"/>
              </a:solidFill>
              <a:latin typeface="Helvetica" charset="0"/>
              <a:ea typeface="Helvetica" charset="0"/>
              <a:cs typeface="Helvetica" charset="0"/>
            </a:endParaRP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endParaRPr lang="en-US" sz="1000" i="1" dirty="0">
              <a:latin typeface="Helvetica" charset="0"/>
              <a:ea typeface="Helvetica" charset="0"/>
              <a:cs typeface="Helvetica" charset="0"/>
            </a:endParaRP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endParaRPr lang="en-US" sz="1000" dirty="0">
              <a:latin typeface="Helvetica" charset="0"/>
              <a:ea typeface="Helvetica" charset="0"/>
              <a:cs typeface="Helvetica" charset="0"/>
            </a:endParaRP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endParaRPr lang="en-US" sz="1000" dirty="0">
              <a:latin typeface="Helvetica" charset="0"/>
              <a:ea typeface="Helvetica" charset="0"/>
              <a:cs typeface="Helvetica" charset="0"/>
            </a:endParaRP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endParaRPr lang="en-US" sz="1000" dirty="0">
              <a:latin typeface="Helvetica" charset="0"/>
              <a:ea typeface="Helvetica" charset="0"/>
              <a:cs typeface="Helvetica" charset="0"/>
            </a:endParaRP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endParaRPr lang="en-US" sz="1000" dirty="0">
              <a:latin typeface="Helvetica" charset="0"/>
              <a:ea typeface="Helvetica" charset="0"/>
              <a:cs typeface="Helvetica" charset="0"/>
            </a:endParaRP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1000" dirty="0">
                <a:latin typeface="Helvetica" charset="0"/>
                <a:ea typeface="Helvetica" charset="0"/>
                <a:cs typeface="Helvetica" charset="0"/>
              </a:rPr>
              <a:t>	</a:t>
            </a:r>
          </a:p>
        </p:txBody>
      </p:sp>
      <p:sp>
        <p:nvSpPr>
          <p:cNvPr id="7171" name="Rectangle 4"/>
          <p:cNvSpPr>
            <a:spLocks noChangeArrowheads="1"/>
          </p:cNvSpPr>
          <p:nvPr/>
        </p:nvSpPr>
        <p:spPr bwMode="auto">
          <a:xfrm>
            <a:off x="0" y="852981"/>
            <a:ext cx="9144000" cy="4474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50000"/>
              </a:lnSpc>
              <a:spcBef>
                <a:spcPct val="50000"/>
              </a:spcBef>
              <a:buFont typeface="Wingdings" pitchFamily="2" charset="2"/>
              <a:buNone/>
              <a:tabLst>
                <a:tab pos="3033713" algn="ctr"/>
                <a:tab pos="3722688" algn="ctr"/>
                <a:tab pos="4337050" algn="ctr"/>
                <a:tab pos="4967288" algn="ctr"/>
                <a:tab pos="5656263" algn="ctr"/>
                <a:tab pos="6286500" algn="ctr"/>
                <a:tab pos="6913563" algn="ctr"/>
                <a:tab pos="7488238" algn="ctr"/>
                <a:tab pos="8118475" algn="ctr"/>
                <a:tab pos="8689975" algn="ctr"/>
              </a:tabLst>
              <a:defRPr/>
            </a:pP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	                Proposed Highway Program		        	        Extended Highway Program</a:t>
            </a:r>
          </a:p>
          <a:p>
            <a:pPr>
              <a:lnSpc>
                <a:spcPct val="50000"/>
              </a:lnSpc>
              <a:spcBef>
                <a:spcPct val="50000"/>
              </a:spcBef>
              <a:buFont typeface="Wingdings" pitchFamily="2" charset="2"/>
              <a:buNone/>
              <a:tabLst>
                <a:tab pos="3033713" algn="ctr"/>
                <a:tab pos="3722688" algn="ctr"/>
                <a:tab pos="4337050" algn="ctr"/>
                <a:tab pos="4967288" algn="ctr"/>
                <a:tab pos="5656263" algn="ctr"/>
                <a:tab pos="6286500" algn="ctr"/>
                <a:tab pos="6913563" algn="ctr"/>
                <a:tab pos="7488238" algn="ctr"/>
                <a:tab pos="8118475" algn="ctr"/>
                <a:tab pos="8689975" algn="ctr"/>
              </a:tabLst>
              <a:defRPr/>
            </a:pP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		</a:t>
            </a:r>
          </a:p>
          <a:p>
            <a:pPr>
              <a:lnSpc>
                <a:spcPct val="50000"/>
              </a:lnSpc>
              <a:spcBef>
                <a:spcPct val="50000"/>
              </a:spcBef>
              <a:buFont typeface="Wingdings" pitchFamily="2" charset="2"/>
              <a:buNone/>
              <a:tabLst>
                <a:tab pos="3033713" algn="ctr"/>
                <a:tab pos="3722688" algn="ctr"/>
                <a:tab pos="4337050" algn="ctr"/>
                <a:tab pos="4967288" algn="ctr"/>
                <a:tab pos="5656263" algn="ctr"/>
                <a:tab pos="6286500" algn="ctr"/>
                <a:tab pos="6913563" algn="ctr"/>
                <a:tab pos="7488238" algn="ctr"/>
                <a:tab pos="8118475" algn="ctr"/>
                <a:tab pos="8689975" algn="ctr"/>
              </a:tabLst>
              <a:defRPr/>
            </a:pP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2024</a:t>
            </a: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2025</a:t>
            </a: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2026</a:t>
            </a: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2027</a:t>
            </a: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2028</a:t>
            </a: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2029</a:t>
            </a: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2030</a:t>
            </a: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2031</a:t>
            </a: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2032</a:t>
            </a: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2033</a:t>
            </a:r>
          </a:p>
        </p:txBody>
      </p:sp>
      <p:sp>
        <p:nvSpPr>
          <p:cNvPr id="2052" name="Rectangle 5"/>
          <p:cNvSpPr>
            <a:spLocks noChangeArrowheads="1"/>
          </p:cNvSpPr>
          <p:nvPr/>
        </p:nvSpPr>
        <p:spPr bwMode="auto">
          <a:xfrm>
            <a:off x="0" y="44625"/>
            <a:ext cx="91440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lnSpc>
                <a:spcPct val="50000"/>
              </a:lnSpc>
              <a:spcBef>
                <a:spcPct val="50000"/>
              </a:spcBef>
              <a:buFont typeface="Wingdings" pitchFamily="2" charset="2"/>
              <a:buChar char="w"/>
            </a:pPr>
            <a:endParaRPr lang="en-US" altLang="en-US" sz="1000" dirty="0">
              <a:solidFill>
                <a:srgbClr val="000000"/>
              </a:solidFill>
              <a:latin typeface="Helvetica" pitchFamily="34" charset="0"/>
              <a:ea typeface="Helvetica" pitchFamily="34" charset="0"/>
              <a:cs typeface="Helvetica" pitchFamily="34" charset="0"/>
            </a:endParaRPr>
          </a:p>
          <a:p>
            <a:pPr algn="ctr" eaLnBrk="1" hangingPunct="1">
              <a:lnSpc>
                <a:spcPct val="50000"/>
              </a:lnSpc>
              <a:spcBef>
                <a:spcPct val="50000"/>
              </a:spcBef>
              <a:buFont typeface="Wingdings" pitchFamily="2" charset="2"/>
              <a:buNone/>
            </a:pPr>
            <a:r>
              <a:rPr lang="en-US" altLang="en-US" sz="2000" dirty="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2024-2033 Highway Program Analysis</a:t>
            </a:r>
          </a:p>
          <a:p>
            <a:pPr algn="ctr" eaLnBrk="1" hangingPunct="1">
              <a:lnSpc>
                <a:spcPct val="50000"/>
              </a:lnSpc>
              <a:spcBef>
                <a:spcPct val="50000"/>
              </a:spcBef>
              <a:buFont typeface="Wingdings" pitchFamily="2" charset="2"/>
              <a:buNone/>
            </a:pPr>
            <a:r>
              <a:rPr lang="en-US" altLang="en-US" sz="1000" dirty="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For Highway Planning Purposes Only (x $1,000,000)</a:t>
            </a:r>
          </a:p>
        </p:txBody>
      </p:sp>
      <p:sp>
        <p:nvSpPr>
          <p:cNvPr id="2054" name="Line 9"/>
          <p:cNvSpPr>
            <a:spLocks noChangeShapeType="1"/>
          </p:cNvSpPr>
          <p:nvPr/>
        </p:nvSpPr>
        <p:spPr bwMode="auto">
          <a:xfrm flipH="1" flipV="1">
            <a:off x="6158195" y="905042"/>
            <a:ext cx="46979" cy="3981116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31623" y="6345717"/>
            <a:ext cx="2133600" cy="365125"/>
          </a:xfrm>
        </p:spPr>
        <p:txBody>
          <a:bodyPr/>
          <a:lstStyle/>
          <a:p>
            <a:pPr>
              <a:buNone/>
              <a:defRPr/>
            </a:pPr>
            <a:fld id="{2B0DEF53-7DF5-47EE-8769-039F17C43088}" type="slidenum">
              <a:rPr lang="en-US" sz="1200" smtClean="0">
                <a:latin typeface="Helvetica" panose="020B0604020202020204" pitchFamily="34" charset="0"/>
                <a:cs typeface="Helvetica" panose="020B0604020202020204" pitchFamily="34" charset="0"/>
              </a:rPr>
              <a:pPr>
                <a:buNone/>
                <a:defRPr/>
              </a:pPr>
              <a:t>19</a:t>
            </a:fld>
            <a:endParaRPr lang="en-US" sz="1200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16" name="Rectangle 6">
            <a:extLst>
              <a:ext uri="{FF2B5EF4-FFF2-40B4-BE49-F238E27FC236}">
                <a16:creationId xmlns:a16="http://schemas.microsoft.com/office/drawing/2014/main" id="{9D59E49D-377A-40DA-A6B9-AEFDD31B9E3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48731" y="327293"/>
            <a:ext cx="1069524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  <a:buClrTx/>
              <a:buFontTx/>
              <a:buNone/>
            </a:pPr>
            <a:r>
              <a:rPr lang="en-US" sz="1000" dirty="0">
                <a:solidFill>
                  <a:srgbClr val="000000"/>
                </a:solidFill>
                <a:latin typeface="Helvetica" pitchFamily="34" charset="0"/>
              </a:rPr>
              <a:t>March 14, 2023</a:t>
            </a:r>
          </a:p>
        </p:txBody>
      </p:sp>
    </p:spTree>
    <p:extLst>
      <p:ext uri="{BB962C8B-B14F-4D97-AF65-F5344CB8AC3E}">
        <p14:creationId xmlns:p14="http://schemas.microsoft.com/office/powerpoint/2010/main" val="11475767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782084"/>
            <a:ext cx="9144000" cy="7198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lnSpc>
                <a:spcPct val="50000"/>
              </a:lnSpc>
              <a:spcBef>
                <a:spcPct val="50000"/>
              </a:spcBef>
              <a:buClrTx/>
              <a:buFontTx/>
              <a:buNone/>
            </a:pPr>
            <a:endParaRPr lang="en-US" sz="800" dirty="0">
              <a:solidFill>
                <a:srgbClr val="000000"/>
              </a:solidFill>
              <a:latin typeface="Helvetica" pitchFamily="34" charset="0"/>
              <a:cs typeface="Helvetica" pitchFamily="34" charset="0"/>
            </a:endParaRPr>
          </a:p>
          <a:p>
            <a:pPr algn="ctr">
              <a:lnSpc>
                <a:spcPct val="50000"/>
              </a:lnSpc>
              <a:spcBef>
                <a:spcPct val="50000"/>
              </a:spcBef>
              <a:buClrTx/>
              <a:buFontTx/>
              <a:buNone/>
            </a:pPr>
            <a:r>
              <a:rPr lang="en-US" sz="2400" dirty="0">
                <a:solidFill>
                  <a:srgbClr val="000000"/>
                </a:solidFill>
                <a:latin typeface="Helvetica" pitchFamily="34" charset="0"/>
                <a:cs typeface="Helvetica" pitchFamily="34" charset="0"/>
              </a:rPr>
              <a:t>Overview</a:t>
            </a:r>
          </a:p>
          <a:p>
            <a:pPr algn="ctr">
              <a:lnSpc>
                <a:spcPct val="50000"/>
              </a:lnSpc>
              <a:spcBef>
                <a:spcPct val="50000"/>
              </a:spcBef>
              <a:buClrTx/>
              <a:buFontTx/>
              <a:buNone/>
            </a:pPr>
            <a:endParaRPr lang="en-US" sz="1200" dirty="0">
              <a:latin typeface="Helvetica" pitchFamily="34" charset="0"/>
              <a:cs typeface="Helvetica" pitchFamily="34" charset="0"/>
            </a:endParaRPr>
          </a:p>
        </p:txBody>
      </p:sp>
      <p:sp>
        <p:nvSpPr>
          <p:cNvPr id="5123" name="Text Box 3"/>
          <p:cNvSpPr txBox="1">
            <a:spLocks noChangeArrowheads="1"/>
          </p:cNvSpPr>
          <p:nvPr/>
        </p:nvSpPr>
        <p:spPr bwMode="auto">
          <a:xfrm>
            <a:off x="0" y="1782395"/>
            <a:ext cx="9144000" cy="29854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lvl="1">
              <a:spcBef>
                <a:spcPct val="0"/>
              </a:spcBef>
              <a:buClrTx/>
              <a:buFontTx/>
              <a:buNone/>
            </a:pPr>
            <a:endParaRPr lang="en-US" sz="1400" b="1" dirty="0">
              <a:solidFill>
                <a:srgbClr val="0070C0"/>
              </a:solidFill>
              <a:latin typeface="Helvetica" pitchFamily="34" charset="0"/>
              <a:cs typeface="Helvetica" pitchFamily="34" charset="0"/>
            </a:endParaRPr>
          </a:p>
          <a:p>
            <a:pPr lvl="1">
              <a:spcBef>
                <a:spcPct val="0"/>
              </a:spcBef>
              <a:buClrTx/>
              <a:buNone/>
            </a:pPr>
            <a:endParaRPr lang="en-US" sz="2000" dirty="0">
              <a:solidFill>
                <a:srgbClr val="000000"/>
              </a:solidFill>
              <a:latin typeface="Helvetica" pitchFamily="34" charset="0"/>
              <a:cs typeface="Helvetica" pitchFamily="34" charset="0"/>
            </a:endParaRPr>
          </a:p>
          <a:p>
            <a:pPr lvl="1">
              <a:spcBef>
                <a:spcPct val="0"/>
              </a:spcBef>
              <a:buClrTx/>
              <a:buFontTx/>
              <a:buNone/>
            </a:pPr>
            <a:r>
              <a:rPr lang="en-US" sz="2000" dirty="0">
                <a:solidFill>
                  <a:srgbClr val="000000"/>
                </a:solidFill>
                <a:latin typeface="Helvetica" pitchFamily="34" charset="0"/>
                <a:cs typeface="Helvetica" pitchFamily="34" charset="0"/>
              </a:rPr>
              <a:t>	Discuss 2024-2028 available Highway Program funding</a:t>
            </a:r>
          </a:p>
          <a:p>
            <a:pPr lvl="1">
              <a:spcBef>
                <a:spcPct val="0"/>
              </a:spcBef>
              <a:buClrTx/>
              <a:buFontTx/>
              <a:buNone/>
            </a:pPr>
            <a:endParaRPr lang="en-US" sz="2000" dirty="0">
              <a:solidFill>
                <a:srgbClr val="000000"/>
              </a:solidFill>
              <a:latin typeface="Helvetica" pitchFamily="34" charset="0"/>
              <a:cs typeface="Helvetica" pitchFamily="34" charset="0"/>
            </a:endParaRPr>
          </a:p>
          <a:p>
            <a:pPr lvl="1">
              <a:spcBef>
                <a:spcPct val="0"/>
              </a:spcBef>
              <a:buClrTx/>
              <a:buFontTx/>
              <a:buNone/>
            </a:pPr>
            <a:r>
              <a:rPr lang="en-US" sz="2000" dirty="0">
                <a:solidFill>
                  <a:srgbClr val="000000"/>
                </a:solidFill>
                <a:latin typeface="Helvetica" pitchFamily="34" charset="0"/>
                <a:cs typeface="Helvetica" pitchFamily="34" charset="0"/>
              </a:rPr>
              <a:t>	Discuss 2024-2028 Highway Program Options</a:t>
            </a:r>
          </a:p>
          <a:p>
            <a:pPr lvl="1">
              <a:spcBef>
                <a:spcPct val="0"/>
              </a:spcBef>
              <a:buClrTx/>
              <a:buFontTx/>
              <a:buNone/>
            </a:pPr>
            <a:endParaRPr lang="en-US" sz="2000" dirty="0">
              <a:solidFill>
                <a:srgbClr val="000000"/>
              </a:solidFill>
              <a:latin typeface="Helvetica" pitchFamily="34" charset="0"/>
              <a:cs typeface="Helvetica" pitchFamily="34" charset="0"/>
            </a:endParaRPr>
          </a:p>
          <a:p>
            <a:pPr lvl="1">
              <a:spcBef>
                <a:spcPct val="0"/>
              </a:spcBef>
              <a:buClrTx/>
              <a:buFontTx/>
              <a:buNone/>
            </a:pPr>
            <a:r>
              <a:rPr lang="en-US" sz="2000" dirty="0">
                <a:solidFill>
                  <a:srgbClr val="000000"/>
                </a:solidFill>
                <a:latin typeface="Helvetica" pitchFamily="34" charset="0"/>
                <a:cs typeface="Helvetica" pitchFamily="34" charset="0"/>
              </a:rPr>
              <a:t>	Determine 2024-2028 Highway Program Objectives</a:t>
            </a:r>
          </a:p>
          <a:p>
            <a:pPr lvl="1">
              <a:spcBef>
                <a:spcPct val="0"/>
              </a:spcBef>
              <a:buClrTx/>
              <a:buFontTx/>
              <a:buNone/>
            </a:pPr>
            <a:endParaRPr lang="en-US" sz="2000" dirty="0">
              <a:solidFill>
                <a:srgbClr val="000000"/>
              </a:solidFill>
              <a:latin typeface="Helvetica" pitchFamily="34" charset="0"/>
              <a:cs typeface="Helvetica" pitchFamily="34" charset="0"/>
            </a:endParaRPr>
          </a:p>
          <a:p>
            <a:pPr lvl="1">
              <a:spcBef>
                <a:spcPct val="0"/>
              </a:spcBef>
              <a:buClrTx/>
              <a:buFontTx/>
              <a:buNone/>
            </a:pPr>
            <a:r>
              <a:rPr lang="en-US" sz="2000" dirty="0">
                <a:solidFill>
                  <a:srgbClr val="000000"/>
                </a:solidFill>
                <a:latin typeface="Helvetica" pitchFamily="34" charset="0"/>
                <a:cs typeface="Helvetica" pitchFamily="34" charset="0"/>
              </a:rPr>
              <a:t>	</a:t>
            </a:r>
            <a:r>
              <a:rPr lang="en-US" sz="2000" b="1" dirty="0">
                <a:solidFill>
                  <a:srgbClr val="0070C0"/>
                </a:solidFill>
                <a:latin typeface="Helvetica" pitchFamily="34" charset="0"/>
                <a:cs typeface="Helvetica" pitchFamily="34" charset="0"/>
              </a:rPr>
              <a:t>Action Item: Line Item Targets for Programming</a:t>
            </a:r>
          </a:p>
          <a:p>
            <a:pPr lvl="1">
              <a:spcBef>
                <a:spcPct val="0"/>
              </a:spcBef>
              <a:buClrTx/>
              <a:buFontTx/>
              <a:buNone/>
            </a:pPr>
            <a:endParaRPr lang="en-US" sz="1400" b="1" dirty="0">
              <a:solidFill>
                <a:srgbClr val="0070C0"/>
              </a:solidFill>
              <a:latin typeface="Helvetica" pitchFamily="34" charset="0"/>
              <a:cs typeface="Helvetica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buNone/>
              <a:defRPr/>
            </a:pPr>
            <a:fld id="{2B0DEF53-7DF5-47EE-8769-039F17C43088}" type="slidenum">
              <a:rPr lang="en-US" smtClean="0"/>
              <a:pPr>
                <a:buNone/>
                <a:defRPr/>
              </a:pPr>
              <a:t>2</a:t>
            </a:fld>
            <a:endParaRPr lang="en-US" dirty="0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D13F06D7-40EE-4FCA-AE86-FF9E02FA068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48731" y="327293"/>
            <a:ext cx="1069524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  <a:buClrTx/>
              <a:buFontTx/>
              <a:buNone/>
            </a:pPr>
            <a:r>
              <a:rPr lang="en-US" sz="1000" dirty="0">
                <a:solidFill>
                  <a:srgbClr val="000000"/>
                </a:solidFill>
                <a:latin typeface="Helvetica" pitchFamily="34" charset="0"/>
              </a:rPr>
              <a:t>March 14, 2023</a:t>
            </a:r>
          </a:p>
        </p:txBody>
      </p:sp>
    </p:spTree>
    <p:extLst>
      <p:ext uri="{BB962C8B-B14F-4D97-AF65-F5344CB8AC3E}">
        <p14:creationId xmlns:p14="http://schemas.microsoft.com/office/powerpoint/2010/main" val="371655920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-520700" y="79817"/>
            <a:ext cx="9144000" cy="866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ct val="85000"/>
              </a:lnSpc>
              <a:spcBef>
                <a:spcPct val="0"/>
              </a:spcBef>
              <a:buClrTx/>
              <a:buFontTx/>
              <a:buNone/>
            </a:pPr>
            <a:r>
              <a:rPr lang="en-US" sz="3600" dirty="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Highway Program Studies/Requests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7010400" y="6492875"/>
            <a:ext cx="2133600" cy="365125"/>
          </a:xfrm>
        </p:spPr>
        <p:txBody>
          <a:bodyPr/>
          <a:lstStyle/>
          <a:p>
            <a:pPr>
              <a:buNone/>
              <a:defRPr/>
            </a:pPr>
            <a:fld id="{103A245A-4344-4ADD-88E1-2801F720F328}" type="slidenum">
              <a:rPr lang="en-US" smtClean="0">
                <a:latin typeface="Helvetica" panose="020B0604020202020204" pitchFamily="34" charset="0"/>
                <a:cs typeface="Helvetica" panose="020B0604020202020204" pitchFamily="34" charset="0"/>
              </a:rPr>
              <a:pPr>
                <a:buNone/>
                <a:defRPr/>
              </a:pPr>
              <a:t>20</a:t>
            </a:fld>
            <a:endParaRPr lang="en-US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7B73E2F8-5185-4035-AC6F-F1FD6A96098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41703" y="117590"/>
            <a:ext cx="1069524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  <a:buClrTx/>
              <a:buFontTx/>
              <a:buNone/>
            </a:pPr>
            <a:r>
              <a:rPr lang="en-US" sz="1000" dirty="0">
                <a:solidFill>
                  <a:srgbClr val="000000"/>
                </a:solidFill>
                <a:latin typeface="Helvetica" pitchFamily="34" charset="0"/>
              </a:rPr>
              <a:t>March 14, 2023</a:t>
            </a:r>
          </a:p>
        </p:txBody>
      </p:sp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id="{0FBE8C4A-9081-4E98-B4CC-B34DA89D016D}"/>
              </a:ext>
            </a:extLst>
          </p:cNvPr>
          <p:cNvPicPr>
            <a:picLocks noGrp="1" noChangeAspect="1"/>
          </p:cNvPicPr>
          <p:nvPr>
            <p:ph/>
          </p:nvPr>
        </p:nvPicPr>
        <p:blipFill>
          <a:blip r:embed="rId2"/>
          <a:stretch>
            <a:fillRect/>
          </a:stretch>
        </p:blipFill>
        <p:spPr>
          <a:xfrm>
            <a:off x="326571" y="873579"/>
            <a:ext cx="8484656" cy="5619296"/>
          </a:xfrm>
        </p:spPr>
      </p:pic>
    </p:spTree>
    <p:extLst>
      <p:ext uri="{BB962C8B-B14F-4D97-AF65-F5344CB8AC3E}">
        <p14:creationId xmlns:p14="http://schemas.microsoft.com/office/powerpoint/2010/main" val="424780123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-520700" y="79817"/>
            <a:ext cx="9144000" cy="866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ct val="85000"/>
              </a:lnSpc>
              <a:spcBef>
                <a:spcPct val="0"/>
              </a:spcBef>
              <a:buClrTx/>
              <a:buFontTx/>
              <a:buNone/>
            </a:pPr>
            <a:r>
              <a:rPr lang="en-US" sz="3600" dirty="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Highway Program Studies/Requests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7010400" y="6492875"/>
            <a:ext cx="2133600" cy="365125"/>
          </a:xfrm>
        </p:spPr>
        <p:txBody>
          <a:bodyPr/>
          <a:lstStyle/>
          <a:p>
            <a:pPr>
              <a:buNone/>
              <a:defRPr/>
            </a:pPr>
            <a:fld id="{103A245A-4344-4ADD-88E1-2801F720F328}" type="slidenum">
              <a:rPr lang="en-US" smtClean="0">
                <a:latin typeface="Helvetica" panose="020B0604020202020204" pitchFamily="34" charset="0"/>
                <a:cs typeface="Helvetica" panose="020B0604020202020204" pitchFamily="34" charset="0"/>
              </a:rPr>
              <a:pPr>
                <a:buNone/>
                <a:defRPr/>
              </a:pPr>
              <a:t>21</a:t>
            </a:fld>
            <a:endParaRPr lang="en-US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7B73E2F8-5185-4035-AC6F-F1FD6A96098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41703" y="117590"/>
            <a:ext cx="1069524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  <a:buClrTx/>
              <a:buFontTx/>
              <a:buNone/>
            </a:pPr>
            <a:r>
              <a:rPr lang="en-US" sz="1000" dirty="0">
                <a:solidFill>
                  <a:srgbClr val="000000"/>
                </a:solidFill>
                <a:latin typeface="Helvetica" pitchFamily="34" charset="0"/>
              </a:rPr>
              <a:t>March 14, 2023</a:t>
            </a:r>
          </a:p>
        </p:txBody>
      </p:sp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id="{F96A6E6C-0E01-4DB8-87EA-8BCC4B18D158}"/>
              </a:ext>
            </a:extLst>
          </p:cNvPr>
          <p:cNvPicPr>
            <a:picLocks noGrp="1" noChangeAspect="1"/>
          </p:cNvPicPr>
          <p:nvPr>
            <p:ph/>
          </p:nvPr>
        </p:nvPicPr>
        <p:blipFill>
          <a:blip r:embed="rId2"/>
          <a:stretch>
            <a:fillRect/>
          </a:stretch>
        </p:blipFill>
        <p:spPr>
          <a:xfrm>
            <a:off x="220436" y="865413"/>
            <a:ext cx="8694963" cy="5627461"/>
          </a:xfrm>
        </p:spPr>
      </p:pic>
    </p:spTree>
    <p:extLst>
      <p:ext uri="{BB962C8B-B14F-4D97-AF65-F5344CB8AC3E}">
        <p14:creationId xmlns:p14="http://schemas.microsoft.com/office/powerpoint/2010/main" val="179376207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-520700" y="79817"/>
            <a:ext cx="9144000" cy="866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ct val="85000"/>
              </a:lnSpc>
              <a:spcBef>
                <a:spcPct val="0"/>
              </a:spcBef>
              <a:buClrTx/>
              <a:buFontTx/>
              <a:buNone/>
            </a:pPr>
            <a:r>
              <a:rPr lang="en-US" sz="3600" dirty="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Highway Program Studies/Requests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7010400" y="6492875"/>
            <a:ext cx="2133600" cy="365125"/>
          </a:xfrm>
        </p:spPr>
        <p:txBody>
          <a:bodyPr/>
          <a:lstStyle/>
          <a:p>
            <a:pPr>
              <a:buNone/>
              <a:defRPr/>
            </a:pPr>
            <a:fld id="{103A245A-4344-4ADD-88E1-2801F720F328}" type="slidenum">
              <a:rPr lang="en-US" smtClean="0">
                <a:latin typeface="Helvetica" panose="020B0604020202020204" pitchFamily="34" charset="0"/>
                <a:cs typeface="Helvetica" panose="020B0604020202020204" pitchFamily="34" charset="0"/>
              </a:rPr>
              <a:pPr>
                <a:buNone/>
                <a:defRPr/>
              </a:pPr>
              <a:t>22</a:t>
            </a:fld>
            <a:endParaRPr lang="en-US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7B73E2F8-5185-4035-AC6F-F1FD6A96098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41703" y="117590"/>
            <a:ext cx="1069524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  <a:buClrTx/>
              <a:buFontTx/>
              <a:buNone/>
            </a:pPr>
            <a:r>
              <a:rPr lang="en-US" sz="1000" dirty="0">
                <a:solidFill>
                  <a:srgbClr val="000000"/>
                </a:solidFill>
                <a:latin typeface="Helvetica" pitchFamily="34" charset="0"/>
              </a:rPr>
              <a:t>March 14, 2023</a:t>
            </a:r>
          </a:p>
        </p:txBody>
      </p:sp>
      <p:pic>
        <p:nvPicPr>
          <p:cNvPr id="8" name="Content Placeholder 7">
            <a:extLst>
              <a:ext uri="{FF2B5EF4-FFF2-40B4-BE49-F238E27FC236}">
                <a16:creationId xmlns:a16="http://schemas.microsoft.com/office/drawing/2014/main" id="{52EBC731-E9E1-4E63-9338-6EE774445BB9}"/>
              </a:ext>
            </a:extLst>
          </p:cNvPr>
          <p:cNvPicPr>
            <a:picLocks noGrp="1" noChangeAspect="1"/>
          </p:cNvPicPr>
          <p:nvPr>
            <p:ph/>
          </p:nvPr>
        </p:nvPicPr>
        <p:blipFill>
          <a:blip r:embed="rId2"/>
          <a:stretch>
            <a:fillRect/>
          </a:stretch>
        </p:blipFill>
        <p:spPr>
          <a:xfrm>
            <a:off x="236764" y="840920"/>
            <a:ext cx="8686799" cy="5651955"/>
          </a:xfrm>
        </p:spPr>
      </p:pic>
    </p:spTree>
    <p:extLst>
      <p:ext uri="{BB962C8B-B14F-4D97-AF65-F5344CB8AC3E}">
        <p14:creationId xmlns:p14="http://schemas.microsoft.com/office/powerpoint/2010/main" val="166413616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-520700" y="79817"/>
            <a:ext cx="9144000" cy="866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ct val="85000"/>
              </a:lnSpc>
              <a:spcBef>
                <a:spcPct val="0"/>
              </a:spcBef>
              <a:buClrTx/>
              <a:buFontTx/>
              <a:buNone/>
            </a:pPr>
            <a:r>
              <a:rPr lang="en-US" sz="3600" dirty="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Highway Program Studies/Requests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7010400" y="6492875"/>
            <a:ext cx="2133600" cy="365125"/>
          </a:xfrm>
        </p:spPr>
        <p:txBody>
          <a:bodyPr/>
          <a:lstStyle/>
          <a:p>
            <a:pPr>
              <a:buNone/>
              <a:defRPr/>
            </a:pPr>
            <a:fld id="{103A245A-4344-4ADD-88E1-2801F720F328}" type="slidenum">
              <a:rPr lang="en-US" smtClean="0">
                <a:latin typeface="Helvetica" panose="020B0604020202020204" pitchFamily="34" charset="0"/>
                <a:cs typeface="Helvetica" panose="020B0604020202020204" pitchFamily="34" charset="0"/>
              </a:rPr>
              <a:pPr>
                <a:buNone/>
                <a:defRPr/>
              </a:pPr>
              <a:t>23</a:t>
            </a:fld>
            <a:endParaRPr lang="en-US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7B73E2F8-5185-4035-AC6F-F1FD6A96098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41703" y="117590"/>
            <a:ext cx="1069524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  <a:buClrTx/>
              <a:buFontTx/>
              <a:buNone/>
            </a:pPr>
            <a:r>
              <a:rPr lang="en-US" sz="1000" dirty="0">
                <a:solidFill>
                  <a:srgbClr val="000000"/>
                </a:solidFill>
                <a:latin typeface="Helvetica" pitchFamily="34" charset="0"/>
              </a:rPr>
              <a:t>March 14, 2023</a:t>
            </a:r>
          </a:p>
        </p:txBody>
      </p:sp>
      <p:pic>
        <p:nvPicPr>
          <p:cNvPr id="8" name="Content Placeholder 7">
            <a:extLst>
              <a:ext uri="{FF2B5EF4-FFF2-40B4-BE49-F238E27FC236}">
                <a16:creationId xmlns:a16="http://schemas.microsoft.com/office/drawing/2014/main" id="{08FE18C6-4AAB-414D-9FB6-C100AA15E3D0}"/>
              </a:ext>
            </a:extLst>
          </p:cNvPr>
          <p:cNvPicPr>
            <a:picLocks noGrp="1" noChangeAspect="1"/>
          </p:cNvPicPr>
          <p:nvPr>
            <p:ph/>
          </p:nvPr>
        </p:nvPicPr>
        <p:blipFill>
          <a:blip r:embed="rId2"/>
          <a:stretch>
            <a:fillRect/>
          </a:stretch>
        </p:blipFill>
        <p:spPr>
          <a:xfrm>
            <a:off x="220436" y="832756"/>
            <a:ext cx="8719457" cy="5660119"/>
          </a:xfrm>
        </p:spPr>
      </p:pic>
    </p:spTree>
    <p:extLst>
      <p:ext uri="{BB962C8B-B14F-4D97-AF65-F5344CB8AC3E}">
        <p14:creationId xmlns:p14="http://schemas.microsoft.com/office/powerpoint/2010/main" val="5089645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6"/>
          <p:cNvSpPr>
            <a:spLocks noChangeArrowheads="1"/>
          </p:cNvSpPr>
          <p:nvPr/>
        </p:nvSpPr>
        <p:spPr bwMode="auto">
          <a:xfrm>
            <a:off x="0" y="490538"/>
            <a:ext cx="9144000" cy="409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lnSpc>
                <a:spcPct val="50000"/>
              </a:lnSpc>
              <a:spcBef>
                <a:spcPct val="50000"/>
              </a:spcBef>
              <a:buFont typeface="Wingdings" pitchFamily="2" charset="2"/>
              <a:buNone/>
            </a:pPr>
            <a:r>
              <a:rPr lang="en-US" altLang="en-US" sz="2000" dirty="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Highway Program Candidates</a:t>
            </a:r>
          </a:p>
          <a:p>
            <a:pPr algn="ctr" eaLnBrk="1" hangingPunct="1">
              <a:lnSpc>
                <a:spcPct val="50000"/>
              </a:lnSpc>
              <a:spcBef>
                <a:spcPct val="50000"/>
              </a:spcBef>
              <a:buFont typeface="Wingdings" pitchFamily="2" charset="2"/>
              <a:buNone/>
            </a:pPr>
            <a:r>
              <a:rPr lang="en-US" altLang="en-US" sz="1000" dirty="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For Highway Planning Purposes Only (x $1,000,000)</a:t>
            </a:r>
          </a:p>
        </p:txBody>
      </p:sp>
      <p:sp>
        <p:nvSpPr>
          <p:cNvPr id="6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7010400" y="6470650"/>
            <a:ext cx="2133600" cy="365125"/>
          </a:xfrm>
        </p:spPr>
        <p:txBody>
          <a:bodyPr/>
          <a:lstStyle/>
          <a:p>
            <a:pPr>
              <a:buFont typeface="Wingdings" pitchFamily="2" charset="2"/>
              <a:buNone/>
              <a:defRPr/>
            </a:pPr>
            <a:fld id="{C876101E-CBAD-44FC-A217-D0B3B0063D7B}" type="slidenum">
              <a:rPr lang="en-US" smtClean="0">
                <a:latin typeface="Helvetica" panose="020B0604020202020204" pitchFamily="34" charset="0"/>
                <a:cs typeface="Helvetica" panose="020B0604020202020204" pitchFamily="34" charset="0"/>
              </a:rPr>
              <a:pPr>
                <a:buFont typeface="Wingdings" pitchFamily="2" charset="2"/>
                <a:buNone/>
                <a:defRPr/>
              </a:pPr>
              <a:t>24</a:t>
            </a:fld>
            <a:endParaRPr lang="en-US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8" name="TextBox 28"/>
          <p:cNvSpPr txBox="1">
            <a:spLocks noChangeArrowheads="1"/>
          </p:cNvSpPr>
          <p:nvPr/>
        </p:nvSpPr>
        <p:spPr bwMode="auto">
          <a:xfrm>
            <a:off x="95250" y="6526034"/>
            <a:ext cx="8953500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eaLnBrk="0" hangingPunct="0"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0" lvl="2" eaLnBrk="1" hangingPunct="1">
              <a:buNone/>
            </a:pPr>
            <a:r>
              <a:rPr lang="en-US" altLang="en-US" sz="800" dirty="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Subject to change as additional information becomes available</a:t>
            </a:r>
            <a:r>
              <a:rPr lang="en-US" altLang="en-US" sz="800" dirty="0">
                <a:solidFill>
                  <a:srgbClr val="0000FF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 </a:t>
            </a:r>
            <a:r>
              <a:rPr lang="en-US" altLang="en-US" sz="800" dirty="0">
                <a:solidFill>
                  <a:srgbClr val="008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 </a:t>
            </a:r>
          </a:p>
        </p:txBody>
      </p:sp>
      <p:sp>
        <p:nvSpPr>
          <p:cNvPr id="10" name="Rectangle 6">
            <a:extLst>
              <a:ext uri="{FF2B5EF4-FFF2-40B4-BE49-F238E27FC236}">
                <a16:creationId xmlns:a16="http://schemas.microsoft.com/office/drawing/2014/main" id="{42B72B1E-2924-4E4F-8251-2665F26A1A0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01357" y="161512"/>
            <a:ext cx="2042643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buNone/>
            </a:pPr>
            <a:r>
              <a:rPr lang="en-US" sz="1000" kern="0" dirty="0">
                <a:solidFill>
                  <a:srgbClr val="000000"/>
                </a:solidFill>
                <a:latin typeface="Helvetica" pitchFamily="34" charset="0"/>
              </a:rPr>
              <a:t>March 14, 2023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DB99A7E3-DA1A-4230-A9EF-16BA17AC7C7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4444" y="1221972"/>
            <a:ext cx="8729056" cy="2319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798946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6"/>
          <p:cNvSpPr>
            <a:spLocks noChangeArrowheads="1"/>
          </p:cNvSpPr>
          <p:nvPr/>
        </p:nvSpPr>
        <p:spPr bwMode="auto">
          <a:xfrm>
            <a:off x="0" y="490538"/>
            <a:ext cx="9144000" cy="409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lnSpc>
                <a:spcPct val="50000"/>
              </a:lnSpc>
              <a:spcBef>
                <a:spcPct val="50000"/>
              </a:spcBef>
              <a:buFont typeface="Wingdings" pitchFamily="2" charset="2"/>
              <a:buNone/>
            </a:pPr>
            <a:r>
              <a:rPr lang="en-US" altLang="en-US" sz="2000" dirty="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Highway Program Candidates</a:t>
            </a:r>
          </a:p>
          <a:p>
            <a:pPr algn="ctr" eaLnBrk="1" hangingPunct="1">
              <a:lnSpc>
                <a:spcPct val="50000"/>
              </a:lnSpc>
              <a:spcBef>
                <a:spcPct val="50000"/>
              </a:spcBef>
              <a:buFont typeface="Wingdings" pitchFamily="2" charset="2"/>
              <a:buNone/>
            </a:pPr>
            <a:r>
              <a:rPr lang="en-US" altLang="en-US" sz="1000" dirty="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For Highway Planning Purposes Only (x $1,000,000)</a:t>
            </a:r>
          </a:p>
        </p:txBody>
      </p:sp>
      <p:sp>
        <p:nvSpPr>
          <p:cNvPr id="6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7010400" y="6470650"/>
            <a:ext cx="2133600" cy="365125"/>
          </a:xfrm>
        </p:spPr>
        <p:txBody>
          <a:bodyPr/>
          <a:lstStyle/>
          <a:p>
            <a:pPr>
              <a:buFont typeface="Wingdings" pitchFamily="2" charset="2"/>
              <a:buNone/>
              <a:defRPr/>
            </a:pPr>
            <a:fld id="{C876101E-CBAD-44FC-A217-D0B3B0063D7B}" type="slidenum">
              <a:rPr lang="en-US" smtClean="0">
                <a:latin typeface="Helvetica" panose="020B0604020202020204" pitchFamily="34" charset="0"/>
                <a:cs typeface="Helvetica" panose="020B0604020202020204" pitchFamily="34" charset="0"/>
              </a:rPr>
              <a:pPr>
                <a:buFont typeface="Wingdings" pitchFamily="2" charset="2"/>
                <a:buNone/>
                <a:defRPr/>
              </a:pPr>
              <a:t>25</a:t>
            </a:fld>
            <a:endParaRPr lang="en-US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8" name="TextBox 28"/>
          <p:cNvSpPr txBox="1">
            <a:spLocks noChangeArrowheads="1"/>
          </p:cNvSpPr>
          <p:nvPr/>
        </p:nvSpPr>
        <p:spPr bwMode="auto">
          <a:xfrm>
            <a:off x="95250" y="6526034"/>
            <a:ext cx="8953500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eaLnBrk="0" hangingPunct="0"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0" lvl="2" eaLnBrk="1" hangingPunct="1">
              <a:buNone/>
            </a:pPr>
            <a:r>
              <a:rPr lang="en-US" altLang="en-US" sz="800" dirty="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Subject to change as additional information becomes available</a:t>
            </a:r>
            <a:r>
              <a:rPr lang="en-US" altLang="en-US" sz="800" dirty="0">
                <a:solidFill>
                  <a:srgbClr val="0000FF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 </a:t>
            </a:r>
            <a:r>
              <a:rPr lang="en-US" altLang="en-US" sz="800" dirty="0">
                <a:solidFill>
                  <a:srgbClr val="008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 </a:t>
            </a:r>
          </a:p>
        </p:txBody>
      </p:sp>
      <p:sp>
        <p:nvSpPr>
          <p:cNvPr id="10" name="Rectangle 6">
            <a:extLst>
              <a:ext uri="{FF2B5EF4-FFF2-40B4-BE49-F238E27FC236}">
                <a16:creationId xmlns:a16="http://schemas.microsoft.com/office/drawing/2014/main" id="{42B72B1E-2924-4E4F-8251-2665F26A1A0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01357" y="161512"/>
            <a:ext cx="2042643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buNone/>
            </a:pPr>
            <a:r>
              <a:rPr lang="en-US" sz="1000" kern="0" dirty="0">
                <a:solidFill>
                  <a:srgbClr val="000000"/>
                </a:solidFill>
                <a:latin typeface="Helvetica" pitchFamily="34" charset="0"/>
              </a:rPr>
              <a:t>March 14, 2023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15BEE38-42CA-4F1E-8609-D08FABA0A41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0500" y="1078482"/>
            <a:ext cx="8737369" cy="48997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79464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Helvetica" panose="020B0604020202020204" pitchFamily="34" charset="0"/>
                <a:cs typeface="Helvetica" panose="020B0604020202020204" pitchFamily="34" charset="0"/>
              </a:rPr>
              <a:t>Program Challenges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7481" y="1473289"/>
            <a:ext cx="8229600" cy="3487366"/>
          </a:xfrm>
        </p:spPr>
        <p:txBody>
          <a:bodyPr>
            <a:noAutofit/>
          </a:bodyPr>
          <a:lstStyle/>
          <a:p>
            <a:r>
              <a:rPr lang="en-US" sz="2400" dirty="0">
                <a:latin typeface="Helvetica" panose="020B0604020202020204" pitchFamily="34" charset="0"/>
                <a:cs typeface="Helvetica" panose="020B0604020202020204" pitchFamily="34" charset="0"/>
              </a:rPr>
              <a:t>Impact of inflation on updated cost estimates</a:t>
            </a:r>
          </a:p>
          <a:p>
            <a:r>
              <a:rPr lang="en-US" sz="2400" dirty="0">
                <a:latin typeface="Helvetica" panose="020B0604020202020204" pitchFamily="34" charset="0"/>
                <a:cs typeface="Helvetica" panose="020B0604020202020204" pitchFamily="34" charset="0"/>
              </a:rPr>
              <a:t>Minor increase in revenue forecast</a:t>
            </a:r>
          </a:p>
          <a:p>
            <a:r>
              <a:rPr lang="en-US" sz="2400" dirty="0">
                <a:latin typeface="Helvetica" panose="020B0604020202020204" pitchFamily="34" charset="0"/>
                <a:cs typeface="Helvetica" panose="020B0604020202020204" pitchFamily="34" charset="0"/>
              </a:rPr>
              <a:t>Flat federal revenue forecast beyond life of the current authorization</a:t>
            </a:r>
          </a:p>
          <a:p>
            <a:r>
              <a:rPr lang="en-US" sz="2400" dirty="0">
                <a:latin typeface="Helvetica" panose="020B0604020202020204" pitchFamily="34" charset="0"/>
                <a:cs typeface="Helvetica" panose="020B0604020202020204" pitchFamily="34" charset="0"/>
              </a:rPr>
              <a:t>Need to partially address current fiscal year overprogrammed level</a:t>
            </a:r>
          </a:p>
          <a:p>
            <a:r>
              <a:rPr lang="en-US" sz="2400" dirty="0">
                <a:latin typeface="Helvetica" panose="020B0604020202020204" pitchFamily="34" charset="0"/>
                <a:cs typeface="Helvetica" panose="020B0604020202020204" pitchFamily="34" charset="0"/>
              </a:rPr>
              <a:t>Result: Significant overprogrammed levels in several years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925339" y="6409513"/>
            <a:ext cx="2133600" cy="365125"/>
          </a:xfrm>
        </p:spPr>
        <p:txBody>
          <a:bodyPr/>
          <a:lstStyle/>
          <a:p>
            <a:pPr>
              <a:buFont typeface="Wingdings" pitchFamily="2" charset="2"/>
              <a:buNone/>
              <a:defRPr/>
            </a:pPr>
            <a:fld id="{2B0DEF53-7DF5-47EE-8769-039F17C43088}" type="slidenum">
              <a:rPr lang="en-US" smtClean="0">
                <a:latin typeface="Helvetica" panose="020B0604020202020204" pitchFamily="34" charset="0"/>
                <a:cs typeface="Helvetica" panose="020B0604020202020204" pitchFamily="34" charset="0"/>
              </a:rPr>
              <a:pPr>
                <a:buFont typeface="Wingdings" pitchFamily="2" charset="2"/>
                <a:buNone/>
                <a:defRPr/>
              </a:pPr>
              <a:t>26</a:t>
            </a:fld>
            <a:endParaRPr lang="en-US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A930439-1FE1-44C6-9DEB-719E917FB11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48731" y="327293"/>
            <a:ext cx="1069524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  <a:buClrTx/>
              <a:buFontTx/>
              <a:buNone/>
            </a:pPr>
            <a:r>
              <a:rPr lang="en-US" sz="1000" dirty="0">
                <a:solidFill>
                  <a:srgbClr val="000000"/>
                </a:solidFill>
                <a:latin typeface="Helvetica" pitchFamily="34" charset="0"/>
              </a:rPr>
              <a:t>March 14, 2023</a:t>
            </a:r>
          </a:p>
        </p:txBody>
      </p:sp>
    </p:spTree>
    <p:extLst>
      <p:ext uri="{BB962C8B-B14F-4D97-AF65-F5344CB8AC3E}">
        <p14:creationId xmlns:p14="http://schemas.microsoft.com/office/powerpoint/2010/main" val="149696797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Helvetica" panose="020B0604020202020204" pitchFamily="34" charset="0"/>
                <a:cs typeface="Helvetica" panose="020B0604020202020204" pitchFamily="34" charset="0"/>
              </a:rPr>
              <a:t>Program Options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7481" y="1473289"/>
            <a:ext cx="8229600" cy="3487366"/>
          </a:xfrm>
        </p:spPr>
        <p:txBody>
          <a:bodyPr>
            <a:noAutofit/>
          </a:bodyPr>
          <a:lstStyle/>
          <a:p>
            <a:r>
              <a:rPr lang="en-US" sz="2400" dirty="0">
                <a:latin typeface="Helvetica" panose="020B0604020202020204" pitchFamily="34" charset="0"/>
                <a:cs typeface="Helvetica" panose="020B0604020202020204" pitchFamily="34" charset="0"/>
              </a:rPr>
              <a:t>Reduce stewardship investment levels – not recommended</a:t>
            </a:r>
          </a:p>
          <a:p>
            <a:r>
              <a:rPr lang="en-US" sz="2400" dirty="0">
                <a:latin typeface="Helvetica" panose="020B0604020202020204" pitchFamily="34" charset="0"/>
                <a:cs typeface="Helvetica" panose="020B0604020202020204" pitchFamily="34" charset="0"/>
              </a:rPr>
              <a:t>Reschedule projects using the following criteria:</a:t>
            </a:r>
          </a:p>
          <a:p>
            <a:pPr lvl="1"/>
            <a:r>
              <a:rPr lang="en-US" sz="2000" dirty="0">
                <a:latin typeface="Helvetica" panose="020B0604020202020204" pitchFamily="34" charset="0"/>
                <a:cs typeface="Helvetica" panose="020B0604020202020204" pitchFamily="34" charset="0"/>
              </a:rPr>
              <a:t>Statewide equity</a:t>
            </a:r>
          </a:p>
          <a:p>
            <a:pPr lvl="1"/>
            <a:r>
              <a:rPr lang="en-US" sz="2000" dirty="0">
                <a:latin typeface="Helvetica" panose="020B0604020202020204" pitchFamily="34" charset="0"/>
                <a:cs typeface="Helvetica" panose="020B0604020202020204" pitchFamily="34" charset="0"/>
              </a:rPr>
              <a:t>Length of time a project has been considered for programming</a:t>
            </a:r>
          </a:p>
          <a:p>
            <a:pPr lvl="1"/>
            <a:r>
              <a:rPr lang="en-US" sz="2000" dirty="0">
                <a:latin typeface="Helvetica" panose="020B0604020202020204" pitchFamily="34" charset="0"/>
                <a:cs typeface="Helvetica" panose="020B0604020202020204" pitchFamily="34" charset="0"/>
              </a:rPr>
              <a:t>Has the project been rescheduled in the past?</a:t>
            </a:r>
          </a:p>
          <a:p>
            <a:pPr lvl="1"/>
            <a:r>
              <a:rPr lang="en-US" sz="2000" dirty="0">
                <a:latin typeface="Helvetica" panose="020B0604020202020204" pitchFamily="34" charset="0"/>
                <a:cs typeface="Helvetica" panose="020B0604020202020204" pitchFamily="34" charset="0"/>
              </a:rPr>
              <a:t>Purpose of the project</a:t>
            </a:r>
          </a:p>
          <a:p>
            <a:pPr lvl="1"/>
            <a:r>
              <a:rPr lang="en-US" sz="2000" dirty="0">
                <a:latin typeface="Helvetica" panose="020B0604020202020204" pitchFamily="34" charset="0"/>
                <a:cs typeface="Helvetica" panose="020B0604020202020204" pitchFamily="34" charset="0"/>
              </a:rPr>
              <a:t>Is the project under construction?</a:t>
            </a:r>
          </a:p>
          <a:p>
            <a:pPr lvl="1"/>
            <a:r>
              <a:rPr lang="en-US" sz="2000" dirty="0">
                <a:latin typeface="Helvetica" panose="020B0604020202020204" pitchFamily="34" charset="0"/>
                <a:cs typeface="Helvetica" panose="020B0604020202020204" pitchFamily="34" charset="0"/>
              </a:rPr>
              <a:t>Are there other partners in the project?</a:t>
            </a:r>
          </a:p>
          <a:p>
            <a:pPr lvl="1"/>
            <a:r>
              <a:rPr lang="en-US" sz="2000" dirty="0">
                <a:latin typeface="Helvetica" panose="020B0604020202020204" pitchFamily="34" charset="0"/>
                <a:cs typeface="Helvetica" panose="020B0604020202020204" pitchFamily="34" charset="0"/>
              </a:rPr>
              <a:t>What are the current conditions/need for the project</a:t>
            </a:r>
          </a:p>
          <a:p>
            <a:r>
              <a:rPr lang="en-US" sz="2400" dirty="0">
                <a:latin typeface="Helvetica" panose="020B0604020202020204" pitchFamily="34" charset="0"/>
                <a:cs typeface="Helvetica" panose="020B0604020202020204" pitchFamily="34" charset="0"/>
              </a:rPr>
              <a:t>Identify projects in the Program without full funding</a:t>
            </a:r>
          </a:p>
          <a:p>
            <a:pPr lvl="1"/>
            <a:r>
              <a:rPr lang="en-US" sz="2000" dirty="0">
                <a:latin typeface="Helvetica" panose="020B0604020202020204" pitchFamily="34" charset="0"/>
                <a:cs typeface="Helvetica" panose="020B0604020202020204" pitchFamily="34" charset="0"/>
              </a:rPr>
              <a:t>Recognizes the opportunity for future funds (e.g. federal discretionary grants)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925339" y="6409513"/>
            <a:ext cx="2133600" cy="365125"/>
          </a:xfrm>
        </p:spPr>
        <p:txBody>
          <a:bodyPr/>
          <a:lstStyle/>
          <a:p>
            <a:pPr>
              <a:buFont typeface="Wingdings" pitchFamily="2" charset="2"/>
              <a:buNone/>
              <a:defRPr/>
            </a:pPr>
            <a:fld id="{2B0DEF53-7DF5-47EE-8769-039F17C43088}" type="slidenum">
              <a:rPr lang="en-US" smtClean="0">
                <a:latin typeface="Helvetica" panose="020B0604020202020204" pitchFamily="34" charset="0"/>
                <a:cs typeface="Helvetica" panose="020B0604020202020204" pitchFamily="34" charset="0"/>
              </a:rPr>
              <a:pPr>
                <a:buFont typeface="Wingdings" pitchFamily="2" charset="2"/>
                <a:buNone/>
                <a:defRPr/>
              </a:pPr>
              <a:t>27</a:t>
            </a:fld>
            <a:endParaRPr lang="en-US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A930439-1FE1-44C6-9DEB-719E917FB11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48731" y="327293"/>
            <a:ext cx="1069524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  <a:buClrTx/>
              <a:buFontTx/>
              <a:buNone/>
            </a:pPr>
            <a:r>
              <a:rPr lang="en-US" sz="1000" dirty="0">
                <a:solidFill>
                  <a:srgbClr val="000000"/>
                </a:solidFill>
                <a:latin typeface="Helvetica" pitchFamily="34" charset="0"/>
              </a:rPr>
              <a:t>March 14, 2023</a:t>
            </a:r>
          </a:p>
        </p:txBody>
      </p:sp>
    </p:spTree>
    <p:extLst>
      <p:ext uri="{BB962C8B-B14F-4D97-AF65-F5344CB8AC3E}">
        <p14:creationId xmlns:p14="http://schemas.microsoft.com/office/powerpoint/2010/main" val="248378140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Helvetica" panose="020B0604020202020204" pitchFamily="34" charset="0"/>
                <a:cs typeface="Helvetica" panose="020B0604020202020204" pitchFamily="34" charset="0"/>
              </a:rPr>
              <a:t>Decision Points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7481" y="1473289"/>
            <a:ext cx="8229600" cy="3487366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en-US" sz="2400" dirty="0">
              <a:solidFill>
                <a:srgbClr val="008000"/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marL="514350" indent="-514350">
              <a:buAutoNum type="arabicPeriod"/>
            </a:pPr>
            <a:r>
              <a:rPr lang="en-US" sz="2400" dirty="0">
                <a:solidFill>
                  <a:srgbClr val="00800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Should projects in the 2024-2027 program continue to be programmed with cost/schedule updates?</a:t>
            </a:r>
          </a:p>
          <a:p>
            <a:pPr marL="514350" indent="-514350">
              <a:buAutoNum type="arabicPeriod"/>
            </a:pPr>
            <a:r>
              <a:rPr lang="en-US" sz="2400" dirty="0">
                <a:solidFill>
                  <a:srgbClr val="00800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How should the Program be balanced?</a:t>
            </a:r>
          </a:p>
          <a:p>
            <a:pPr lvl="1"/>
            <a:r>
              <a:rPr lang="en-US" sz="2000" i="1" dirty="0">
                <a:solidFill>
                  <a:srgbClr val="00800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Maintain stewardship funding levels?</a:t>
            </a:r>
          </a:p>
          <a:p>
            <a:pPr lvl="1"/>
            <a:r>
              <a:rPr lang="en-US" sz="2000" i="1" dirty="0">
                <a:solidFill>
                  <a:srgbClr val="00800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Reschedule projects and, if so, using what criteria?</a:t>
            </a:r>
          </a:p>
          <a:p>
            <a:pPr lvl="1"/>
            <a:r>
              <a:rPr lang="en-US" sz="2000" i="1" dirty="0">
                <a:solidFill>
                  <a:srgbClr val="00800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Consider the option of not fully funding some projects?</a:t>
            </a:r>
          </a:p>
          <a:p>
            <a:pPr lvl="1"/>
            <a:r>
              <a:rPr lang="en-US" sz="2000" i="1" dirty="0">
                <a:solidFill>
                  <a:srgbClr val="00800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What additional information is desired?</a:t>
            </a:r>
          </a:p>
          <a:p>
            <a:pPr lvl="1"/>
            <a:r>
              <a:rPr lang="en-US" sz="2000" i="1" dirty="0">
                <a:solidFill>
                  <a:srgbClr val="00800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Come back with scenario for March 23?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925339" y="6409513"/>
            <a:ext cx="2133600" cy="365125"/>
          </a:xfrm>
        </p:spPr>
        <p:txBody>
          <a:bodyPr/>
          <a:lstStyle/>
          <a:p>
            <a:pPr>
              <a:buFont typeface="Wingdings" pitchFamily="2" charset="2"/>
              <a:buNone/>
              <a:defRPr/>
            </a:pPr>
            <a:fld id="{2B0DEF53-7DF5-47EE-8769-039F17C43088}" type="slidenum">
              <a:rPr lang="en-US" smtClean="0">
                <a:latin typeface="Helvetica" panose="020B0604020202020204" pitchFamily="34" charset="0"/>
                <a:cs typeface="Helvetica" panose="020B0604020202020204" pitchFamily="34" charset="0"/>
              </a:rPr>
              <a:pPr>
                <a:buFont typeface="Wingdings" pitchFamily="2" charset="2"/>
                <a:buNone/>
                <a:defRPr/>
              </a:pPr>
              <a:t>28</a:t>
            </a:fld>
            <a:endParaRPr lang="en-US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A930439-1FE1-44C6-9DEB-719E917FB11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48731" y="327293"/>
            <a:ext cx="1069524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  <a:buClrTx/>
              <a:buFontTx/>
              <a:buNone/>
            </a:pPr>
            <a:r>
              <a:rPr lang="en-US" sz="1000" dirty="0">
                <a:solidFill>
                  <a:srgbClr val="000000"/>
                </a:solidFill>
                <a:latin typeface="Helvetica" pitchFamily="34" charset="0"/>
              </a:rPr>
              <a:t>March 14, 2023</a:t>
            </a:r>
          </a:p>
        </p:txBody>
      </p:sp>
    </p:spTree>
    <p:extLst>
      <p:ext uri="{BB962C8B-B14F-4D97-AF65-F5344CB8AC3E}">
        <p14:creationId xmlns:p14="http://schemas.microsoft.com/office/powerpoint/2010/main" val="276672480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4759325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buFont typeface="Wingdings" pitchFamily="2" charset="2"/>
              <a:buChar char="w"/>
            </a:pPr>
            <a:endParaRPr lang="en-US" altLang="en-US">
              <a:latin typeface="Times New Roman" pitchFamily="18" charset="0"/>
            </a:endParaRPr>
          </a:p>
        </p:txBody>
      </p:sp>
      <p:sp>
        <p:nvSpPr>
          <p:cNvPr id="7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886575" y="6416675"/>
            <a:ext cx="2133600" cy="365125"/>
          </a:xfrm>
        </p:spPr>
        <p:txBody>
          <a:bodyPr/>
          <a:lstStyle/>
          <a:p>
            <a:pPr>
              <a:buFont typeface="Wingdings" pitchFamily="2" charset="2"/>
              <a:buNone/>
              <a:defRPr/>
            </a:pPr>
            <a:fld id="{AE089194-1DFD-450A-B017-7C6F055A6E14}" type="slidenum">
              <a:rPr lang="en-US" smtClean="0"/>
              <a:pPr>
                <a:buFont typeface="Wingdings" pitchFamily="2" charset="2"/>
                <a:buNone/>
                <a:defRPr/>
              </a:pPr>
              <a:t>29</a:t>
            </a:fld>
            <a:endParaRPr lang="en-US" dirty="0"/>
          </a:p>
        </p:txBody>
      </p:sp>
      <p:sp>
        <p:nvSpPr>
          <p:cNvPr id="9" name="Rectangle 6"/>
          <p:cNvSpPr>
            <a:spLocks noChangeArrowheads="1"/>
          </p:cNvSpPr>
          <p:nvPr/>
        </p:nvSpPr>
        <p:spPr bwMode="auto">
          <a:xfrm>
            <a:off x="6946900" y="76200"/>
            <a:ext cx="2197100" cy="4770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buClrTx/>
              <a:buFontTx/>
              <a:buNone/>
            </a:pPr>
            <a:r>
              <a:rPr lang="en-US" sz="1000" dirty="0">
                <a:solidFill>
                  <a:srgbClr val="000000"/>
                </a:solidFill>
                <a:latin typeface="Helvetica" pitchFamily="34" charset="0"/>
              </a:rPr>
              <a:t>March 14, 2023 as presented</a:t>
            </a:r>
          </a:p>
          <a:p>
            <a:pPr algn="ctr">
              <a:spcBef>
                <a:spcPct val="50000"/>
              </a:spcBef>
              <a:buClrTx/>
              <a:buFontTx/>
              <a:buNone/>
            </a:pPr>
            <a:r>
              <a:rPr lang="en-US" sz="1000" dirty="0">
                <a:solidFill>
                  <a:srgbClr val="000000"/>
                </a:solidFill>
                <a:latin typeface="Helvetica" pitchFamily="34" charset="0"/>
              </a:rPr>
              <a:t>April 11, 2022</a:t>
            </a:r>
          </a:p>
        </p:txBody>
      </p:sp>
      <p:sp>
        <p:nvSpPr>
          <p:cNvPr id="8" name="Text Box 4">
            <a:extLst>
              <a:ext uri="{FF2B5EF4-FFF2-40B4-BE49-F238E27FC236}">
                <a16:creationId xmlns:a16="http://schemas.microsoft.com/office/drawing/2014/main" id="{C302C288-A85C-4BD9-901F-5CBE2324468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151778"/>
            <a:ext cx="9020175" cy="52014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2900" indent="-342900" eaLnBrk="0" hangingPunct="0"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eaLnBrk="0" hangingPunct="0"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742950" lvl="1" indent="-285750" eaLnBrk="1" hangingPunct="1">
              <a:spcBef>
                <a:spcPct val="0"/>
              </a:spcBef>
              <a:buClrTx/>
              <a:buFont typeface="Arial" panose="020B0604020202020204" pitchFamily="34" charset="0"/>
              <a:buChar char="•"/>
            </a:pPr>
            <a:r>
              <a:rPr lang="en-US" altLang="en-US" sz="1600" dirty="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Projects in the 2023-2026 Highway Program will continue to be programmed with cost and schedule updates</a:t>
            </a:r>
          </a:p>
          <a:p>
            <a:pPr lvl="1" eaLnBrk="1" hangingPunct="1">
              <a:spcBef>
                <a:spcPct val="0"/>
              </a:spcBef>
              <a:buClrTx/>
              <a:buNone/>
            </a:pPr>
            <a:endParaRPr lang="en-US" altLang="en-US" sz="1600" dirty="0">
              <a:solidFill>
                <a:srgbClr val="000000"/>
              </a:solidFill>
              <a:latin typeface="Helvetica" pitchFamily="34" charset="0"/>
              <a:ea typeface="Helvetica" pitchFamily="34" charset="0"/>
              <a:cs typeface="Helvetica" pitchFamily="34" charset="0"/>
            </a:endParaRPr>
          </a:p>
          <a:p>
            <a:pPr marL="742950" lvl="1" indent="-285750" eaLnBrk="1" hangingPunct="1">
              <a:spcBef>
                <a:spcPct val="0"/>
              </a:spcBef>
              <a:buClrTx/>
              <a:buFont typeface="Arial" panose="020B0604020202020204" pitchFamily="34" charset="0"/>
              <a:buChar char="•"/>
            </a:pPr>
            <a:r>
              <a:rPr lang="en-US" altLang="en-US" sz="1600" b="1" dirty="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Investment Area: Stewardship through maintaining a state of good repair</a:t>
            </a:r>
            <a:endParaRPr lang="en-US" altLang="en-US" sz="1200" dirty="0">
              <a:latin typeface="Helvetica" pitchFamily="34" charset="0"/>
              <a:ea typeface="Helvetica" pitchFamily="34" charset="0"/>
              <a:cs typeface="Helvetica" pitchFamily="34" charset="0"/>
            </a:endParaRPr>
          </a:p>
          <a:p>
            <a:pPr marL="1485900" lvl="2" indent="-342900" eaLnBrk="1" hangingPunct="1">
              <a:spcBef>
                <a:spcPct val="0"/>
              </a:spcBef>
              <a:buClrTx/>
              <a:buFont typeface="+mj-lt"/>
              <a:buAutoNum type="arabicPeriod"/>
            </a:pPr>
            <a:r>
              <a:rPr lang="en-US" altLang="en-US" sz="1200" i="1" dirty="0">
                <a:solidFill>
                  <a:srgbClr val="008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Provide a targeted increase and then</a:t>
            </a:r>
            <a:r>
              <a:rPr lang="en-US" altLang="en-US" sz="1200" i="1" dirty="0">
                <a:latin typeface="Helvetica" pitchFamily="34" charset="0"/>
                <a:ea typeface="Helvetica" pitchFamily="34" charset="0"/>
                <a:cs typeface="Helvetica" pitchFamily="34" charset="0"/>
              </a:rPr>
              <a:t> </a:t>
            </a:r>
            <a:r>
              <a:rPr lang="en-US" altLang="en-US" sz="1200" dirty="0">
                <a:latin typeface="Helvetica" pitchFamily="34" charset="0"/>
                <a:ea typeface="Helvetica" pitchFamily="34" charset="0"/>
                <a:cs typeface="Helvetica" pitchFamily="34" charset="0"/>
              </a:rPr>
              <a:t>maintain increasing funding levels for safety</a:t>
            </a:r>
          </a:p>
          <a:p>
            <a:pPr marL="1485900" lvl="2" indent="-342900" eaLnBrk="1" hangingPunct="1">
              <a:spcBef>
                <a:spcPct val="0"/>
              </a:spcBef>
              <a:buClrTx/>
              <a:buFont typeface="+mj-lt"/>
              <a:buAutoNum type="arabicPeriod"/>
            </a:pPr>
            <a:r>
              <a:rPr lang="en-US" altLang="en-US" sz="1200" dirty="0">
                <a:latin typeface="Helvetica" pitchFamily="34" charset="0"/>
                <a:ea typeface="Helvetica" pitchFamily="34" charset="0"/>
                <a:cs typeface="Helvetica" pitchFamily="34" charset="0"/>
              </a:rPr>
              <a:t>Maintain increasing Interstate funding levels for pavement reconstruction, modernization, bridges, pavement patching/maintenance, rest areas, and other miscellaneous projects</a:t>
            </a:r>
          </a:p>
          <a:p>
            <a:pPr marL="1485900" lvl="2" indent="-342900" eaLnBrk="1" hangingPunct="1">
              <a:spcBef>
                <a:spcPct val="0"/>
              </a:spcBef>
              <a:buClrTx/>
              <a:buFont typeface="+mj-lt"/>
              <a:buAutoNum type="arabicPeriod"/>
            </a:pPr>
            <a:r>
              <a:rPr lang="en-US" altLang="en-US" sz="1200" i="1" dirty="0">
                <a:solidFill>
                  <a:srgbClr val="008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Provide a targeted increase and then </a:t>
            </a:r>
            <a:r>
              <a:rPr lang="en-US" altLang="en-US" sz="1200" dirty="0">
                <a:latin typeface="Helvetica" pitchFamily="34" charset="0"/>
                <a:ea typeface="Helvetica" pitchFamily="34" charset="0"/>
                <a:cs typeface="Helvetica" pitchFamily="34" charset="0"/>
              </a:rPr>
              <a:t>maintain increasing funding levels for non-interstate pavement modernization</a:t>
            </a:r>
          </a:p>
          <a:p>
            <a:pPr marL="1485900" lvl="2" indent="-342900" eaLnBrk="1" hangingPunct="1">
              <a:spcBef>
                <a:spcPct val="0"/>
              </a:spcBef>
              <a:buClrTx/>
              <a:buFont typeface="+mj-lt"/>
              <a:buAutoNum type="arabicPeriod"/>
            </a:pPr>
            <a:r>
              <a:rPr lang="en-US" altLang="en-US" sz="1200" i="1" dirty="0">
                <a:solidFill>
                  <a:srgbClr val="008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Provide a targeted increase and then</a:t>
            </a:r>
            <a:r>
              <a:rPr lang="en-US" altLang="en-US" sz="1200" i="1" dirty="0">
                <a:latin typeface="Helvetica" pitchFamily="34" charset="0"/>
                <a:ea typeface="Helvetica" pitchFamily="34" charset="0"/>
                <a:cs typeface="Helvetica" pitchFamily="34" charset="0"/>
              </a:rPr>
              <a:t> </a:t>
            </a:r>
            <a:r>
              <a:rPr lang="en-US" altLang="en-US" sz="1200" dirty="0">
                <a:latin typeface="Helvetica" pitchFamily="34" charset="0"/>
                <a:ea typeface="Helvetica" pitchFamily="34" charset="0"/>
                <a:cs typeface="Helvetica" pitchFamily="34" charset="0"/>
              </a:rPr>
              <a:t>maintain increasing funding levels for non-interstate bridge modernization</a:t>
            </a:r>
          </a:p>
          <a:p>
            <a:pPr marL="1485900" lvl="2" indent="-342900" eaLnBrk="1" hangingPunct="1">
              <a:spcBef>
                <a:spcPct val="0"/>
              </a:spcBef>
              <a:buClrTx/>
              <a:buFont typeface="+mj-lt"/>
              <a:buAutoNum type="arabicPeriod"/>
            </a:pPr>
            <a:r>
              <a:rPr lang="en-US" altLang="en-US" sz="1200" dirty="0">
                <a:latin typeface="Helvetica" pitchFamily="34" charset="0"/>
                <a:ea typeface="Helvetica" pitchFamily="34" charset="0"/>
                <a:cs typeface="Helvetica" pitchFamily="34" charset="0"/>
              </a:rPr>
              <a:t>Invest in additional stewardship projects </a:t>
            </a:r>
          </a:p>
          <a:p>
            <a:pPr marL="1485900" lvl="2" indent="-342900" eaLnBrk="1" hangingPunct="1">
              <a:spcBef>
                <a:spcPct val="0"/>
              </a:spcBef>
              <a:buClrTx/>
              <a:buFont typeface="+mj-lt"/>
              <a:buAutoNum type="arabicPeriod"/>
            </a:pPr>
            <a:endParaRPr lang="en-US" altLang="en-US" sz="1200" dirty="0">
              <a:solidFill>
                <a:srgbClr val="000000"/>
              </a:solidFill>
              <a:latin typeface="Helvetica" pitchFamily="34" charset="0"/>
              <a:ea typeface="Helvetica" pitchFamily="34" charset="0"/>
              <a:cs typeface="Helvetica" pitchFamily="34" charset="0"/>
            </a:endParaRPr>
          </a:p>
          <a:p>
            <a:pPr marL="742950" lvl="1" indent="-285750" eaLnBrk="1" hangingPunct="1">
              <a:spcBef>
                <a:spcPct val="0"/>
              </a:spcBef>
              <a:buClrTx/>
              <a:buFont typeface="Arial" panose="020B0604020202020204" pitchFamily="34" charset="0"/>
              <a:buChar char="•"/>
            </a:pPr>
            <a:r>
              <a:rPr lang="en-US" altLang="en-US" sz="1600" b="1" dirty="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Investment Area: Modification through rightsizing the system</a:t>
            </a:r>
          </a:p>
          <a:p>
            <a:pPr marL="1485900" lvl="2" indent="-342900" eaLnBrk="1" hangingPunct="1">
              <a:spcBef>
                <a:spcPct val="0"/>
              </a:spcBef>
              <a:buClrTx/>
              <a:buFont typeface="+mj-lt"/>
              <a:buAutoNum type="arabicPeriod"/>
            </a:pPr>
            <a:r>
              <a:rPr lang="en-US" altLang="en-US" sz="1200" dirty="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Transfer of jurisdiction for portions of primary roadways to cities and counties</a:t>
            </a:r>
          </a:p>
          <a:p>
            <a:pPr lvl="2" indent="0" eaLnBrk="1" hangingPunct="1">
              <a:spcBef>
                <a:spcPct val="0"/>
              </a:spcBef>
              <a:buClrTx/>
              <a:buNone/>
            </a:pPr>
            <a:endParaRPr lang="en-US" altLang="en-US" sz="1200" dirty="0">
              <a:solidFill>
                <a:srgbClr val="000000"/>
              </a:solidFill>
              <a:latin typeface="Helvetica" pitchFamily="34" charset="0"/>
              <a:ea typeface="Helvetica" pitchFamily="34" charset="0"/>
              <a:cs typeface="Helvetica" pitchFamily="34" charset="0"/>
            </a:endParaRPr>
          </a:p>
          <a:p>
            <a:pPr marL="742950" lvl="1" indent="-285750" eaLnBrk="1" hangingPunct="1">
              <a:spcBef>
                <a:spcPct val="0"/>
              </a:spcBef>
              <a:buClrTx/>
              <a:buFont typeface="Arial" panose="020B0604020202020204" pitchFamily="34" charset="0"/>
              <a:buChar char="•"/>
            </a:pPr>
            <a:r>
              <a:rPr lang="en-US" altLang="en-US" sz="1600" b="1" dirty="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Investment Area: Optimization through improving operational efficiency and resiliency</a:t>
            </a:r>
          </a:p>
          <a:p>
            <a:pPr marL="1485900" lvl="2" indent="-342900" eaLnBrk="1" hangingPunct="1">
              <a:spcBef>
                <a:spcPct val="0"/>
              </a:spcBef>
              <a:buClrTx/>
              <a:buFont typeface="+mj-lt"/>
              <a:buAutoNum type="arabicPeriod"/>
            </a:pPr>
            <a:r>
              <a:rPr lang="en-US" altLang="en-US" sz="1200" dirty="0">
                <a:latin typeface="Helvetica" pitchFamily="34" charset="0"/>
                <a:ea typeface="Helvetica" pitchFamily="34" charset="0"/>
                <a:cs typeface="Helvetica" pitchFamily="34" charset="0"/>
              </a:rPr>
              <a:t>Invest in intelligent transportation systems infrastructure</a:t>
            </a:r>
          </a:p>
          <a:p>
            <a:pPr marL="1485900" lvl="2" indent="-342900" eaLnBrk="1" hangingPunct="1">
              <a:spcBef>
                <a:spcPct val="0"/>
              </a:spcBef>
              <a:buClrTx/>
              <a:buFont typeface="+mj-lt"/>
              <a:buAutoNum type="arabicPeriod"/>
            </a:pPr>
            <a:r>
              <a:rPr lang="en-US" altLang="en-US" sz="1200" dirty="0">
                <a:latin typeface="Helvetica" pitchFamily="34" charset="0"/>
                <a:ea typeface="Helvetica" pitchFamily="34" charset="0"/>
                <a:cs typeface="Helvetica" pitchFamily="34" charset="0"/>
              </a:rPr>
              <a:t>Invest in Super-2 improvements</a:t>
            </a:r>
          </a:p>
          <a:p>
            <a:pPr marL="1485900" lvl="2" indent="-342900" eaLnBrk="1" hangingPunct="1">
              <a:spcBef>
                <a:spcPct val="0"/>
              </a:spcBef>
              <a:buClrTx/>
              <a:buFont typeface="+mj-lt"/>
              <a:buAutoNum type="arabicPeriod"/>
            </a:pPr>
            <a:r>
              <a:rPr lang="en-US" altLang="en-US" sz="1200" i="1" dirty="0">
                <a:solidFill>
                  <a:srgbClr val="008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Invest in operational and Integrated Corridor Management improvements</a:t>
            </a:r>
          </a:p>
          <a:p>
            <a:pPr marL="1485900" lvl="2" indent="-342900" eaLnBrk="1" hangingPunct="1">
              <a:spcBef>
                <a:spcPct val="0"/>
              </a:spcBef>
              <a:buClrTx/>
              <a:buFont typeface="+mj-lt"/>
              <a:buAutoNum type="arabicPeriod"/>
            </a:pPr>
            <a:r>
              <a:rPr lang="en-US" altLang="en-US" sz="1200" i="1" dirty="0">
                <a:solidFill>
                  <a:srgbClr val="008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Invest in additional truck parking at Interstate Rest Areas</a:t>
            </a:r>
            <a:endParaRPr lang="en-US" altLang="en-US" sz="1200" dirty="0">
              <a:solidFill>
                <a:srgbClr val="008000"/>
              </a:solidFill>
              <a:latin typeface="Helvetica" pitchFamily="34" charset="0"/>
              <a:ea typeface="Helvetica" pitchFamily="34" charset="0"/>
              <a:cs typeface="Helvetica" pitchFamily="34" charset="0"/>
            </a:endParaRPr>
          </a:p>
          <a:p>
            <a:pPr lvl="1" eaLnBrk="1" hangingPunct="1">
              <a:spcBef>
                <a:spcPct val="0"/>
              </a:spcBef>
              <a:buClrTx/>
              <a:buNone/>
            </a:pPr>
            <a:endParaRPr lang="en-US" altLang="en-US" sz="1200" dirty="0">
              <a:solidFill>
                <a:srgbClr val="000000"/>
              </a:solidFill>
              <a:latin typeface="Helvetica" pitchFamily="34" charset="0"/>
              <a:ea typeface="Helvetica" pitchFamily="34" charset="0"/>
              <a:cs typeface="Helvetica" pitchFamily="34" charset="0"/>
            </a:endParaRPr>
          </a:p>
          <a:p>
            <a:pPr marL="742950" lvl="1" indent="-285750" eaLnBrk="1" hangingPunct="1">
              <a:spcBef>
                <a:spcPct val="0"/>
              </a:spcBef>
              <a:buClrTx/>
              <a:buFont typeface="Arial" panose="020B0604020202020204" pitchFamily="34" charset="0"/>
              <a:buChar char="•"/>
            </a:pPr>
            <a:r>
              <a:rPr lang="en-US" altLang="en-US" sz="1600" b="1" dirty="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Investment Area: Transformation through increasing mobility and travel choices</a:t>
            </a:r>
          </a:p>
          <a:p>
            <a:pPr marL="1485900" lvl="2" indent="-342900" eaLnBrk="1" hangingPunct="1">
              <a:spcBef>
                <a:spcPct val="0"/>
              </a:spcBef>
              <a:buClrTx/>
              <a:buFont typeface="+mj-lt"/>
              <a:buAutoNum type="arabicPeriod"/>
            </a:pPr>
            <a:r>
              <a:rPr lang="en-US" altLang="en-US" sz="1200" dirty="0">
                <a:latin typeface="Helvetica" pitchFamily="34" charset="0"/>
                <a:ea typeface="Helvetica" pitchFamily="34" charset="0"/>
                <a:cs typeface="Helvetica" pitchFamily="34" charset="0"/>
              </a:rPr>
              <a:t>Invest in corridor improvements</a:t>
            </a:r>
          </a:p>
        </p:txBody>
      </p:sp>
      <p:sp>
        <p:nvSpPr>
          <p:cNvPr id="10" name="Rectangle 3">
            <a:extLst>
              <a:ext uri="{FF2B5EF4-FFF2-40B4-BE49-F238E27FC236}">
                <a16:creationId xmlns:a16="http://schemas.microsoft.com/office/drawing/2014/main" id="{4C8115D1-FD90-4267-835A-BA8D8DD933C4}"/>
              </a:ext>
            </a:extLst>
          </p:cNvPr>
          <p:cNvSpPr>
            <a:spLocks noChangeArrowheads="1"/>
          </p:cNvSpPr>
          <p:nvPr/>
        </p:nvSpPr>
        <p:spPr bwMode="auto">
          <a:xfrm>
            <a:off x="-84667" y="765589"/>
            <a:ext cx="9144000" cy="3356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lnSpc>
                <a:spcPct val="50000"/>
              </a:lnSpc>
              <a:spcBef>
                <a:spcPct val="50000"/>
              </a:spcBef>
              <a:buClrTx/>
              <a:buFontTx/>
              <a:buNone/>
            </a:pPr>
            <a:r>
              <a:rPr lang="en-US" altLang="en-US" sz="2800" dirty="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FY 2023-2027 Highway Program Objectives</a:t>
            </a:r>
          </a:p>
        </p:txBody>
      </p:sp>
    </p:spTree>
    <p:extLst>
      <p:ext uri="{BB962C8B-B14F-4D97-AF65-F5344CB8AC3E}">
        <p14:creationId xmlns:p14="http://schemas.microsoft.com/office/powerpoint/2010/main" val="26893040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573514"/>
            <a:ext cx="9144000" cy="658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lnSpc>
                <a:spcPct val="50000"/>
              </a:lnSpc>
              <a:spcBef>
                <a:spcPct val="50000"/>
              </a:spcBef>
              <a:buClrTx/>
              <a:buFontTx/>
              <a:buNone/>
            </a:pPr>
            <a:endParaRPr lang="en-US" sz="800" dirty="0">
              <a:solidFill>
                <a:srgbClr val="000000"/>
              </a:solidFill>
              <a:latin typeface="Helvetica" pitchFamily="34" charset="0"/>
              <a:cs typeface="Helvetica" pitchFamily="34" charset="0"/>
            </a:endParaRPr>
          </a:p>
          <a:p>
            <a:pPr algn="ctr">
              <a:lnSpc>
                <a:spcPct val="50000"/>
              </a:lnSpc>
              <a:spcBef>
                <a:spcPct val="50000"/>
              </a:spcBef>
              <a:buClrTx/>
              <a:buFontTx/>
              <a:buNone/>
            </a:pPr>
            <a:r>
              <a:rPr lang="en-US" sz="2000" dirty="0">
                <a:solidFill>
                  <a:srgbClr val="000000"/>
                </a:solidFill>
                <a:latin typeface="Helvetica" pitchFamily="34" charset="0"/>
                <a:cs typeface="Helvetica" pitchFamily="34" charset="0"/>
              </a:rPr>
              <a:t>Commission Program Development Schedule (2024-2028)</a:t>
            </a:r>
          </a:p>
          <a:p>
            <a:pPr algn="ctr">
              <a:lnSpc>
                <a:spcPct val="50000"/>
              </a:lnSpc>
              <a:spcBef>
                <a:spcPct val="50000"/>
              </a:spcBef>
              <a:buClrTx/>
              <a:buFontTx/>
              <a:buNone/>
            </a:pPr>
            <a:endParaRPr lang="en-US" sz="1200" dirty="0">
              <a:latin typeface="Helvetica" pitchFamily="34" charset="0"/>
              <a:cs typeface="Helvetica" pitchFamily="34" charset="0"/>
            </a:endParaRPr>
          </a:p>
        </p:txBody>
      </p:sp>
      <p:sp>
        <p:nvSpPr>
          <p:cNvPr id="5123" name="Text Box 3"/>
          <p:cNvSpPr txBox="1">
            <a:spLocks noChangeArrowheads="1"/>
          </p:cNvSpPr>
          <p:nvPr/>
        </p:nvSpPr>
        <p:spPr bwMode="auto">
          <a:xfrm>
            <a:off x="0" y="1320248"/>
            <a:ext cx="9144000" cy="2893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lvl="1">
              <a:spcBef>
                <a:spcPct val="0"/>
              </a:spcBef>
              <a:buClrTx/>
              <a:buFontTx/>
              <a:buNone/>
            </a:pPr>
            <a:r>
              <a:rPr lang="en-US" sz="1400" dirty="0">
                <a:solidFill>
                  <a:srgbClr val="000000"/>
                </a:solidFill>
                <a:latin typeface="Helvetica" pitchFamily="34" charset="0"/>
                <a:cs typeface="Helvetica" pitchFamily="34" charset="0"/>
              </a:rPr>
              <a:t>March 2023</a:t>
            </a:r>
          </a:p>
          <a:p>
            <a:pPr lvl="1">
              <a:spcBef>
                <a:spcPct val="0"/>
              </a:spcBef>
              <a:buClrTx/>
              <a:buFontTx/>
              <a:buNone/>
            </a:pPr>
            <a:r>
              <a:rPr lang="en-US" sz="1400" dirty="0">
                <a:solidFill>
                  <a:srgbClr val="000000"/>
                </a:solidFill>
                <a:latin typeface="Helvetica" pitchFamily="34" charset="0"/>
                <a:cs typeface="Helvetica" pitchFamily="34" charset="0"/>
              </a:rPr>
              <a:t>	Discuss 2024-2028 available Highway Program funding</a:t>
            </a:r>
          </a:p>
          <a:p>
            <a:pPr lvl="1">
              <a:spcBef>
                <a:spcPct val="0"/>
              </a:spcBef>
              <a:buClrTx/>
              <a:buFontTx/>
              <a:buNone/>
            </a:pPr>
            <a:r>
              <a:rPr lang="en-US" sz="1400" dirty="0">
                <a:solidFill>
                  <a:srgbClr val="000000"/>
                </a:solidFill>
                <a:latin typeface="Helvetica" pitchFamily="34" charset="0"/>
                <a:cs typeface="Helvetica" pitchFamily="34" charset="0"/>
              </a:rPr>
              <a:t>	Discuss 2024-2028 Highway Program Options</a:t>
            </a:r>
          </a:p>
          <a:p>
            <a:pPr lvl="1">
              <a:spcBef>
                <a:spcPct val="0"/>
              </a:spcBef>
              <a:buClrTx/>
              <a:buFontTx/>
              <a:buNone/>
            </a:pPr>
            <a:r>
              <a:rPr lang="en-US" sz="1400" dirty="0">
                <a:solidFill>
                  <a:srgbClr val="000000"/>
                </a:solidFill>
                <a:latin typeface="Helvetica" pitchFamily="34" charset="0"/>
                <a:cs typeface="Helvetica" pitchFamily="34" charset="0"/>
              </a:rPr>
              <a:t>	Determine 2024-2028 Highway Program Objectives</a:t>
            </a:r>
          </a:p>
          <a:p>
            <a:pPr lvl="1">
              <a:spcBef>
                <a:spcPct val="0"/>
              </a:spcBef>
              <a:buClrTx/>
              <a:buFontTx/>
              <a:buNone/>
            </a:pPr>
            <a:r>
              <a:rPr lang="en-US" sz="1400" dirty="0">
                <a:solidFill>
                  <a:srgbClr val="000000"/>
                </a:solidFill>
                <a:latin typeface="Helvetica" pitchFamily="34" charset="0"/>
                <a:cs typeface="Helvetica" pitchFamily="34" charset="0"/>
              </a:rPr>
              <a:t>	</a:t>
            </a:r>
            <a:r>
              <a:rPr lang="en-US" sz="1400" b="1" dirty="0">
                <a:solidFill>
                  <a:srgbClr val="0070C0"/>
                </a:solidFill>
                <a:latin typeface="Helvetica" pitchFamily="34" charset="0"/>
                <a:cs typeface="Helvetica" pitchFamily="34" charset="0"/>
              </a:rPr>
              <a:t>Action Item: Line Item Targets for Programming</a:t>
            </a:r>
          </a:p>
          <a:p>
            <a:pPr lvl="1">
              <a:spcBef>
                <a:spcPct val="0"/>
              </a:spcBef>
              <a:buClrTx/>
              <a:buFontTx/>
              <a:buNone/>
            </a:pPr>
            <a:r>
              <a:rPr lang="en-US" sz="1400" dirty="0">
                <a:solidFill>
                  <a:srgbClr val="000000"/>
                </a:solidFill>
                <a:latin typeface="Helvetica" pitchFamily="34" charset="0"/>
                <a:cs typeface="Helvetica" pitchFamily="34" charset="0"/>
              </a:rPr>
              <a:t>April 2023</a:t>
            </a:r>
          </a:p>
          <a:p>
            <a:pPr lvl="1">
              <a:spcBef>
                <a:spcPct val="0"/>
              </a:spcBef>
              <a:buClrTx/>
              <a:buFontTx/>
              <a:buNone/>
            </a:pPr>
            <a:r>
              <a:rPr lang="en-US" sz="1400" dirty="0">
                <a:solidFill>
                  <a:srgbClr val="000000"/>
                </a:solidFill>
                <a:latin typeface="Helvetica" pitchFamily="34" charset="0"/>
                <a:cs typeface="Helvetica" pitchFamily="34" charset="0"/>
              </a:rPr>
              <a:t> 	Develop the Draft 2024-2028 Highway Program</a:t>
            </a:r>
          </a:p>
          <a:p>
            <a:pPr lvl="1">
              <a:spcBef>
                <a:spcPct val="0"/>
              </a:spcBef>
              <a:buClrTx/>
              <a:buFontTx/>
              <a:buNone/>
            </a:pPr>
            <a:r>
              <a:rPr lang="en-US" sz="1400" dirty="0">
                <a:solidFill>
                  <a:srgbClr val="000000"/>
                </a:solidFill>
                <a:latin typeface="Helvetica" pitchFamily="34" charset="0"/>
                <a:cs typeface="Helvetica" pitchFamily="34" charset="0"/>
              </a:rPr>
              <a:t>	</a:t>
            </a:r>
            <a:r>
              <a:rPr lang="en-US" sz="1400" b="1" dirty="0">
                <a:solidFill>
                  <a:srgbClr val="0070C0"/>
                </a:solidFill>
                <a:latin typeface="Helvetica" pitchFamily="34" charset="0"/>
                <a:cs typeface="Helvetica" pitchFamily="34" charset="0"/>
              </a:rPr>
              <a:t>Action Item: 2024-2028 Highway Program Objectives</a:t>
            </a:r>
          </a:p>
          <a:p>
            <a:pPr lvl="1">
              <a:spcBef>
                <a:spcPct val="0"/>
              </a:spcBef>
              <a:buClrTx/>
              <a:buFontTx/>
              <a:buNone/>
            </a:pPr>
            <a:r>
              <a:rPr lang="en-US" sz="1400" dirty="0">
                <a:solidFill>
                  <a:srgbClr val="000000"/>
                </a:solidFill>
                <a:latin typeface="Helvetica" pitchFamily="34" charset="0"/>
                <a:cs typeface="Helvetica" pitchFamily="34" charset="0"/>
              </a:rPr>
              <a:t>May 2023</a:t>
            </a:r>
          </a:p>
          <a:p>
            <a:pPr lvl="1">
              <a:spcBef>
                <a:spcPct val="0"/>
              </a:spcBef>
              <a:buClrTx/>
              <a:buFontTx/>
              <a:buNone/>
            </a:pPr>
            <a:r>
              <a:rPr lang="en-US" sz="1400" dirty="0">
                <a:solidFill>
                  <a:srgbClr val="000000"/>
                </a:solidFill>
                <a:latin typeface="Helvetica" pitchFamily="34" charset="0"/>
                <a:cs typeface="Helvetica" pitchFamily="34" charset="0"/>
              </a:rPr>
              <a:t> 	Present the Draft 2024-2028 Iowa Transportation Improvement Program to the public</a:t>
            </a:r>
          </a:p>
          <a:p>
            <a:pPr lvl="1">
              <a:spcBef>
                <a:spcPct val="0"/>
              </a:spcBef>
              <a:buClrTx/>
              <a:buFontTx/>
              <a:buNone/>
            </a:pPr>
            <a:r>
              <a:rPr lang="en-US" sz="1400" dirty="0">
                <a:solidFill>
                  <a:srgbClr val="000000"/>
                </a:solidFill>
                <a:latin typeface="Helvetica" pitchFamily="34" charset="0"/>
                <a:cs typeface="Helvetica" pitchFamily="34" charset="0"/>
              </a:rPr>
              <a:t>          (including all previous program approvals and draft 2024–2028 Highway Program)</a:t>
            </a:r>
          </a:p>
          <a:p>
            <a:pPr lvl="1">
              <a:spcBef>
                <a:spcPct val="0"/>
              </a:spcBef>
              <a:buClrTx/>
              <a:buFontTx/>
              <a:buNone/>
            </a:pPr>
            <a:r>
              <a:rPr lang="en-US" sz="1400" dirty="0">
                <a:solidFill>
                  <a:srgbClr val="000000"/>
                </a:solidFill>
                <a:latin typeface="Helvetica" pitchFamily="34" charset="0"/>
                <a:cs typeface="Helvetica" pitchFamily="34" charset="0"/>
              </a:rPr>
              <a:t>June 2023</a:t>
            </a:r>
          </a:p>
          <a:p>
            <a:pPr lvl="1">
              <a:spcBef>
                <a:spcPct val="0"/>
              </a:spcBef>
              <a:buClrTx/>
              <a:buFontTx/>
              <a:buNone/>
            </a:pPr>
            <a:r>
              <a:rPr lang="en-US" sz="1400" dirty="0">
                <a:solidFill>
                  <a:srgbClr val="000000"/>
                </a:solidFill>
                <a:latin typeface="Helvetica" pitchFamily="34" charset="0"/>
                <a:cs typeface="Helvetica" pitchFamily="34" charset="0"/>
              </a:rPr>
              <a:t> 	</a:t>
            </a:r>
            <a:r>
              <a:rPr lang="en-US" sz="1400" b="1" dirty="0">
                <a:solidFill>
                  <a:srgbClr val="0070C0"/>
                </a:solidFill>
                <a:latin typeface="Helvetica" pitchFamily="34" charset="0"/>
                <a:cs typeface="Helvetica" pitchFamily="34" charset="0"/>
              </a:rPr>
              <a:t>Action Item: Approve the 2024–2028 Iowa Transportation Improvement Program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buNone/>
              <a:defRPr/>
            </a:pPr>
            <a:fld id="{2B0DEF53-7DF5-47EE-8769-039F17C43088}" type="slidenum">
              <a:rPr lang="en-US" smtClean="0"/>
              <a:pPr>
                <a:buNone/>
                <a:defRPr/>
              </a:pPr>
              <a:t>3</a:t>
            </a:fld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F634D8ED-F808-4D43-94AE-EEA10020EFF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48733" y="327293"/>
            <a:ext cx="1069524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  <a:buClrTx/>
              <a:buFontTx/>
              <a:buNone/>
            </a:pPr>
            <a:r>
              <a:rPr lang="en-US" sz="1000" dirty="0">
                <a:solidFill>
                  <a:srgbClr val="000000"/>
                </a:solidFill>
                <a:latin typeface="Helvetica" pitchFamily="34" charset="0"/>
              </a:rPr>
              <a:t>March 14, 2023</a:t>
            </a:r>
          </a:p>
        </p:txBody>
      </p:sp>
    </p:spTree>
    <p:extLst>
      <p:ext uri="{BB962C8B-B14F-4D97-AF65-F5344CB8AC3E}">
        <p14:creationId xmlns:p14="http://schemas.microsoft.com/office/powerpoint/2010/main" val="1802262827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4759325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buFont typeface="Wingdings" pitchFamily="2" charset="2"/>
              <a:buChar char="w"/>
            </a:pPr>
            <a:endParaRPr lang="en-US" altLang="en-US">
              <a:latin typeface="Times New Roman" pitchFamily="18" charset="0"/>
            </a:endParaRPr>
          </a:p>
        </p:txBody>
      </p:sp>
      <p:sp>
        <p:nvSpPr>
          <p:cNvPr id="7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886575" y="6416675"/>
            <a:ext cx="2133600" cy="365125"/>
          </a:xfrm>
        </p:spPr>
        <p:txBody>
          <a:bodyPr/>
          <a:lstStyle/>
          <a:p>
            <a:pPr>
              <a:buFont typeface="Wingdings" pitchFamily="2" charset="2"/>
              <a:buNone/>
              <a:defRPr/>
            </a:pPr>
            <a:fld id="{AE089194-1DFD-450A-B017-7C6F055A6E14}" type="slidenum">
              <a:rPr lang="en-US" smtClean="0"/>
              <a:pPr>
                <a:buFont typeface="Wingdings" pitchFamily="2" charset="2"/>
                <a:buNone/>
                <a:defRPr/>
              </a:pPr>
              <a:t>30</a:t>
            </a:fld>
            <a:endParaRPr lang="en-US" dirty="0"/>
          </a:p>
        </p:txBody>
      </p:sp>
      <p:sp>
        <p:nvSpPr>
          <p:cNvPr id="9" name="Rectangle 6"/>
          <p:cNvSpPr>
            <a:spLocks noChangeArrowheads="1"/>
          </p:cNvSpPr>
          <p:nvPr/>
        </p:nvSpPr>
        <p:spPr bwMode="auto">
          <a:xfrm>
            <a:off x="6946900" y="76200"/>
            <a:ext cx="2197100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buClrTx/>
              <a:buFontTx/>
              <a:buNone/>
            </a:pPr>
            <a:r>
              <a:rPr lang="en-US" sz="1000" dirty="0">
                <a:solidFill>
                  <a:srgbClr val="000000"/>
                </a:solidFill>
                <a:latin typeface="Helvetica" pitchFamily="34" charset="0"/>
              </a:rPr>
              <a:t>March 14, 2023</a:t>
            </a:r>
          </a:p>
        </p:txBody>
      </p:sp>
      <p:sp>
        <p:nvSpPr>
          <p:cNvPr id="8" name="Text Box 4">
            <a:extLst>
              <a:ext uri="{FF2B5EF4-FFF2-40B4-BE49-F238E27FC236}">
                <a16:creationId xmlns:a16="http://schemas.microsoft.com/office/drawing/2014/main" id="{C302C288-A85C-4BD9-901F-5CBE2324468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151778"/>
            <a:ext cx="9020175" cy="59093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2900" indent="-342900" eaLnBrk="0" hangingPunct="0"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eaLnBrk="0" hangingPunct="0"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742950" lvl="1" indent="-285750" eaLnBrk="1" hangingPunct="1">
              <a:spcBef>
                <a:spcPct val="0"/>
              </a:spcBef>
              <a:buClrTx/>
              <a:buFont typeface="Arial" panose="020B0604020202020204" pitchFamily="34" charset="0"/>
              <a:buChar char="•"/>
            </a:pPr>
            <a:r>
              <a:rPr lang="en-US" altLang="en-US" sz="2400" b="1" dirty="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Update to shift to the System Objectives of the new State Long Range Transportation Plan</a:t>
            </a:r>
          </a:p>
          <a:p>
            <a:pPr marL="1428750" lvl="2" indent="-285750" eaLnBrk="1" hangingPunct="1">
              <a:spcBef>
                <a:spcPct val="0"/>
              </a:spcBef>
              <a:buClrTx/>
              <a:buFont typeface="Arial" panose="020B0604020202020204" pitchFamily="34" charset="0"/>
              <a:buChar char="•"/>
            </a:pPr>
            <a:r>
              <a:rPr lang="en-US" altLang="en-US" sz="1800" b="1" dirty="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Safety</a:t>
            </a:r>
            <a:endParaRPr lang="en-US" altLang="en-US" sz="1100" b="1" dirty="0">
              <a:solidFill>
                <a:srgbClr val="000000"/>
              </a:solidFill>
              <a:latin typeface="Helvetica" pitchFamily="34" charset="0"/>
              <a:ea typeface="Helvetica" pitchFamily="34" charset="0"/>
              <a:cs typeface="Helvetica" pitchFamily="34" charset="0"/>
            </a:endParaRPr>
          </a:p>
          <a:p>
            <a:pPr marL="1771650" lvl="3" indent="-171450" eaLnBrk="1" hangingPunct="1">
              <a:spcBef>
                <a:spcPct val="0"/>
              </a:spcBef>
              <a:buClrTx/>
              <a:defRPr/>
            </a:pPr>
            <a:r>
              <a:rPr kumimoji="0" lang="en-US" altLang="en-US" sz="15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elvetica" pitchFamily="34" charset="0"/>
                <a:ea typeface="Helvetica" pitchFamily="34" charset="0"/>
                <a:cs typeface="Helvetica" pitchFamily="34" charset="0"/>
              </a:rPr>
              <a:t>Maintain increasing </a:t>
            </a:r>
            <a:r>
              <a:rPr kumimoji="0" lang="en-US" altLang="en-US" sz="15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34" charset="0"/>
                <a:ea typeface="Helvetica" pitchFamily="34" charset="0"/>
                <a:cs typeface="Helvetica" pitchFamily="34" charset="0"/>
              </a:rPr>
              <a:t>funding levels for safety</a:t>
            </a:r>
          </a:p>
          <a:p>
            <a:pPr lvl="1" eaLnBrk="1" hangingPunct="1">
              <a:spcBef>
                <a:spcPct val="0"/>
              </a:spcBef>
              <a:buClrTx/>
              <a:buNone/>
            </a:pPr>
            <a:endParaRPr lang="en-US" altLang="en-US" sz="1500" dirty="0">
              <a:solidFill>
                <a:srgbClr val="000000"/>
              </a:solidFill>
              <a:latin typeface="Helvetica" pitchFamily="34" charset="0"/>
              <a:ea typeface="Helvetica" pitchFamily="34" charset="0"/>
              <a:cs typeface="Helvetica" pitchFamily="34" charset="0"/>
            </a:endParaRPr>
          </a:p>
          <a:p>
            <a:pPr marL="1428750" lvl="2" indent="-285750" eaLnBrk="1" hangingPunct="1">
              <a:spcBef>
                <a:spcPct val="0"/>
              </a:spcBef>
              <a:buClrTx/>
              <a:buFont typeface="Arial" panose="020B0604020202020204" pitchFamily="34" charset="0"/>
              <a:buChar char="•"/>
            </a:pPr>
            <a:r>
              <a:rPr lang="en-US" altLang="en-US" sz="1800" b="1" dirty="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Sustainability</a:t>
            </a:r>
          </a:p>
          <a:p>
            <a:pPr marL="1771650" lvl="3" indent="-171450" eaLnBrk="1" hangingPunct="1">
              <a:spcBef>
                <a:spcPct val="0"/>
              </a:spcBef>
              <a:buClrTx/>
              <a:defRPr/>
            </a:pPr>
            <a:r>
              <a:rPr kumimoji="0" lang="en-US" altLang="en-US" sz="15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34" charset="0"/>
                <a:ea typeface="Helvetica" pitchFamily="34" charset="0"/>
                <a:cs typeface="Helvetica" pitchFamily="34" charset="0"/>
              </a:rPr>
              <a:t>Maintain increasing Interstate funding levels for pavement reconstruction, modernization, bridges, pavement patching/maintenance, rest areas, and other miscellaneous projects</a:t>
            </a:r>
          </a:p>
          <a:p>
            <a:pPr marL="1771650" lvl="3" indent="-171450" eaLnBrk="1" hangingPunct="1">
              <a:spcBef>
                <a:spcPct val="0"/>
              </a:spcBef>
              <a:buClrTx/>
              <a:defRPr/>
            </a:pPr>
            <a:r>
              <a:rPr kumimoji="0" lang="en-US" altLang="en-US" sz="15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34" charset="0"/>
                <a:ea typeface="Helvetica" pitchFamily="34" charset="0"/>
                <a:cs typeface="Helvetica" pitchFamily="34" charset="0"/>
              </a:rPr>
              <a:t>Maintain increasing funding levels for non-interstate pavement modernization</a:t>
            </a:r>
          </a:p>
          <a:p>
            <a:pPr marL="1771650" lvl="3" indent="-171450" eaLnBrk="1" hangingPunct="1">
              <a:spcBef>
                <a:spcPct val="0"/>
              </a:spcBef>
              <a:buClrTx/>
              <a:defRPr/>
            </a:pPr>
            <a:r>
              <a:rPr kumimoji="0" lang="en-US" altLang="en-US" sz="15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34" charset="0"/>
                <a:ea typeface="Helvetica" pitchFamily="34" charset="0"/>
                <a:cs typeface="Helvetica" pitchFamily="34" charset="0"/>
              </a:rPr>
              <a:t>Maintain increasing funding levels for non-interstate bridge modernization</a:t>
            </a:r>
          </a:p>
          <a:p>
            <a:pPr marL="1771650" lvl="3" indent="-171450" eaLnBrk="1" hangingPunct="1">
              <a:spcBef>
                <a:spcPct val="0"/>
              </a:spcBef>
              <a:buClrTx/>
              <a:defRPr/>
            </a:pPr>
            <a:r>
              <a:rPr kumimoji="0" lang="en-US" altLang="en-US" sz="15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34" charset="0"/>
                <a:ea typeface="Helvetica" pitchFamily="34" charset="0"/>
                <a:cs typeface="Helvetica" pitchFamily="34" charset="0"/>
              </a:rPr>
              <a:t>Invest in additional stewardship projects </a:t>
            </a:r>
          </a:p>
          <a:p>
            <a:pPr marL="1771650" lvl="3" indent="-171450" eaLnBrk="1" hangingPunct="1">
              <a:spcBef>
                <a:spcPct val="0"/>
              </a:spcBef>
              <a:buClrTx/>
              <a:defRPr/>
            </a:pPr>
            <a:r>
              <a:rPr kumimoji="0" lang="en-US" altLang="en-US" sz="15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34" charset="0"/>
                <a:ea typeface="Helvetica" pitchFamily="34" charset="0"/>
                <a:cs typeface="Helvetica" pitchFamily="34" charset="0"/>
              </a:rPr>
              <a:t>Transfer of jurisdiction for portions of primary roadways to cities and counties</a:t>
            </a:r>
          </a:p>
          <a:p>
            <a:pPr lvl="2" indent="0" eaLnBrk="1" hangingPunct="1">
              <a:spcBef>
                <a:spcPct val="0"/>
              </a:spcBef>
              <a:buClrTx/>
              <a:buNone/>
            </a:pPr>
            <a:endParaRPr lang="en-US" altLang="en-US" sz="1500" dirty="0">
              <a:solidFill>
                <a:srgbClr val="000000"/>
              </a:solidFill>
              <a:latin typeface="Helvetica" pitchFamily="34" charset="0"/>
              <a:ea typeface="Helvetica" pitchFamily="34" charset="0"/>
              <a:cs typeface="Helvetica" pitchFamily="34" charset="0"/>
            </a:endParaRPr>
          </a:p>
          <a:p>
            <a:pPr marL="1428750" lvl="2" indent="-285750" eaLnBrk="1" hangingPunct="1">
              <a:spcBef>
                <a:spcPct val="0"/>
              </a:spcBef>
              <a:buClrTx/>
              <a:buFont typeface="Arial" panose="020B0604020202020204" pitchFamily="34" charset="0"/>
              <a:buChar char="•"/>
            </a:pPr>
            <a:r>
              <a:rPr lang="en-US" altLang="en-US" sz="1800" b="1" dirty="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Accessibility</a:t>
            </a:r>
          </a:p>
          <a:p>
            <a:pPr marL="1771650" lvl="3" indent="-171450" eaLnBrk="1" hangingPunct="1">
              <a:spcBef>
                <a:spcPct val="0"/>
              </a:spcBef>
              <a:buClrTx/>
              <a:defRPr/>
            </a:pPr>
            <a:r>
              <a:rPr kumimoji="0" lang="en-US" altLang="en-US" sz="1500" b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Helvetica" pitchFamily="34" charset="0"/>
                <a:ea typeface="Helvetica" pitchFamily="34" charset="0"/>
                <a:cs typeface="Helvetica" pitchFamily="34" charset="0"/>
              </a:rPr>
              <a:t>Invest in truck parking at Interstate Rest Areas</a:t>
            </a:r>
          </a:p>
          <a:p>
            <a:pPr marL="1771650" lvl="3" indent="-171450" eaLnBrk="1" hangingPunct="1">
              <a:spcBef>
                <a:spcPct val="0"/>
              </a:spcBef>
              <a:buClrTx/>
              <a:defRPr/>
            </a:pPr>
            <a:r>
              <a:rPr kumimoji="0" lang="en-US" altLang="en-US" sz="1500" b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Helvetica" pitchFamily="34" charset="0"/>
                <a:ea typeface="Helvetica" pitchFamily="34" charset="0"/>
                <a:cs typeface="Helvetica" pitchFamily="34" charset="0"/>
              </a:rPr>
              <a:t>Invest in corridor improvements</a:t>
            </a:r>
          </a:p>
          <a:p>
            <a:pPr lvl="1" eaLnBrk="1" hangingPunct="1">
              <a:spcBef>
                <a:spcPct val="0"/>
              </a:spcBef>
              <a:buClrTx/>
              <a:buNone/>
            </a:pPr>
            <a:endParaRPr lang="en-US" altLang="en-US" sz="1500" dirty="0">
              <a:solidFill>
                <a:srgbClr val="000000"/>
              </a:solidFill>
              <a:latin typeface="Helvetica" pitchFamily="34" charset="0"/>
              <a:ea typeface="Helvetica" pitchFamily="34" charset="0"/>
              <a:cs typeface="Helvetica" pitchFamily="34" charset="0"/>
            </a:endParaRPr>
          </a:p>
          <a:p>
            <a:pPr marL="1428750" lvl="2" indent="-285750" eaLnBrk="1" hangingPunct="1">
              <a:spcBef>
                <a:spcPct val="0"/>
              </a:spcBef>
              <a:buClrTx/>
              <a:buFont typeface="Arial" panose="020B0604020202020204" pitchFamily="34" charset="0"/>
              <a:buChar char="•"/>
            </a:pPr>
            <a:r>
              <a:rPr lang="en-US" altLang="en-US" sz="1800" b="1" dirty="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Flow</a:t>
            </a:r>
          </a:p>
          <a:p>
            <a:pPr marL="1771650" lvl="3" indent="-171450" eaLnBrk="1" hangingPunct="1">
              <a:spcBef>
                <a:spcPct val="0"/>
              </a:spcBef>
              <a:buClrTx/>
              <a:defRPr/>
            </a:pPr>
            <a:r>
              <a:rPr kumimoji="0" lang="en-US" altLang="en-US" sz="1500" b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Helvetica" pitchFamily="34" charset="0"/>
                <a:ea typeface="Helvetica" pitchFamily="34" charset="0"/>
                <a:cs typeface="Helvetica" pitchFamily="34" charset="0"/>
              </a:rPr>
              <a:t>Invest in intelligent transportation systems infrastructure</a:t>
            </a:r>
          </a:p>
          <a:p>
            <a:pPr marL="1771650" lvl="3" indent="-171450" eaLnBrk="1" hangingPunct="1">
              <a:spcBef>
                <a:spcPct val="0"/>
              </a:spcBef>
              <a:buClrTx/>
              <a:defRPr/>
            </a:pPr>
            <a:r>
              <a:rPr kumimoji="0" lang="en-US" altLang="en-US" sz="1500" b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Helvetica" pitchFamily="34" charset="0"/>
                <a:ea typeface="Helvetica" pitchFamily="34" charset="0"/>
                <a:cs typeface="Helvetica" pitchFamily="34" charset="0"/>
              </a:rPr>
              <a:t>Invest in Super-2 improvements</a:t>
            </a:r>
          </a:p>
          <a:p>
            <a:pPr marL="1771650" lvl="3" indent="-171450" eaLnBrk="1" hangingPunct="1">
              <a:spcBef>
                <a:spcPct val="0"/>
              </a:spcBef>
              <a:buClrTx/>
              <a:defRPr/>
            </a:pPr>
            <a:r>
              <a:rPr kumimoji="0" lang="en-US" altLang="en-US" sz="1500" b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Helvetica" pitchFamily="34" charset="0"/>
                <a:ea typeface="Helvetica" pitchFamily="34" charset="0"/>
                <a:cs typeface="Helvetica" pitchFamily="34" charset="0"/>
              </a:rPr>
              <a:t>Invest in operational and Integrated Corridor Management improvements</a:t>
            </a:r>
          </a:p>
          <a:p>
            <a:pPr marL="1428750" lvl="2" indent="-285750" eaLnBrk="1" hangingPunct="1">
              <a:spcBef>
                <a:spcPct val="0"/>
              </a:spcBef>
              <a:buClrTx/>
              <a:buFont typeface="Arial" panose="020B0604020202020204" pitchFamily="34" charset="0"/>
              <a:buChar char="•"/>
            </a:pPr>
            <a:endParaRPr lang="en-US" altLang="en-US" sz="1800" b="1" dirty="0">
              <a:solidFill>
                <a:srgbClr val="000000"/>
              </a:solidFill>
              <a:latin typeface="Helvetica" pitchFamily="34" charset="0"/>
              <a:ea typeface="Helvetica" pitchFamily="34" charset="0"/>
              <a:cs typeface="Helvetica" pitchFamily="34" charset="0"/>
            </a:endParaRPr>
          </a:p>
        </p:txBody>
      </p:sp>
      <p:sp>
        <p:nvSpPr>
          <p:cNvPr id="10" name="Rectangle 3">
            <a:extLst>
              <a:ext uri="{FF2B5EF4-FFF2-40B4-BE49-F238E27FC236}">
                <a16:creationId xmlns:a16="http://schemas.microsoft.com/office/drawing/2014/main" id="{4C8115D1-FD90-4267-835A-BA8D8DD933C4}"/>
              </a:ext>
            </a:extLst>
          </p:cNvPr>
          <p:cNvSpPr>
            <a:spLocks noChangeArrowheads="1"/>
          </p:cNvSpPr>
          <p:nvPr/>
        </p:nvSpPr>
        <p:spPr bwMode="auto">
          <a:xfrm>
            <a:off x="-84667" y="765589"/>
            <a:ext cx="9144000" cy="3356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lnSpc>
                <a:spcPct val="50000"/>
              </a:lnSpc>
              <a:spcBef>
                <a:spcPct val="50000"/>
              </a:spcBef>
              <a:buClrTx/>
              <a:buFontTx/>
              <a:buNone/>
            </a:pPr>
            <a:r>
              <a:rPr lang="en-US" altLang="en-US" sz="2800" dirty="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Potential FY 2024-2028 Highway Program Objectives</a:t>
            </a:r>
          </a:p>
        </p:txBody>
      </p:sp>
    </p:spTree>
    <p:extLst>
      <p:ext uri="{BB962C8B-B14F-4D97-AF65-F5344CB8AC3E}">
        <p14:creationId xmlns:p14="http://schemas.microsoft.com/office/powerpoint/2010/main" val="298471208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Helvetica" pitchFamily="34" charset="0"/>
              </a:rPr>
              <a:t>Next Steps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3811" y="1378226"/>
            <a:ext cx="8313109" cy="4781569"/>
          </a:xfrm>
        </p:spPr>
        <p:txBody>
          <a:bodyPr/>
          <a:lstStyle/>
          <a:p>
            <a:pPr marL="0" indent="0">
              <a:spcBef>
                <a:spcPct val="0"/>
              </a:spcBef>
              <a:buClrTx/>
              <a:buNone/>
            </a:pPr>
            <a:r>
              <a:rPr lang="en-US" sz="2400" b="1" dirty="0">
                <a:solidFill>
                  <a:srgbClr val="000000"/>
                </a:solidFill>
                <a:latin typeface="Helvetica" pitchFamily="34" charset="0"/>
                <a:cs typeface="Helvetica" pitchFamily="34" charset="0"/>
              </a:rPr>
              <a:t>March Business Meeting</a:t>
            </a:r>
          </a:p>
          <a:p>
            <a:pPr>
              <a:spcBef>
                <a:spcPct val="0"/>
              </a:spcBef>
            </a:pPr>
            <a:r>
              <a:rPr lang="en-US" sz="2400" b="1" dirty="0">
                <a:solidFill>
                  <a:srgbClr val="0070C0"/>
                </a:solidFill>
                <a:latin typeface="Helvetica" pitchFamily="34" charset="0"/>
                <a:cs typeface="Helvetica" pitchFamily="34" charset="0"/>
              </a:rPr>
              <a:t>Action Item: Line Item Targets for Programming</a:t>
            </a:r>
          </a:p>
          <a:p>
            <a:pPr marL="0" indent="0">
              <a:spcBef>
                <a:spcPct val="0"/>
              </a:spcBef>
              <a:buClrTx/>
              <a:buNone/>
            </a:pPr>
            <a:endParaRPr lang="en-US" sz="2400" dirty="0">
              <a:solidFill>
                <a:srgbClr val="000000"/>
              </a:solidFill>
              <a:latin typeface="Helvetica" pitchFamily="34" charset="0"/>
              <a:cs typeface="Helvetica" pitchFamily="34" charset="0"/>
            </a:endParaRPr>
          </a:p>
          <a:p>
            <a:pPr marL="0" indent="0">
              <a:spcBef>
                <a:spcPct val="0"/>
              </a:spcBef>
              <a:buClrTx/>
              <a:buNone/>
            </a:pPr>
            <a:r>
              <a:rPr lang="en-US" sz="2400" b="1" dirty="0">
                <a:solidFill>
                  <a:srgbClr val="000000"/>
                </a:solidFill>
                <a:latin typeface="Helvetica" pitchFamily="34" charset="0"/>
                <a:cs typeface="Helvetica" pitchFamily="34" charset="0"/>
              </a:rPr>
              <a:t>Next March Workshop</a:t>
            </a:r>
          </a:p>
          <a:p>
            <a:pPr>
              <a:spcBef>
                <a:spcPct val="0"/>
              </a:spcBef>
              <a:buClrTx/>
            </a:pPr>
            <a:r>
              <a:rPr lang="en-US" sz="2400" dirty="0">
                <a:solidFill>
                  <a:srgbClr val="000000"/>
                </a:solidFill>
                <a:latin typeface="Helvetica" pitchFamily="34" charset="0"/>
                <a:cs typeface="Helvetica" pitchFamily="34" charset="0"/>
              </a:rPr>
              <a:t>Discuss 2024-2028 Highway Program Options</a:t>
            </a:r>
          </a:p>
          <a:p>
            <a:pPr>
              <a:spcBef>
                <a:spcPct val="0"/>
              </a:spcBef>
              <a:buClrTx/>
            </a:pPr>
            <a:r>
              <a:rPr lang="en-US" sz="2400" dirty="0">
                <a:solidFill>
                  <a:srgbClr val="000000"/>
                </a:solidFill>
                <a:latin typeface="Helvetica" pitchFamily="34" charset="0"/>
                <a:cs typeface="Helvetica" pitchFamily="34" charset="0"/>
              </a:rPr>
              <a:t>Determine 2024-2028 Highway Program Objectives</a:t>
            </a:r>
          </a:p>
          <a:p>
            <a:pPr marL="0" indent="0">
              <a:spcBef>
                <a:spcPct val="0"/>
              </a:spcBef>
              <a:buClrTx/>
              <a:buNone/>
            </a:pPr>
            <a:endParaRPr lang="en-US" sz="2400" dirty="0">
              <a:solidFill>
                <a:srgbClr val="000000"/>
              </a:solidFill>
              <a:latin typeface="Helvetica" pitchFamily="34" charset="0"/>
              <a:cs typeface="Helvetica" pitchFamily="34" charset="0"/>
            </a:endParaRPr>
          </a:p>
          <a:p>
            <a:pPr marL="0" indent="0">
              <a:spcBef>
                <a:spcPct val="0"/>
              </a:spcBef>
              <a:buNone/>
            </a:pPr>
            <a:r>
              <a:rPr lang="en-US" sz="2400" b="1" dirty="0">
                <a:latin typeface="Helvetica" pitchFamily="34" charset="0"/>
                <a:cs typeface="Helvetica" pitchFamily="34" charset="0"/>
              </a:rPr>
              <a:t>April</a:t>
            </a:r>
          </a:p>
          <a:p>
            <a:pPr>
              <a:spcBef>
                <a:spcPct val="0"/>
              </a:spcBef>
            </a:pPr>
            <a:r>
              <a:rPr lang="en-US" sz="2400" dirty="0">
                <a:latin typeface="Helvetica" pitchFamily="34" charset="0"/>
                <a:cs typeface="Helvetica" pitchFamily="34" charset="0"/>
              </a:rPr>
              <a:t>Develop the Draft 2024-2028 Highway Program</a:t>
            </a:r>
          </a:p>
          <a:p>
            <a:pPr>
              <a:spcBef>
                <a:spcPct val="0"/>
              </a:spcBef>
            </a:pPr>
            <a:r>
              <a:rPr lang="en-US" sz="2400" b="1" dirty="0">
                <a:solidFill>
                  <a:srgbClr val="0070C0"/>
                </a:solidFill>
                <a:latin typeface="Helvetica" pitchFamily="34" charset="0"/>
                <a:cs typeface="Helvetica" pitchFamily="34" charset="0"/>
              </a:rPr>
              <a:t>Action Item: 2024-2028 Highway Program Objectives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buNone/>
              <a:defRPr/>
            </a:pPr>
            <a:fld id="{2B0DEF53-7DF5-47EE-8769-039F17C43088}" type="slidenum">
              <a:rPr lang="en-US" smtClean="0"/>
              <a:pPr>
                <a:buNone/>
                <a:defRPr/>
              </a:pPr>
              <a:t>31</a:t>
            </a:fld>
            <a:endParaRPr lang="en-US" dirty="0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0EFD6037-028F-42C7-BDB2-488D3E92B55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48732" y="327293"/>
            <a:ext cx="1069525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  <a:buClrTx/>
              <a:buFontTx/>
              <a:buNone/>
            </a:pPr>
            <a:r>
              <a:rPr lang="en-US" sz="1000" dirty="0">
                <a:solidFill>
                  <a:srgbClr val="000000"/>
                </a:solidFill>
                <a:latin typeface="Helvetica" pitchFamily="34" charset="0"/>
              </a:rPr>
              <a:t>March 14, 2023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Helvetica" panose="020B0604020202020204" pitchFamily="34" charset="0"/>
                <a:cs typeface="Helvetica" panose="020B0604020202020204" pitchFamily="34" charset="0"/>
              </a:rPr>
              <a:t>Decision Points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9379" y="2164405"/>
            <a:ext cx="8229600" cy="3487366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en-US" sz="2400" dirty="0">
              <a:solidFill>
                <a:srgbClr val="008000"/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marL="514350" indent="-514350">
              <a:buAutoNum type="arabicPeriod"/>
            </a:pPr>
            <a:r>
              <a:rPr lang="en-US" sz="2400" dirty="0">
                <a:solidFill>
                  <a:srgbClr val="00800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Should projects in the 2024-2027 program continue to be programmed with cost/schedule updates?</a:t>
            </a:r>
          </a:p>
          <a:p>
            <a:pPr marL="514350" indent="-514350">
              <a:buAutoNum type="arabicPeriod"/>
            </a:pPr>
            <a:r>
              <a:rPr lang="en-US" sz="2400" dirty="0">
                <a:solidFill>
                  <a:srgbClr val="00800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How should the Program be balanced?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925339" y="6409513"/>
            <a:ext cx="2133600" cy="365125"/>
          </a:xfrm>
        </p:spPr>
        <p:txBody>
          <a:bodyPr/>
          <a:lstStyle/>
          <a:p>
            <a:pPr>
              <a:buFont typeface="Wingdings" pitchFamily="2" charset="2"/>
              <a:buNone/>
              <a:defRPr/>
            </a:pPr>
            <a:fld id="{2B0DEF53-7DF5-47EE-8769-039F17C43088}" type="slidenum">
              <a:rPr lang="en-US" smtClean="0">
                <a:latin typeface="Helvetica" panose="020B0604020202020204" pitchFamily="34" charset="0"/>
                <a:cs typeface="Helvetica" panose="020B0604020202020204" pitchFamily="34" charset="0"/>
              </a:rPr>
              <a:pPr>
                <a:buFont typeface="Wingdings" pitchFamily="2" charset="2"/>
                <a:buNone/>
                <a:defRPr/>
              </a:pPr>
              <a:t>4</a:t>
            </a:fld>
            <a:endParaRPr lang="en-US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9205D77F-644D-484F-96C7-3A3C2E5819BE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48732" y="327293"/>
            <a:ext cx="1069525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  <a:buClrTx/>
              <a:buFontTx/>
              <a:buNone/>
            </a:pPr>
            <a:r>
              <a:rPr lang="en-US" sz="1000" dirty="0">
                <a:solidFill>
                  <a:srgbClr val="000000"/>
                </a:solidFill>
                <a:latin typeface="Helvetica" pitchFamily="34" charset="0"/>
              </a:rPr>
              <a:t>March 14, 2023</a:t>
            </a:r>
          </a:p>
        </p:txBody>
      </p:sp>
    </p:spTree>
    <p:extLst>
      <p:ext uri="{BB962C8B-B14F-4D97-AF65-F5344CB8AC3E}">
        <p14:creationId xmlns:p14="http://schemas.microsoft.com/office/powerpoint/2010/main" val="41555903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Title 3"/>
          <p:cNvSpPr>
            <a:spLocks noGrp="1"/>
          </p:cNvSpPr>
          <p:nvPr>
            <p:ph type="title"/>
          </p:nvPr>
        </p:nvSpPr>
        <p:spPr>
          <a:xfrm>
            <a:off x="468461" y="0"/>
            <a:ext cx="8305800" cy="868362"/>
          </a:xfrm>
        </p:spPr>
        <p:txBody>
          <a:bodyPr/>
          <a:lstStyle/>
          <a:p>
            <a:r>
              <a:rPr lang="en-US" sz="1800" dirty="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FY 23-28 Primary Road/TIME-21 Funds Forecast</a:t>
            </a:r>
            <a:br>
              <a:rPr lang="en-US" sz="1800" dirty="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</a:br>
            <a:r>
              <a:rPr lang="en-US" sz="1600" dirty="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(x $1,000,000)</a:t>
            </a:r>
          </a:p>
        </p:txBody>
      </p:sp>
      <p:sp>
        <p:nvSpPr>
          <p:cNvPr id="58896" name="Rectangle 6"/>
          <p:cNvSpPr>
            <a:spLocks noChangeArrowheads="1"/>
          </p:cNvSpPr>
          <p:nvPr/>
        </p:nvSpPr>
        <p:spPr bwMode="auto">
          <a:xfrm>
            <a:off x="8464259" y="125413"/>
            <a:ext cx="184731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  <a:buClrTx/>
              <a:buFontTx/>
              <a:buNone/>
            </a:pPr>
            <a:endParaRPr lang="en-US" sz="1000">
              <a:solidFill>
                <a:srgbClr val="000000"/>
              </a:solidFill>
              <a:latin typeface="Helvetica" pitchFamily="34" charset="0"/>
            </a:endParaRPr>
          </a:p>
        </p:txBody>
      </p:sp>
      <p:sp>
        <p:nvSpPr>
          <p:cNvPr id="5" name="Rectangle 6"/>
          <p:cNvSpPr>
            <a:spLocks noChangeArrowheads="1"/>
          </p:cNvSpPr>
          <p:nvPr/>
        </p:nvSpPr>
        <p:spPr bwMode="auto">
          <a:xfrm>
            <a:off x="8021859" y="125413"/>
            <a:ext cx="1069525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  <a:buClrTx/>
              <a:buFontTx/>
              <a:buNone/>
            </a:pPr>
            <a:r>
              <a:rPr lang="en-US" sz="1000" dirty="0">
                <a:solidFill>
                  <a:srgbClr val="000000"/>
                </a:solidFill>
                <a:latin typeface="Helvetica" pitchFamily="34" charset="0"/>
              </a:rPr>
              <a:t>March 14, 2023</a:t>
            </a:r>
          </a:p>
        </p:txBody>
      </p:sp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3F3D1D26-9B5D-47DD-8691-B71E2C2F69E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93368350"/>
              </p:ext>
            </p:extLst>
          </p:nvPr>
        </p:nvGraphicFramePr>
        <p:xfrm>
          <a:off x="369739" y="783771"/>
          <a:ext cx="8404521" cy="555171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1" name="Worksheet" r:id="rId4" imgW="11182417" imgH="7534418" progId="Excel.Sheet.8">
                  <p:embed/>
                </p:oleObj>
              </mc:Choice>
              <mc:Fallback>
                <p:oleObj name="Worksheet" r:id="rId4" imgW="11182417" imgH="7534418" progId="Excel.Sheet.8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369739" y="783771"/>
                        <a:ext cx="8404521" cy="555171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E56A3822-8383-4D78-AF8A-07118F63C0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731623" y="6345717"/>
            <a:ext cx="2133600" cy="365125"/>
          </a:xfrm>
        </p:spPr>
        <p:txBody>
          <a:bodyPr/>
          <a:lstStyle/>
          <a:p>
            <a:pPr>
              <a:buNone/>
              <a:defRPr/>
            </a:pPr>
            <a:fld id="{2B0DEF53-7DF5-47EE-8769-039F17C43088}" type="slidenum">
              <a:rPr lang="en-US" sz="1200" smtClean="0">
                <a:latin typeface="Helvetica" panose="020B0604020202020204" pitchFamily="34" charset="0"/>
                <a:cs typeface="Helvetica" panose="020B0604020202020204" pitchFamily="34" charset="0"/>
              </a:rPr>
              <a:pPr>
                <a:buNone/>
                <a:defRPr/>
              </a:pPr>
              <a:t>5</a:t>
            </a:fld>
            <a:endParaRPr lang="en-US" sz="1200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28948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12557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55000"/>
              </a:lnSpc>
              <a:spcBef>
                <a:spcPct val="50000"/>
              </a:spcBef>
              <a:buClrTx/>
              <a:buFontTx/>
              <a:buNone/>
            </a:pPr>
            <a:endParaRPr lang="en-US" sz="2400" dirty="0">
              <a:solidFill>
                <a:srgbClr val="000000"/>
              </a:solidFill>
              <a:latin typeface="Helvetica" pitchFamily="34" charset="0"/>
              <a:ea typeface="Helvetica" pitchFamily="34" charset="0"/>
              <a:cs typeface="Helvetica" pitchFamily="34" charset="0"/>
            </a:endParaRPr>
          </a:p>
          <a:p>
            <a:pPr algn="ctr">
              <a:lnSpc>
                <a:spcPct val="55000"/>
              </a:lnSpc>
              <a:spcBef>
                <a:spcPct val="50000"/>
              </a:spcBef>
              <a:buClrTx/>
              <a:buFontTx/>
              <a:buNone/>
            </a:pPr>
            <a:r>
              <a:rPr lang="en-US" sz="2400" dirty="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2024-2028 Highway Program Funding Assumptions</a:t>
            </a:r>
          </a:p>
          <a:p>
            <a:pPr algn="ctr">
              <a:lnSpc>
                <a:spcPct val="55000"/>
              </a:lnSpc>
              <a:spcBef>
                <a:spcPct val="50000"/>
              </a:spcBef>
              <a:buClrTx/>
              <a:buFontTx/>
              <a:buNone/>
            </a:pPr>
            <a:r>
              <a:rPr lang="en-US" sz="2400" dirty="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RUTF/TIME-21</a:t>
            </a:r>
          </a:p>
          <a:p>
            <a:pPr algn="ctr">
              <a:lnSpc>
                <a:spcPct val="50000"/>
              </a:lnSpc>
              <a:spcBef>
                <a:spcPct val="50000"/>
              </a:spcBef>
              <a:buClrTx/>
              <a:buFontTx/>
              <a:buNone/>
            </a:pPr>
            <a:r>
              <a:rPr lang="en-US" sz="1200" dirty="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(For Highway Planning Purposes Only)</a:t>
            </a:r>
          </a:p>
        </p:txBody>
      </p:sp>
      <p:sp>
        <p:nvSpPr>
          <p:cNvPr id="59395" name="Text Box 3"/>
          <p:cNvSpPr txBox="1">
            <a:spLocks noChangeArrowheads="1"/>
          </p:cNvSpPr>
          <p:nvPr/>
        </p:nvSpPr>
        <p:spPr bwMode="auto">
          <a:xfrm>
            <a:off x="0" y="1707449"/>
            <a:ext cx="8746435" cy="22467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lvl="1">
              <a:spcBef>
                <a:spcPct val="0"/>
              </a:spcBef>
              <a:buClrTx/>
              <a:buNone/>
            </a:pPr>
            <a:endParaRPr lang="en-US" sz="1400" dirty="0">
              <a:latin typeface="Helvetica" pitchFamily="34" charset="0"/>
              <a:ea typeface="Helvetica" pitchFamily="34" charset="0"/>
              <a:cs typeface="Helvetica" pitchFamily="34" charset="0"/>
            </a:endParaRPr>
          </a:p>
          <a:p>
            <a:pPr marL="742950" lvl="1" indent="-285750">
              <a:spcBef>
                <a:spcPct val="0"/>
              </a:spcBef>
              <a:buClrTx/>
              <a:buFont typeface="Arial" panose="020B0604020202020204" pitchFamily="34" charset="0"/>
              <a:buChar char="•"/>
            </a:pPr>
            <a:r>
              <a:rPr lang="en-US" sz="1800" dirty="0">
                <a:latin typeface="Helvetica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</a:rPr>
              <a:t>Overall forecast is conservative</a:t>
            </a:r>
          </a:p>
          <a:p>
            <a:pPr marL="742950" lvl="1" indent="-285750">
              <a:spcBef>
                <a:spcPct val="0"/>
              </a:spcBef>
              <a:buClrTx/>
              <a:buFont typeface="Arial" panose="020B0604020202020204" pitchFamily="34" charset="0"/>
              <a:buChar char="•"/>
            </a:pPr>
            <a:endParaRPr lang="en-US" sz="1800" dirty="0">
              <a:latin typeface="Helvetica" panose="020B0604020202020204" pitchFamily="34" charset="0"/>
              <a:ea typeface="Helvetica" panose="020B0604020202020204" pitchFamily="34" charset="0"/>
              <a:cs typeface="Helvetica" panose="020B0604020202020204" pitchFamily="34" charset="0"/>
            </a:endParaRPr>
          </a:p>
          <a:p>
            <a:pPr marL="742950" lvl="1" indent="-285750">
              <a:spcBef>
                <a:spcPct val="0"/>
              </a:spcBef>
              <a:buClrTx/>
              <a:buFont typeface="Arial" panose="020B0604020202020204" pitchFamily="34" charset="0"/>
              <a:buChar char="•"/>
            </a:pPr>
            <a:r>
              <a:rPr lang="en-US" sz="1800" dirty="0">
                <a:latin typeface="Helvetica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</a:rPr>
              <a:t>Forecast continues to reflect expected reduction of fuel tax revenue</a:t>
            </a:r>
          </a:p>
          <a:p>
            <a:pPr lvl="1">
              <a:spcBef>
                <a:spcPct val="0"/>
              </a:spcBef>
              <a:buClrTx/>
              <a:buNone/>
            </a:pPr>
            <a:endParaRPr lang="en-US" sz="1800" dirty="0">
              <a:latin typeface="Helvetica" panose="020B0604020202020204" pitchFamily="34" charset="0"/>
              <a:ea typeface="Helvetica" panose="020B0604020202020204" pitchFamily="34" charset="0"/>
              <a:cs typeface="Helvetica" panose="020B0604020202020204" pitchFamily="34" charset="0"/>
            </a:endParaRPr>
          </a:p>
          <a:p>
            <a:pPr marL="742950" lvl="1" indent="-285750">
              <a:spcBef>
                <a:spcPct val="0"/>
              </a:spcBef>
              <a:buClrTx/>
              <a:buFont typeface="Arial" panose="020B0604020202020204" pitchFamily="34" charset="0"/>
              <a:buChar char="•"/>
            </a:pPr>
            <a:r>
              <a:rPr lang="en-US" sz="1800" dirty="0">
                <a:latin typeface="Helvetica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</a:rPr>
              <a:t>TIME-21 funding cap of $225 million has been met</a:t>
            </a:r>
            <a:endParaRPr lang="en-US" sz="1800" dirty="0"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marL="742950" lvl="1" indent="-285750">
              <a:spcBef>
                <a:spcPct val="0"/>
              </a:spcBef>
              <a:buClrTx/>
              <a:buFont typeface="Arial" panose="020B0604020202020204" pitchFamily="34" charset="0"/>
              <a:buChar char="•"/>
            </a:pPr>
            <a:endParaRPr lang="en-US" sz="1800" dirty="0"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marL="742950" lvl="1" indent="-285750">
              <a:spcBef>
                <a:spcPct val="0"/>
              </a:spcBef>
              <a:buClrTx/>
              <a:buFont typeface="Arial" panose="020B0604020202020204" pitchFamily="34" charset="0"/>
              <a:buChar char="•"/>
            </a:pPr>
            <a:r>
              <a:rPr lang="en-US" sz="1800" dirty="0">
                <a:latin typeface="Helvetica" pitchFamily="34" charset="0"/>
                <a:ea typeface="Helvetica" pitchFamily="34" charset="0"/>
                <a:cs typeface="Helvetica" pitchFamily="34" charset="0"/>
              </a:rPr>
              <a:t>Average combined RUTF/TIME-21 growth of 0.6% annually </a:t>
            </a:r>
            <a:r>
              <a:rPr lang="en-US" sz="1800" dirty="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	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876039" y="6423301"/>
            <a:ext cx="2133600" cy="365125"/>
          </a:xfrm>
        </p:spPr>
        <p:txBody>
          <a:bodyPr/>
          <a:lstStyle/>
          <a:p>
            <a:pPr>
              <a:buNone/>
              <a:defRPr/>
            </a:pPr>
            <a:fld id="{103A245A-4344-4ADD-88E1-2801F720F328}" type="slidenum">
              <a:rPr lang="en-US" smtClean="0">
                <a:latin typeface="Helvetica" panose="020B0604020202020204" pitchFamily="34" charset="0"/>
                <a:cs typeface="Helvetica" panose="020B0604020202020204" pitchFamily="34" charset="0"/>
              </a:rPr>
              <a:pPr>
                <a:buNone/>
                <a:defRPr/>
              </a:pPr>
              <a:t>6</a:t>
            </a:fld>
            <a:endParaRPr lang="en-US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3874ED14-A99F-4F39-9303-EA8D96BB80E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48731" y="327293"/>
            <a:ext cx="1069524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  <a:buClrTx/>
              <a:buFontTx/>
              <a:buNone/>
            </a:pPr>
            <a:r>
              <a:rPr lang="en-US" sz="1000" dirty="0">
                <a:solidFill>
                  <a:srgbClr val="000000"/>
                </a:solidFill>
                <a:latin typeface="Helvetica" pitchFamily="34" charset="0"/>
              </a:rPr>
              <a:t>March 14, 2023</a:t>
            </a:r>
          </a:p>
        </p:txBody>
      </p:sp>
    </p:spTree>
    <p:extLst>
      <p:ext uri="{BB962C8B-B14F-4D97-AF65-F5344CB8AC3E}">
        <p14:creationId xmlns:p14="http://schemas.microsoft.com/office/powerpoint/2010/main" val="18856827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1065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buSzPct val="55000"/>
              <a:buChar char="n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buSzPct val="65000"/>
              <a:buChar char="l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buSzPct val="85000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buSzPct val="80000"/>
              <a:buChar char="§"/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lnSpc>
                <a:spcPct val="55000"/>
              </a:lnSpc>
              <a:spcBef>
                <a:spcPct val="50000"/>
              </a:spcBef>
              <a:buClrTx/>
              <a:buFontTx/>
              <a:buNone/>
            </a:pPr>
            <a:r>
              <a:rPr lang="en-US" altLang="en-US" sz="2400" dirty="0">
                <a:solidFill>
                  <a:srgbClr val="000000"/>
                </a:solidFill>
                <a:latin typeface="Helvetica" pitchFamily="34" charset="0"/>
              </a:rPr>
              <a:t>2024 - 2028 Forecast of</a:t>
            </a:r>
          </a:p>
          <a:p>
            <a:pPr algn="ctr" eaLnBrk="1" hangingPunct="1">
              <a:lnSpc>
                <a:spcPct val="55000"/>
              </a:lnSpc>
              <a:spcBef>
                <a:spcPct val="50000"/>
              </a:spcBef>
              <a:buClrTx/>
              <a:buFontTx/>
              <a:buNone/>
            </a:pPr>
            <a:r>
              <a:rPr lang="en-US" altLang="en-US" sz="2400" dirty="0">
                <a:solidFill>
                  <a:srgbClr val="000000"/>
                </a:solidFill>
                <a:latin typeface="Helvetica" pitchFamily="34" charset="0"/>
              </a:rPr>
              <a:t>Iowa Federal-Aid Formula Transportation Authorized Funds</a:t>
            </a:r>
          </a:p>
          <a:p>
            <a:pPr algn="ctr" eaLnBrk="1" hangingPunct="1">
              <a:lnSpc>
                <a:spcPct val="50000"/>
              </a:lnSpc>
              <a:spcBef>
                <a:spcPct val="50000"/>
              </a:spcBef>
              <a:buClrTx/>
              <a:buFontTx/>
              <a:buNone/>
            </a:pPr>
            <a:r>
              <a:rPr lang="en-US" altLang="en-US" sz="1200" dirty="0">
                <a:solidFill>
                  <a:srgbClr val="000000"/>
                </a:solidFill>
                <a:latin typeface="Helvetica" pitchFamily="34" charset="0"/>
              </a:rPr>
              <a:t>(x $1,000)</a:t>
            </a:r>
          </a:p>
          <a:p>
            <a:pPr algn="ctr" eaLnBrk="1" hangingPunct="1">
              <a:lnSpc>
                <a:spcPct val="50000"/>
              </a:lnSpc>
              <a:spcBef>
                <a:spcPct val="50000"/>
              </a:spcBef>
              <a:buClrTx/>
              <a:buFontTx/>
              <a:buNone/>
            </a:pPr>
            <a:r>
              <a:rPr lang="en-US" altLang="en-US" sz="1200" dirty="0">
                <a:solidFill>
                  <a:srgbClr val="000000"/>
                </a:solidFill>
                <a:latin typeface="Helvetica" pitchFamily="34" charset="0"/>
              </a:rPr>
              <a:t>(For Highway Planning Purposes Only)</a:t>
            </a:r>
          </a:p>
        </p:txBody>
      </p:sp>
      <p:sp>
        <p:nvSpPr>
          <p:cNvPr id="3075" name="Rectangle 3"/>
          <p:cNvSpPr>
            <a:spLocks noChangeArrowheads="1"/>
          </p:cNvSpPr>
          <p:nvPr/>
        </p:nvSpPr>
        <p:spPr bwMode="auto">
          <a:xfrm>
            <a:off x="142613" y="2306426"/>
            <a:ext cx="9144000" cy="184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defTabSz="3376613" eaLnBrk="0" hangingPunct="0"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3376613" eaLnBrk="0" hangingPunct="0">
              <a:buSzPct val="55000"/>
              <a:buChar char="n"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3376613" eaLnBrk="0" hangingPunct="0">
              <a:buSzPct val="65000"/>
              <a:buChar char="l"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3376613" eaLnBrk="0" hangingPunct="0">
              <a:buSzPct val="85000"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3376613" eaLnBrk="0" hangingPunct="0">
              <a:buSzPct val="80000"/>
              <a:buChar char="§"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3376613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3376613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3376613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3376613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lnSpc>
                <a:spcPct val="55000"/>
              </a:lnSpc>
              <a:spcBef>
                <a:spcPct val="50000"/>
              </a:spcBef>
              <a:buClrTx/>
              <a:buFontTx/>
              <a:buNone/>
            </a:pPr>
            <a:r>
              <a:rPr lang="en-US" altLang="en-US" sz="1000" dirty="0">
                <a:solidFill>
                  <a:srgbClr val="000000"/>
                </a:solidFill>
                <a:latin typeface="Helvetica" pitchFamily="34" charset="0"/>
              </a:rPr>
              <a:t>	</a:t>
            </a:r>
            <a:endParaRPr lang="en-US" altLang="en-US" sz="1000" dirty="0">
              <a:latin typeface="Helvetica" pitchFamily="34" charset="0"/>
            </a:endParaRPr>
          </a:p>
        </p:txBody>
      </p:sp>
      <p:sp>
        <p:nvSpPr>
          <p:cNvPr id="3076" name="Rectangle 4"/>
          <p:cNvSpPr>
            <a:spLocks noChangeArrowheads="1"/>
          </p:cNvSpPr>
          <p:nvPr/>
        </p:nvSpPr>
        <p:spPr bwMode="auto">
          <a:xfrm>
            <a:off x="0" y="4668611"/>
            <a:ext cx="9144000" cy="13988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buSzPct val="55000"/>
              <a:buChar char="n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buSzPct val="65000"/>
              <a:buChar char="l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buSzPct val="85000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buSzPct val="80000"/>
              <a:buChar char="§"/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lnSpc>
                <a:spcPct val="50000"/>
              </a:lnSpc>
              <a:spcBef>
                <a:spcPct val="50000"/>
              </a:spcBef>
              <a:buClrTx/>
              <a:buFontTx/>
              <a:buNone/>
            </a:pPr>
            <a:r>
              <a:rPr lang="en-US" altLang="en-US" sz="1200" b="1" dirty="0">
                <a:solidFill>
                  <a:srgbClr val="000000"/>
                </a:solidFill>
                <a:latin typeface="Helvetica" pitchFamily="34" charset="0"/>
              </a:rPr>
              <a:t>Total Federal-Aid Formula Funds Forecast to DOT Programs</a:t>
            </a:r>
          </a:p>
          <a:p>
            <a:pPr algn="ctr" eaLnBrk="1" hangingPunct="1">
              <a:lnSpc>
                <a:spcPct val="50000"/>
              </a:lnSpc>
              <a:spcBef>
                <a:spcPct val="50000"/>
              </a:spcBef>
              <a:buClrTx/>
              <a:buFontTx/>
              <a:buNone/>
            </a:pPr>
            <a:r>
              <a:rPr lang="en-US" altLang="en-US" sz="1200" dirty="0">
                <a:solidFill>
                  <a:srgbClr val="000000"/>
                </a:solidFill>
                <a:latin typeface="Helvetica" pitchFamily="34" charset="0"/>
              </a:rPr>
              <a:t>(x $1,000,000)</a:t>
            </a:r>
          </a:p>
          <a:p>
            <a:pPr algn="ctr" eaLnBrk="1" hangingPunct="1">
              <a:lnSpc>
                <a:spcPct val="0"/>
              </a:lnSpc>
              <a:spcBef>
                <a:spcPct val="50000"/>
              </a:spcBef>
              <a:buClrTx/>
              <a:buFontTx/>
              <a:buNone/>
            </a:pPr>
            <a:endParaRPr lang="en-US" altLang="en-US" sz="1200" dirty="0">
              <a:solidFill>
                <a:srgbClr val="000000"/>
              </a:solidFill>
              <a:latin typeface="Helvetica" pitchFamily="34" charset="0"/>
            </a:endParaRPr>
          </a:p>
          <a:p>
            <a:pPr algn="ctr" eaLnBrk="1" hangingPunct="1">
              <a:lnSpc>
                <a:spcPct val="50000"/>
              </a:lnSpc>
              <a:spcBef>
                <a:spcPct val="50000"/>
              </a:spcBef>
              <a:buClrTx/>
              <a:buFontTx/>
              <a:buNone/>
            </a:pPr>
            <a:r>
              <a:rPr lang="en-US" altLang="en-US" sz="1200" dirty="0">
                <a:solidFill>
                  <a:srgbClr val="000000"/>
                </a:solidFill>
                <a:latin typeface="Helvetica" pitchFamily="34" charset="0"/>
              </a:rPr>
              <a:t> </a:t>
            </a:r>
            <a:r>
              <a:rPr lang="en-US" altLang="en-US" sz="1200" b="1" dirty="0">
                <a:solidFill>
                  <a:srgbClr val="000000"/>
                </a:solidFill>
                <a:latin typeface="Helvetica" pitchFamily="34" charset="0"/>
              </a:rPr>
              <a:t>2024</a:t>
            </a:r>
            <a:r>
              <a:rPr lang="en-US" altLang="en-US" sz="1200" dirty="0">
                <a:solidFill>
                  <a:srgbClr val="000000"/>
                </a:solidFill>
                <a:latin typeface="Helvetica" pitchFamily="34" charset="0"/>
              </a:rPr>
              <a:t> - ($515.1 @ 90.0% Obligation Authority = $463.6) + (August Redistribution $15.0 + $18.4 HIP Bridge) = $497.0 </a:t>
            </a:r>
          </a:p>
          <a:p>
            <a:pPr algn="ctr" eaLnBrk="1" hangingPunct="1">
              <a:lnSpc>
                <a:spcPct val="50000"/>
              </a:lnSpc>
              <a:spcBef>
                <a:spcPct val="50000"/>
              </a:spcBef>
              <a:buClrTx/>
              <a:buFontTx/>
              <a:buNone/>
            </a:pPr>
            <a:r>
              <a:rPr lang="en-US" altLang="en-US" sz="1200" b="1" dirty="0">
                <a:solidFill>
                  <a:srgbClr val="000000"/>
                </a:solidFill>
                <a:latin typeface="Helvetica" pitchFamily="34" charset="0"/>
              </a:rPr>
              <a:t> 2025</a:t>
            </a:r>
            <a:r>
              <a:rPr lang="en-US" altLang="en-US" sz="1200" dirty="0">
                <a:solidFill>
                  <a:srgbClr val="000000"/>
                </a:solidFill>
                <a:latin typeface="Helvetica" pitchFamily="34" charset="0"/>
              </a:rPr>
              <a:t> - ($524.1 @ 90.0% Obligation Authority = $471.7) + (August Redistribution $15.0 + $18.4 HIP Bridge) = $505.1 </a:t>
            </a:r>
          </a:p>
          <a:p>
            <a:pPr algn="ctr" eaLnBrk="1" hangingPunct="1">
              <a:lnSpc>
                <a:spcPct val="50000"/>
              </a:lnSpc>
              <a:spcBef>
                <a:spcPct val="50000"/>
              </a:spcBef>
              <a:buClrTx/>
              <a:buFontTx/>
              <a:buNone/>
            </a:pPr>
            <a:r>
              <a:rPr lang="en-US" altLang="en-US" sz="1200" b="1" dirty="0">
                <a:solidFill>
                  <a:srgbClr val="000000"/>
                </a:solidFill>
                <a:latin typeface="Helvetica" pitchFamily="34" charset="0"/>
              </a:rPr>
              <a:t> 2026</a:t>
            </a:r>
            <a:r>
              <a:rPr lang="en-US" altLang="en-US" sz="1200" dirty="0">
                <a:solidFill>
                  <a:srgbClr val="000000"/>
                </a:solidFill>
                <a:latin typeface="Helvetica" pitchFamily="34" charset="0"/>
              </a:rPr>
              <a:t> - ($533.3 @ 90.0% Obligation Authority = $479.9) + (August Redistribution $15.0 + $18.4 HIP Bridge) = $513.3 </a:t>
            </a:r>
          </a:p>
          <a:p>
            <a:pPr algn="ctr" eaLnBrk="1" hangingPunct="1">
              <a:lnSpc>
                <a:spcPct val="50000"/>
              </a:lnSpc>
              <a:spcBef>
                <a:spcPct val="50000"/>
              </a:spcBef>
              <a:buClrTx/>
              <a:buFontTx/>
              <a:buNone/>
            </a:pPr>
            <a:r>
              <a:rPr lang="en-US" altLang="en-US" sz="1200" b="1" dirty="0">
                <a:solidFill>
                  <a:srgbClr val="000000"/>
                </a:solidFill>
                <a:latin typeface="Helvetica" pitchFamily="34" charset="0"/>
              </a:rPr>
              <a:t> 2027</a:t>
            </a:r>
            <a:r>
              <a:rPr lang="en-US" altLang="en-US" sz="1200" dirty="0">
                <a:solidFill>
                  <a:srgbClr val="000000"/>
                </a:solidFill>
                <a:latin typeface="Helvetica" pitchFamily="34" charset="0"/>
              </a:rPr>
              <a:t> - ($533.3 @ 90.0% Obligation Authority = $479.9) + (August Redistribution $15.0 + $18.4 HIP Bridge) = $513.3 </a:t>
            </a:r>
          </a:p>
          <a:p>
            <a:pPr algn="ctr" eaLnBrk="1" hangingPunct="1">
              <a:lnSpc>
                <a:spcPct val="50000"/>
              </a:lnSpc>
              <a:spcBef>
                <a:spcPct val="50000"/>
              </a:spcBef>
              <a:buClrTx/>
              <a:buFontTx/>
              <a:buNone/>
            </a:pPr>
            <a:r>
              <a:rPr lang="en-US" altLang="en-US" sz="1200" b="1" dirty="0">
                <a:solidFill>
                  <a:srgbClr val="000000"/>
                </a:solidFill>
                <a:latin typeface="Helvetica" pitchFamily="34" charset="0"/>
              </a:rPr>
              <a:t> 2028</a:t>
            </a:r>
            <a:r>
              <a:rPr lang="en-US" altLang="en-US" sz="1200" dirty="0">
                <a:solidFill>
                  <a:srgbClr val="000000"/>
                </a:solidFill>
                <a:latin typeface="Helvetica" pitchFamily="34" charset="0"/>
              </a:rPr>
              <a:t> - ($533.3 @ 90.0% Obligation Authority = $479.9) + (August Redistribution $15.0 + $18.4 HIP Bridge) = $513.3</a:t>
            </a:r>
          </a:p>
        </p:txBody>
      </p:sp>
      <p:sp>
        <p:nvSpPr>
          <p:cNvPr id="3089" name="Rectangle 28"/>
          <p:cNvSpPr>
            <a:spLocks noChangeArrowheads="1"/>
          </p:cNvSpPr>
          <p:nvPr/>
        </p:nvSpPr>
        <p:spPr bwMode="auto">
          <a:xfrm>
            <a:off x="8021862" y="125413"/>
            <a:ext cx="1069525" cy="2462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buSzPct val="55000"/>
              <a:buChar char="n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buSzPct val="65000"/>
              <a:buChar char="l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buSzPct val="85000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buSzPct val="80000"/>
              <a:buChar char="§"/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FontTx/>
              <a:buNone/>
            </a:pPr>
            <a:r>
              <a:rPr lang="en-US" altLang="en-US" sz="1000" dirty="0">
                <a:solidFill>
                  <a:srgbClr val="000000"/>
                </a:solidFill>
                <a:latin typeface="Helvetica" pitchFamily="34" charset="0"/>
              </a:rPr>
              <a:t>March 14, 2023</a:t>
            </a:r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D810935B-F9C3-412E-9B4B-8CDFE0D6601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74247395"/>
              </p:ext>
            </p:extLst>
          </p:nvPr>
        </p:nvGraphicFramePr>
        <p:xfrm>
          <a:off x="812800" y="1484852"/>
          <a:ext cx="7518400" cy="310347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882900">
                  <a:extLst>
                    <a:ext uri="{9D8B030D-6E8A-4147-A177-3AD203B41FA5}">
                      <a16:colId xmlns:a16="http://schemas.microsoft.com/office/drawing/2014/main" val="89458533"/>
                    </a:ext>
                  </a:extLst>
                </a:gridCol>
                <a:gridCol w="927100">
                  <a:extLst>
                    <a:ext uri="{9D8B030D-6E8A-4147-A177-3AD203B41FA5}">
                      <a16:colId xmlns:a16="http://schemas.microsoft.com/office/drawing/2014/main" val="2831179313"/>
                    </a:ext>
                  </a:extLst>
                </a:gridCol>
                <a:gridCol w="927100">
                  <a:extLst>
                    <a:ext uri="{9D8B030D-6E8A-4147-A177-3AD203B41FA5}">
                      <a16:colId xmlns:a16="http://schemas.microsoft.com/office/drawing/2014/main" val="3487423861"/>
                    </a:ext>
                  </a:extLst>
                </a:gridCol>
                <a:gridCol w="927100">
                  <a:extLst>
                    <a:ext uri="{9D8B030D-6E8A-4147-A177-3AD203B41FA5}">
                      <a16:colId xmlns:a16="http://schemas.microsoft.com/office/drawing/2014/main" val="1393704749"/>
                    </a:ext>
                  </a:extLst>
                </a:gridCol>
                <a:gridCol w="927100">
                  <a:extLst>
                    <a:ext uri="{9D8B030D-6E8A-4147-A177-3AD203B41FA5}">
                      <a16:colId xmlns:a16="http://schemas.microsoft.com/office/drawing/2014/main" val="4056262131"/>
                    </a:ext>
                  </a:extLst>
                </a:gridCol>
                <a:gridCol w="927100">
                  <a:extLst>
                    <a:ext uri="{9D8B030D-6E8A-4147-A177-3AD203B41FA5}">
                      <a16:colId xmlns:a16="http://schemas.microsoft.com/office/drawing/2014/main" val="1734993190"/>
                    </a:ext>
                  </a:extLst>
                </a:gridCol>
              </a:tblGrid>
              <a:tr h="193967"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2024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2025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2026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2027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2028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1122256151"/>
                  </a:ext>
                </a:extLst>
              </a:tr>
              <a:tr h="193967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National Highway Performance Program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 $        373,000 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 $        380,400 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 $        388,000 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 $        388,000 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 $        388,000 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3857403824"/>
                  </a:ext>
                </a:extLst>
              </a:tr>
              <a:tr h="193967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Surface Transportation Block Grant Program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 $        181,400 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 $        185,100 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 $        188,800 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 $        188,800 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 $        188,800 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1998964345"/>
                  </a:ext>
                </a:extLst>
              </a:tr>
              <a:tr h="193967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Highway Safety Improvement Program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 $          36,700 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 $          37,600 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 $          38,400 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 $          38,400 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 $          38,400 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2500845702"/>
                  </a:ext>
                </a:extLst>
              </a:tr>
              <a:tr h="193967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Rail-Highway Crossings Program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 $            5,700 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 $            5,700 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 $            5,700 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 $            5,700 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 $            5,700 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2113725905"/>
                  </a:ext>
                </a:extLst>
              </a:tr>
              <a:tr h="193967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Congestion Mitigation and Air Quality Program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 $          12,500 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 $          12,800 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 $          13,100 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 $          13,100 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 $          13,100 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3034114837"/>
                  </a:ext>
                </a:extLst>
              </a:tr>
              <a:tr h="193967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Metropolitan Planning 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 $            2,700 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 $            2,800 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 $            2,800 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 $            2,800 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 $            2,800 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3733897803"/>
                  </a:ext>
                </a:extLst>
              </a:tr>
              <a:tr h="193967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National Highway Freight Program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 $          17,400 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 $          17,700 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 $          18,100 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 $          18,100 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 $          18,100 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2801164645"/>
                  </a:ext>
                </a:extLst>
              </a:tr>
              <a:tr h="193967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State Planning and Research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 $          12,700 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 $          13,000 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 $          13,200 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 $          13,200 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 $          13,200 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1271492976"/>
                  </a:ext>
                </a:extLst>
              </a:tr>
              <a:tr h="193967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Carbon Reduction Program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 $          16,500 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 $          16,800 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 $          17,200 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 $          17,200 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 $          17,200 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2406248498"/>
                  </a:ext>
                </a:extLst>
              </a:tr>
              <a:tr h="193967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PROTECT Formula Program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 $          18,800 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 $          19,100 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 $          19,500 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 $          19,500 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 $          19,500 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3240482600"/>
                  </a:ext>
                </a:extLst>
              </a:tr>
              <a:tr h="193967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Bridge Replacement Program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 $          93,400 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 $          93,400 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 $          93,400 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 $          93,400 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 $          93,400 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2121235485"/>
                  </a:ext>
                </a:extLst>
              </a:tr>
              <a:tr h="193967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Redistribution of Certain Authorized Funds</a:t>
                      </a:r>
                    </a:p>
                  </a:txBody>
                  <a:tcPr marL="4763" marR="4763" marT="47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 $            4,900 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 $            4,900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 $            4,900 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 $            4,900 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 $            4,900 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4191798682"/>
                  </a:ext>
                </a:extLst>
              </a:tr>
              <a:tr h="193967"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 $        775,700 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 $        789,200 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 $        803,100 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 $        803,100 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 $        803,100 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2162768322"/>
                  </a:ext>
                </a:extLst>
              </a:tr>
              <a:tr h="193967"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2512164004"/>
                  </a:ext>
                </a:extLst>
              </a:tr>
              <a:tr h="193967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Iowa DOT Share (66.4%)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 $        515,100 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 $        524,100 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 $        533,300 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 $        533,300 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 $        533,300 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3213519744"/>
                  </a:ext>
                </a:extLst>
              </a:tr>
            </a:tbl>
          </a:graphicData>
        </a:graphic>
      </p:graphicFrame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5C66457C-BA32-4558-8E40-80276E397B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731623" y="6345717"/>
            <a:ext cx="2133600" cy="365125"/>
          </a:xfrm>
        </p:spPr>
        <p:txBody>
          <a:bodyPr/>
          <a:lstStyle/>
          <a:p>
            <a:pPr>
              <a:buNone/>
              <a:defRPr/>
            </a:pPr>
            <a:fld id="{2B0DEF53-7DF5-47EE-8769-039F17C43088}" type="slidenum">
              <a:rPr lang="en-US" sz="1200" smtClean="0">
                <a:latin typeface="Helvetica" panose="020B0604020202020204" pitchFamily="34" charset="0"/>
                <a:cs typeface="Helvetica" panose="020B0604020202020204" pitchFamily="34" charset="0"/>
              </a:rPr>
              <a:pPr>
                <a:buNone/>
                <a:defRPr/>
              </a:pPr>
              <a:t>7</a:t>
            </a:fld>
            <a:endParaRPr lang="en-US" sz="1200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1356620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783454" y="765110"/>
            <a:ext cx="7772400" cy="882501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34" charset="0"/>
                <a:ea typeface="+mj-ea"/>
                <a:cs typeface="Helvetica" pitchFamily="34" charset="0"/>
              </a:rPr>
              <a:t>Federal Funding Status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buNone/>
              <a:defRPr/>
            </a:pPr>
            <a:fld id="{103A245A-4344-4ADD-88E1-2801F720F328}" type="slidenum">
              <a:rPr lang="en-US" smtClean="0"/>
              <a:pPr>
                <a:buNone/>
                <a:defRPr/>
              </a:pPr>
              <a:t>8</a:t>
            </a:fld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49E453A-0075-484C-84E4-A01E4D66A9C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48729" y="327293"/>
            <a:ext cx="1069525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  <a:buClrTx/>
              <a:buFontTx/>
              <a:buNone/>
            </a:pPr>
            <a:r>
              <a:rPr lang="en-US" sz="1000" dirty="0">
                <a:solidFill>
                  <a:srgbClr val="000000"/>
                </a:solidFill>
                <a:latin typeface="Helvetica" pitchFamily="34" charset="0"/>
              </a:rPr>
              <a:t>March 14, 2023</a:t>
            </a:r>
          </a:p>
        </p:txBody>
      </p:sp>
      <p:sp>
        <p:nvSpPr>
          <p:cNvPr id="6" name="Subtitle 2">
            <a:extLst>
              <a:ext uri="{FF2B5EF4-FFF2-40B4-BE49-F238E27FC236}">
                <a16:creationId xmlns:a16="http://schemas.microsoft.com/office/drawing/2014/main" id="{4B5A43F0-328C-4A82-85EB-7206A12A5507}"/>
              </a:ext>
            </a:extLst>
          </p:cNvPr>
          <p:cNvSpPr txBox="1">
            <a:spLocks/>
          </p:cNvSpPr>
          <p:nvPr/>
        </p:nvSpPr>
        <p:spPr>
          <a:xfrm>
            <a:off x="123539" y="1480555"/>
            <a:ext cx="8815526" cy="4333202"/>
          </a:xfrm>
          <a:prstGeom prst="rect">
            <a:avLst/>
          </a:prstGeom>
        </p:spPr>
        <p:txBody>
          <a:bodyPr>
            <a:noAutofit/>
          </a:bodyPr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Arial" pitchFamily="34" charset="0"/>
              <a:buChar char="•"/>
              <a:tabLst/>
              <a:defRPr/>
            </a:pP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34" charset="0"/>
              </a:rPr>
              <a:t>Infrastructure Bill </a:t>
            </a:r>
            <a:r>
              <a:rPr kumimoji="0" lang="en-US" sz="1800" b="0" i="0" u="none" strike="noStrike" kern="0" cap="none" spc="0" normalizeH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34" charset="0"/>
              </a:rPr>
              <a:t>authorizes federal funding through September 30, 2026</a:t>
            </a:r>
            <a:r>
              <a:rPr lang="en-US" sz="1800" kern="0" dirty="0">
                <a:solidFill>
                  <a:srgbClr val="000000"/>
                </a:solidFill>
                <a:latin typeface="Helvetica" pitchFamily="34" charset="0"/>
              </a:rPr>
              <a:t>, leaving some funding uncertainty for the last two years of this Program.</a:t>
            </a:r>
            <a:endParaRPr kumimoji="0" lang="en-US" sz="1800" b="0" i="0" u="none" strike="noStrike" kern="0" cap="none" spc="0" normalizeH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Helvetica" pitchFamily="34" charset="0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Arial" pitchFamily="34" charset="0"/>
              <a:buChar char="•"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Helvetica" pitchFamily="34" charset="0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Arial" pitchFamily="34" charset="0"/>
              <a:buChar char="•"/>
              <a:tabLst/>
              <a:defRPr/>
            </a:pPr>
            <a:r>
              <a:rPr lang="en-US" sz="1800" kern="0" dirty="0">
                <a:solidFill>
                  <a:srgbClr val="000000"/>
                </a:solidFill>
                <a:latin typeface="Helvetica" pitchFamily="34" charset="0"/>
              </a:rPr>
              <a:t>Infrastructure Bill funding allocations based on Commission action in June 2022.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Arial" pitchFamily="34" charset="0"/>
              <a:buChar char="•"/>
              <a:tabLst/>
              <a:defRPr/>
            </a:pPr>
            <a:endParaRPr lang="en-US" sz="1800" kern="0" dirty="0">
              <a:solidFill>
                <a:srgbClr val="000000"/>
              </a:solidFill>
              <a:latin typeface="Helvetica" pitchFamily="34" charset="0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Arial" pitchFamily="34" charset="0"/>
              <a:buChar char="•"/>
              <a:tabLst/>
              <a:defRPr/>
            </a:pP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34" charset="0"/>
              </a:rPr>
              <a:t>The next Highway Trust</a:t>
            </a:r>
            <a:r>
              <a:rPr kumimoji="0" lang="en-US" sz="1800" b="0" i="0" u="none" strike="noStrike" kern="0" cap="none" spc="0" normalizeH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34" charset="0"/>
              </a:rPr>
              <a:t> Fund cliff is in 2026/2027</a:t>
            </a:r>
          </a:p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Helvetic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1216869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3268889" y="6343648"/>
            <a:ext cx="4597168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lvl="1">
              <a:spcBef>
                <a:spcPct val="0"/>
              </a:spcBef>
              <a:buClrTx/>
              <a:buFont typeface="Wingdings" pitchFamily="2" charset="2"/>
              <a:buNone/>
              <a:defRPr/>
            </a:pPr>
            <a:r>
              <a:rPr lang="en-US" sz="1100" kern="0" dirty="0">
                <a:solidFill>
                  <a:srgbClr val="008000"/>
                </a:solidFill>
                <a:latin typeface="Helvetica" pitchFamily="34" charset="0"/>
                <a:cs typeface="Helvetica" pitchFamily="34" charset="0"/>
              </a:rPr>
              <a:t>At what levels should the line item targets be programmed?</a:t>
            </a:r>
          </a:p>
          <a:p>
            <a:pPr lvl="1">
              <a:spcBef>
                <a:spcPct val="0"/>
              </a:spcBef>
              <a:buClrTx/>
              <a:buNone/>
              <a:defRPr/>
            </a:pPr>
            <a:r>
              <a:rPr lang="en-US" sz="1100" b="1" dirty="0">
                <a:solidFill>
                  <a:srgbClr val="0070C0"/>
                </a:solidFill>
                <a:latin typeface="Helvetica" pitchFamily="34" charset="0"/>
                <a:cs typeface="Helvetica" pitchFamily="34" charset="0"/>
              </a:rPr>
              <a:t>March Action Item: Line Item Targets for Programming</a:t>
            </a:r>
            <a:endParaRPr lang="en-US" sz="1100" dirty="0">
              <a:solidFill>
                <a:srgbClr val="008000"/>
              </a:solidFill>
              <a:latin typeface="Helvetica" pitchFamily="34" charset="0"/>
              <a:cs typeface="Helvetica" pitchFamily="34" charset="0"/>
            </a:endParaRPr>
          </a:p>
        </p:txBody>
      </p:sp>
      <p:sp>
        <p:nvSpPr>
          <p:cNvPr id="6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pPr>
              <a:buFont typeface="Wingdings" pitchFamily="2" charset="2"/>
              <a:buNone/>
              <a:defRPr/>
            </a:pPr>
            <a:fld id="{CDE6BAA4-A2AC-4351-86DC-8211CBB4481B}" type="slidenum">
              <a:rPr lang="en-US" smtClean="0"/>
              <a:pPr>
                <a:buFont typeface="Wingdings" pitchFamily="2" charset="2"/>
                <a:buNone/>
                <a:defRPr/>
              </a:pPr>
              <a:t>9</a:t>
            </a:fld>
            <a:endParaRPr lang="en-US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250DFE4E-E268-4CD6-902F-C5C38313998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9752" y="561781"/>
            <a:ext cx="7581900" cy="5753100"/>
          </a:xfrm>
          <a:prstGeom prst="rect">
            <a:avLst/>
          </a:prstGeom>
        </p:spPr>
      </p:pic>
      <p:sp>
        <p:nvSpPr>
          <p:cNvPr id="7" name="Rectangle 3">
            <a:extLst>
              <a:ext uri="{FF2B5EF4-FFF2-40B4-BE49-F238E27FC236}">
                <a16:creationId xmlns:a16="http://schemas.microsoft.com/office/drawing/2014/main" id="{9580F86C-54C3-46DD-95AB-96A3159AD815}"/>
              </a:ext>
            </a:extLst>
          </p:cNvPr>
          <p:cNvSpPr>
            <a:spLocks noChangeArrowheads="1"/>
          </p:cNvSpPr>
          <p:nvPr/>
        </p:nvSpPr>
        <p:spPr bwMode="auto">
          <a:xfrm>
            <a:off x="-112659" y="327050"/>
            <a:ext cx="9144000" cy="5739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lnSpc>
                <a:spcPct val="50000"/>
              </a:lnSpc>
              <a:spcBef>
                <a:spcPct val="50000"/>
              </a:spcBef>
              <a:buClrTx/>
              <a:buFontTx/>
              <a:buNone/>
            </a:pPr>
            <a:r>
              <a:rPr lang="en-US" altLang="en-US" sz="2000" dirty="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Draft 2024-2028 Iowa Highway Program Line Items</a:t>
            </a:r>
          </a:p>
          <a:p>
            <a:pPr algn="ctr" eaLnBrk="1" hangingPunct="1">
              <a:lnSpc>
                <a:spcPct val="50000"/>
              </a:lnSpc>
              <a:spcBef>
                <a:spcPct val="50000"/>
              </a:spcBef>
              <a:buClrTx/>
              <a:buFontTx/>
              <a:buNone/>
            </a:pPr>
            <a:endParaRPr lang="en-US" altLang="en-US" sz="2000" dirty="0">
              <a:solidFill>
                <a:srgbClr val="000000"/>
              </a:solidFill>
              <a:latin typeface="Helvetica" pitchFamily="34" charset="0"/>
              <a:ea typeface="Helvetica" pitchFamily="34" charset="0"/>
              <a:cs typeface="Helvetica" pitchFamily="34" charset="0"/>
            </a:endParaRP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C9312242-53DA-4B56-B884-7A61BF68C47E}"/>
              </a:ext>
            </a:extLst>
          </p:cNvPr>
          <p:cNvCxnSpPr>
            <a:cxnSpLocks/>
          </p:cNvCxnSpPr>
          <p:nvPr/>
        </p:nvCxnSpPr>
        <p:spPr>
          <a:xfrm>
            <a:off x="429208" y="2612572"/>
            <a:ext cx="8248261" cy="0"/>
          </a:xfrm>
          <a:prstGeom prst="line">
            <a:avLst/>
          </a:prstGeom>
          <a:ln w="444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6">
            <a:extLst>
              <a:ext uri="{FF2B5EF4-FFF2-40B4-BE49-F238E27FC236}">
                <a16:creationId xmlns:a16="http://schemas.microsoft.com/office/drawing/2014/main" id="{BBE9F57F-6366-4C57-AAFF-9C6C92AC93D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50352" y="134112"/>
            <a:ext cx="1893648" cy="4770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buNone/>
            </a:pPr>
            <a:r>
              <a:rPr lang="en-US" sz="1000" dirty="0">
                <a:solidFill>
                  <a:srgbClr val="000000"/>
                </a:solidFill>
                <a:latin typeface="Helvetica" pitchFamily="34" charset="0"/>
              </a:rPr>
              <a:t>March 14, 2023</a:t>
            </a:r>
          </a:p>
          <a:p>
            <a:pPr algn="ctr">
              <a:spcBef>
                <a:spcPct val="50000"/>
              </a:spcBef>
              <a:buNone/>
            </a:pPr>
            <a:r>
              <a:rPr lang="en-US" sz="1000" dirty="0">
                <a:solidFill>
                  <a:srgbClr val="000000"/>
                </a:solidFill>
                <a:latin typeface="Helvetica" pitchFamily="34" charset="0"/>
              </a:rPr>
              <a:t> as shown February 14, 2023</a:t>
            </a:r>
            <a:endParaRPr lang="en-US" sz="1000" dirty="0">
              <a:solidFill>
                <a:srgbClr val="FF0000"/>
              </a:solidFill>
              <a:latin typeface="Helvetic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083861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44741</TotalTime>
  <Words>2466</Words>
  <Application>Microsoft Office PowerPoint</Application>
  <PresentationFormat>On-screen Show (4:3)</PresentationFormat>
  <Paragraphs>418</Paragraphs>
  <Slides>31</Slides>
  <Notes>12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8" baseType="lpstr">
      <vt:lpstr>Arial</vt:lpstr>
      <vt:lpstr>Calibri</vt:lpstr>
      <vt:lpstr>Helvetica</vt:lpstr>
      <vt:lpstr>Times New Roman</vt:lpstr>
      <vt:lpstr>Wingdings</vt:lpstr>
      <vt:lpstr>Office Theme</vt:lpstr>
      <vt:lpstr>Worksheet</vt:lpstr>
      <vt:lpstr>2024-2028  Highway Program   Development  </vt:lpstr>
      <vt:lpstr>PowerPoint Presentation</vt:lpstr>
      <vt:lpstr>PowerPoint Presentation</vt:lpstr>
      <vt:lpstr>Decision Points</vt:lpstr>
      <vt:lpstr>FY 23-28 Primary Road/TIME-21 Funds Forecast (x $1,000,000)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Program Challenges</vt:lpstr>
      <vt:lpstr>Program Options</vt:lpstr>
      <vt:lpstr>Decision Points</vt:lpstr>
      <vt:lpstr>PowerPoint Presentation</vt:lpstr>
      <vt:lpstr>PowerPoint Presentation</vt:lpstr>
      <vt:lpstr>Next Steps</vt:lpstr>
    </vt:vector>
  </TitlesOfParts>
  <Company>Iowa Dept of Transportation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Kyle J. Lake</dc:creator>
  <cp:lastModifiedBy>Majors, Shawn</cp:lastModifiedBy>
  <cp:revision>2000</cp:revision>
  <cp:lastPrinted>2023-03-13T14:25:27Z</cp:lastPrinted>
  <dcterms:created xsi:type="dcterms:W3CDTF">2001-05-04T13:55:51Z</dcterms:created>
  <dcterms:modified xsi:type="dcterms:W3CDTF">2023-03-13T14:27:56Z</dcterms:modified>
</cp:coreProperties>
</file>