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33"/>
  </p:notesMasterIdLst>
  <p:handoutMasterIdLst>
    <p:handoutMasterId r:id="rId34"/>
  </p:handoutMasterIdLst>
  <p:sldIdLst>
    <p:sldId id="633" r:id="rId2"/>
    <p:sldId id="825" r:id="rId3"/>
    <p:sldId id="852" r:id="rId4"/>
    <p:sldId id="727" r:id="rId5"/>
    <p:sldId id="853" r:id="rId6"/>
    <p:sldId id="764" r:id="rId7"/>
    <p:sldId id="835" r:id="rId8"/>
    <p:sldId id="854" r:id="rId9"/>
    <p:sldId id="886" r:id="rId10"/>
    <p:sldId id="696" r:id="rId11"/>
    <p:sldId id="889" r:id="rId12"/>
    <p:sldId id="890" r:id="rId13"/>
    <p:sldId id="891" r:id="rId14"/>
    <p:sldId id="892" r:id="rId15"/>
    <p:sldId id="893" r:id="rId16"/>
    <p:sldId id="894" r:id="rId17"/>
    <p:sldId id="850" r:id="rId18"/>
    <p:sldId id="832" r:id="rId19"/>
    <p:sldId id="834" r:id="rId20"/>
    <p:sldId id="879" r:id="rId21"/>
    <p:sldId id="896" r:id="rId22"/>
    <p:sldId id="895" r:id="rId23"/>
    <p:sldId id="897" r:id="rId24"/>
    <p:sldId id="860" r:id="rId25"/>
    <p:sldId id="898" r:id="rId26"/>
    <p:sldId id="899" r:id="rId27"/>
    <p:sldId id="900" r:id="rId28"/>
    <p:sldId id="759" r:id="rId29"/>
    <p:sldId id="887" r:id="rId30"/>
    <p:sldId id="888" r:id="rId31"/>
    <p:sldId id="662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FF99"/>
    <a:srgbClr val="FFFFCC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4" autoAdjust="0"/>
    <p:restoredTop sz="91991" autoAdjust="0"/>
  </p:normalViewPr>
  <p:slideViewPr>
    <p:cSldViewPr snapToGrid="0">
      <p:cViewPr varScale="1">
        <p:scale>
          <a:sx n="115" d="100"/>
          <a:sy n="115" d="100"/>
        </p:scale>
        <p:origin x="12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8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17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276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18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437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19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502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46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1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37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44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73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28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73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21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09625" y="609600"/>
            <a:ext cx="7958138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9E343-2B46-47EA-9E0A-C9FF6D150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8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  <p:sldLayoutId id="214748489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4763"/>
            <a:ext cx="7772400" cy="415733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2024-2028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Highway Program 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Development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400" i="1" dirty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</a:br>
            <a:endParaRPr lang="en-US" sz="1400" i="1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7748731" y="327293"/>
            <a:ext cx="1069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</p:spTree>
    <p:extLst>
      <p:ext uri="{BB962C8B-B14F-4D97-AF65-F5344CB8AC3E}">
        <p14:creationId xmlns:p14="http://schemas.microsoft.com/office/powerpoint/2010/main" val="67070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860ED1D-3721-417E-A837-8CAF837D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10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EE6E39-BD6D-477A-A6DE-FFE0BE4DF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43" y="424544"/>
            <a:ext cx="8735786" cy="47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71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E96063-3A80-4148-A460-FC8C1F0D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11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69F4DE-CB77-4A61-9E54-9C500160F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7" y="465365"/>
            <a:ext cx="8658225" cy="48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63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B47CFF4-49C6-462F-A024-3BFE45DCE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12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7A7C8F-9595-43D9-8F2A-8AA08474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942" y="530680"/>
            <a:ext cx="8669281" cy="435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736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5A63F31-ECC2-44B4-98E9-C8AA515DC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13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13688E-71A4-4D95-8116-D043671BE7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750"/>
            <a:ext cx="9144000" cy="564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489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88BDE2F-201D-49A3-9C6A-643767D7D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14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2DA553-7BE6-43F2-92AE-CA833E33D7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6572"/>
            <a:ext cx="9144000" cy="534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092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DC9A46F-3347-4027-A1A8-9EF03999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15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2B34FD-06D6-4232-8475-A8C9C74CC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" y="236004"/>
            <a:ext cx="8801100" cy="638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64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55236BF-30F2-42C8-9200-8F5CDB77D180}"/>
              </a:ext>
            </a:extLst>
          </p:cNvPr>
          <p:cNvSpPr txBox="1"/>
          <p:nvPr/>
        </p:nvSpPr>
        <p:spPr>
          <a:xfrm>
            <a:off x="7911193" y="160844"/>
            <a:ext cx="1104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>
                <a:latin typeface="Helvetica" panose="020B0604020202020204" pitchFamily="34" charset="0"/>
                <a:cs typeface="Helvetica" panose="020B0604020202020204" pitchFamily="34" charset="0"/>
              </a:rPr>
              <a:t>March 14, 2023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FAB7273-6CCB-46EB-B0E0-B39B32023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16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F6EBFF-276A-42A2-AD2F-CEA5121D0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0128"/>
            <a:ext cx="9144000" cy="601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501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474364"/>
            <a:ext cx="9144000" cy="600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	Interstate Stewardship	154.2	217.2	219.8	236.1	185.0	190.0	195.0	200.0	205.0	210.0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2029 and beyond are placeholders (not programmed yet)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Projects in 2024-2028 are specifically identified in the highway program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Major projects continuing in the current program include: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Dallas I-80 from US 6/169 to Co Rd R16 reconstruction in 2024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Johnson I-80/380/US 218 Interchange reconstruction in 2024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	Linn I-380 </a:t>
            </a:r>
            <a:r>
              <a:rPr lang="en-US" sz="1000" i="1" dirty="0" err="1">
                <a:latin typeface="Helvetica" charset="0"/>
                <a:ea typeface="Helvetica" charset="0"/>
                <a:cs typeface="Helvetica" charset="0"/>
              </a:rPr>
              <a:t>Boyson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 Rd Interchange reconstruction in Hiawatha in 2025 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Polk I-80 from Northeast </a:t>
            </a:r>
            <a:r>
              <a:rPr lang="en-US" sz="1000" i="1" dirty="0" err="1">
                <a:latin typeface="Helvetica" charset="0"/>
                <a:ea typeface="Helvetica" charset="0"/>
                <a:cs typeface="Helvetica" charset="0"/>
              </a:rPr>
              <a:t>mixmaster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 to US 65 in 2025-2026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Polk I-35/80 Hickman interchange reconstruction beginning in 2025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Polk I-35/80/235 Northeast </a:t>
            </a:r>
            <a:r>
              <a:rPr lang="en-US" sz="1000" i="1" dirty="0" err="1">
                <a:latin typeface="Helvetica" charset="0"/>
                <a:ea typeface="Helvetica" charset="0"/>
                <a:cs typeface="Helvetica" charset="0"/>
              </a:rPr>
              <a:t>mixmaster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 improvements in 2024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Warren NB I-35 from S of Co Rd G14 to N of Adams Street reconstruction in 2027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Warren NB I-35 from Clarke County to Clanton Creek paving in 2026-2027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Warren NB I-35 from N or North River to S of Badger Creek in 2026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Woodbury I-29/IA 141 Interchange reconstruction begins in 2024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- Rest area projects: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Woodbury NB I-29 remove parking in 2024 (-14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Iowa EB I-80 truck parking in 2024 (+13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	Harrison NB I-29 remove parking only spot at Mondamin in 2025 (-5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Iowa WB I-80 replace building in 2025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Polk WB I-80 truck parking in 2025 (+13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solidFill>
                  <a:srgbClr val="00B050"/>
                </a:solidFill>
                <a:latin typeface="Helvetica" charset="0"/>
                <a:ea typeface="Helvetica" charset="0"/>
                <a:cs typeface="Helvetica" charset="0"/>
              </a:rPr>
              <a:t>Linn SB I-380  truck parking recommend moving from 2024 to 2025 (+14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Iowa WB I-80 add truck parking recommend moving from 2026 to 2027 (+16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Polk EB I-80 truck parking in 2026 (+11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Mills SB I-29 truck parking in 2026 (+20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	Harrison SB I-29 recommend moving rest area removal from 2027 to 2028 (-13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Pottawattamie WB I-80 replace building is recommended to move from 2027 to 2028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Cedar WB I-80 recommend truck parking expansion to move from 2027 to 2028 (+22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Monona SB I-29  replace building in 2026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Monona SB I-29 truck parking in 2027 (+25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Story SB I-35 removing overlook in 2027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Weigh station ramp/parking improvements with one site per year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endParaRPr lang="en-US" sz="1000" i="1" dirty="0">
              <a:solidFill>
                <a:srgbClr val="008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67518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2033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2024-2033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32440" y="821890"/>
            <a:ext cx="25763" cy="144544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17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D59E49D-377A-40DA-A6B9-AEFDD31B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1" y="327293"/>
            <a:ext cx="1069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</p:spTree>
    <p:extLst>
      <p:ext uri="{BB962C8B-B14F-4D97-AF65-F5344CB8AC3E}">
        <p14:creationId xmlns:p14="http://schemas.microsoft.com/office/powerpoint/2010/main" val="1488453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371140"/>
            <a:ext cx="9144000" cy="454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Non-Interstate Pavement Modernization 	145.0	150.0	155.0	200.0	210.0	220.0	225.0	230.0	235.0	240.0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2025 and beyond are placeholders (no specific projects identified)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Projects in 2024 will be specifically identified in the highway program (to be handed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out in April)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Non-Interstate Bridge Modernization 	106.0	155.2	143.3	177.8	190.0	205.0	210.0	215.0	220.0	225.0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2029 and beyond are placeholders (not programmed yet)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Projects in 2024-2028 will be specifically identified in the highway program (to be handed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out in April)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Safety Specific 	32.5	33.0	34.0	35.0	36.0	37.0	38.0	39.0	40.0	41.0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2025 and beyond are mostly placeholders (a few specific projects identified)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Projects in 2024 will be specifically identified in the highway program (to be handed out in April)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85298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2033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2024-2033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065064" y="831514"/>
            <a:ext cx="46978" cy="4780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18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D59E49D-377A-40DA-A6B9-AEFDD31B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1" y="327293"/>
            <a:ext cx="1069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</p:spTree>
    <p:extLst>
      <p:ext uri="{BB962C8B-B14F-4D97-AF65-F5344CB8AC3E}">
        <p14:creationId xmlns:p14="http://schemas.microsoft.com/office/powerpoint/2010/main" val="1231470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371140"/>
            <a:ext cx="9144000" cy="382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Non-Interstate Capacity/System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		Enhancement 	319.6	195.9	134.8	279.9	142.8	0.4	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2029 and beyond are project completion costs for projects already in Program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- Missouri Valley Bypass delayed one year (ROW moves from 2025 to 2026 with corresponding changes in construction schedule))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- NW Bypass of Oskaloosa delayed one year from 2024 to 2025. </a:t>
            </a:r>
            <a:r>
              <a:rPr lang="en-US" sz="10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Major Interstate Capacity/System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		Enhancement 	152.2	239.8	93.5	69.0	78.2	42.9	25.6	1.2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2029 and beyond are project completion costs for projects already in Program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- 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Scott I-80 Mississippi River Bridge delayed two years. Scheduled to begin in 2028.</a:t>
            </a:r>
            <a:endParaRPr lang="en-US" sz="1000" dirty="0">
              <a:solidFill>
                <a:srgbClr val="008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i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85298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2033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2024-2033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8195" y="905042"/>
            <a:ext cx="46979" cy="39811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19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D59E49D-377A-40DA-A6B9-AEFDD31B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1" y="327293"/>
            <a:ext cx="1069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</p:spTree>
    <p:extLst>
      <p:ext uri="{BB962C8B-B14F-4D97-AF65-F5344CB8AC3E}">
        <p14:creationId xmlns:p14="http://schemas.microsoft.com/office/powerpoint/2010/main" val="114757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82084"/>
            <a:ext cx="9144000" cy="71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Overview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782395"/>
            <a:ext cx="91440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2024-2028 available Highway Program funding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2024-2028 Highway Program Options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Determine 2024-2028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Line Item Targets for Programming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2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3F06D7-40EE-4FCA-AE86-FF9E02FA0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1" y="327293"/>
            <a:ext cx="1069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</p:spTree>
    <p:extLst>
      <p:ext uri="{BB962C8B-B14F-4D97-AF65-F5344CB8AC3E}">
        <p14:creationId xmlns:p14="http://schemas.microsoft.com/office/powerpoint/2010/main" val="3716559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520700" y="79817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Studies/Requests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20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73E2F8-5185-4035-AC6F-F1FD6A960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703" y="117590"/>
            <a:ext cx="1069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FBE8C4A-9081-4E98-B4CC-B34DA89D016D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326571" y="873579"/>
            <a:ext cx="8484656" cy="5619296"/>
          </a:xfrm>
        </p:spPr>
      </p:pic>
    </p:spTree>
    <p:extLst>
      <p:ext uri="{BB962C8B-B14F-4D97-AF65-F5344CB8AC3E}">
        <p14:creationId xmlns:p14="http://schemas.microsoft.com/office/powerpoint/2010/main" val="4247801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520700" y="79817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Studies/Requests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21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73E2F8-5185-4035-AC6F-F1FD6A960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703" y="117590"/>
            <a:ext cx="1069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96A6E6C-0E01-4DB8-87EA-8BCC4B18D158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220436" y="865413"/>
            <a:ext cx="8694963" cy="5627461"/>
          </a:xfrm>
        </p:spPr>
      </p:pic>
    </p:spTree>
    <p:extLst>
      <p:ext uri="{BB962C8B-B14F-4D97-AF65-F5344CB8AC3E}">
        <p14:creationId xmlns:p14="http://schemas.microsoft.com/office/powerpoint/2010/main" val="1793762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520700" y="79817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Studies/Requests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22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73E2F8-5185-4035-AC6F-F1FD6A960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703" y="117590"/>
            <a:ext cx="1069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2EBC731-E9E1-4E63-9338-6EE774445BB9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236764" y="840920"/>
            <a:ext cx="8686799" cy="5651955"/>
          </a:xfrm>
        </p:spPr>
      </p:pic>
    </p:spTree>
    <p:extLst>
      <p:ext uri="{BB962C8B-B14F-4D97-AF65-F5344CB8AC3E}">
        <p14:creationId xmlns:p14="http://schemas.microsoft.com/office/powerpoint/2010/main" val="1664136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520700" y="79817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Studies/Requests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23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73E2F8-5185-4035-AC6F-F1FD6A960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703" y="117590"/>
            <a:ext cx="1069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8FE18C6-4AAB-414D-9FB6-C100AA15E3D0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220436" y="832756"/>
            <a:ext cx="8719457" cy="5660119"/>
          </a:xfrm>
        </p:spPr>
      </p:pic>
    </p:spTree>
    <p:extLst>
      <p:ext uri="{BB962C8B-B14F-4D97-AF65-F5344CB8AC3E}">
        <p14:creationId xmlns:p14="http://schemas.microsoft.com/office/powerpoint/2010/main" val="50896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490538"/>
            <a:ext cx="9144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Candidates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C876101E-CBAD-44FC-A217-D0B3B0063D7B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Box 28"/>
          <p:cNvSpPr txBox="1">
            <a:spLocks noChangeArrowheads="1"/>
          </p:cNvSpPr>
          <p:nvPr/>
        </p:nvSpPr>
        <p:spPr bwMode="auto">
          <a:xfrm>
            <a:off x="95250" y="6526034"/>
            <a:ext cx="895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Subject to change as additional information becomes available</a:t>
            </a:r>
            <a:r>
              <a:rPr lang="en-US" altLang="en-US" sz="800" dirty="0">
                <a:solidFill>
                  <a:srgbClr val="0000FF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42B72B1E-2924-4E4F-8251-2665F26A1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1357" y="161512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99A7E3-DA1A-4230-A9EF-16BA17AC7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44" y="1221972"/>
            <a:ext cx="8729056" cy="23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989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490538"/>
            <a:ext cx="9144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Candidates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C876101E-CBAD-44FC-A217-D0B3B0063D7B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25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Box 28"/>
          <p:cNvSpPr txBox="1">
            <a:spLocks noChangeArrowheads="1"/>
          </p:cNvSpPr>
          <p:nvPr/>
        </p:nvSpPr>
        <p:spPr bwMode="auto">
          <a:xfrm>
            <a:off x="95250" y="6526034"/>
            <a:ext cx="895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Subject to change as additional information becomes available</a:t>
            </a:r>
            <a:r>
              <a:rPr lang="en-US" altLang="en-US" sz="800" dirty="0">
                <a:solidFill>
                  <a:srgbClr val="0000FF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42B72B1E-2924-4E4F-8251-2665F26A1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1357" y="161512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5BEE38-42CA-4F1E-8609-D08FABA0A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078482"/>
            <a:ext cx="8737369" cy="489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4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Program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81" y="1473289"/>
            <a:ext cx="8229600" cy="3487366"/>
          </a:xfrm>
        </p:spPr>
        <p:txBody>
          <a:bodyPr>
            <a:noAutofit/>
          </a:bodyPr>
          <a:lstStyle/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Impact of inflation on updated cost estimates</a:t>
            </a: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Minor increase in revenue forecast</a:t>
            </a: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Flat federal revenue forecast beyond life of the current authorization</a:t>
            </a: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Need to partially address current fiscal year overprogrammed level</a:t>
            </a: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Result: Significant overprogrammed levels in several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26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30439-1FE1-44C6-9DEB-719E917FB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1" y="327293"/>
            <a:ext cx="1069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</p:spTree>
    <p:extLst>
      <p:ext uri="{BB962C8B-B14F-4D97-AF65-F5344CB8AC3E}">
        <p14:creationId xmlns:p14="http://schemas.microsoft.com/office/powerpoint/2010/main" val="14969679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Program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81" y="1473289"/>
            <a:ext cx="8229600" cy="3487366"/>
          </a:xfrm>
        </p:spPr>
        <p:txBody>
          <a:bodyPr>
            <a:noAutofit/>
          </a:bodyPr>
          <a:lstStyle/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Reduce stewardship investment levels – not recommended</a:t>
            </a: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Reschedule projects using the following criteria: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Statewide equity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Length of time a project has been considered for programming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Has the project been rescheduled in the past?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Purpose of the project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Is the project under construction?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Are there other partners in the project?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What are the current conditions/need for the project</a:t>
            </a: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Identify projects in the Program without full funding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Recognizes the opportunity for future funds (e.g. federal discretionary grants)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27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30439-1FE1-44C6-9DEB-719E917FB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1" y="327293"/>
            <a:ext cx="1069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</p:spTree>
    <p:extLst>
      <p:ext uri="{BB962C8B-B14F-4D97-AF65-F5344CB8AC3E}">
        <p14:creationId xmlns:p14="http://schemas.microsoft.com/office/powerpoint/2010/main" val="24837814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81" y="1473289"/>
            <a:ext cx="8229600" cy="34873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2024-2027 program continue to be programmed with cost/schedule updates?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should the Program be balanced?</a:t>
            </a:r>
          </a:p>
          <a:p>
            <a:pPr lvl="1"/>
            <a:r>
              <a:rPr lang="en-US" sz="2000" i="1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Maintain stewardship funding levels?</a:t>
            </a:r>
          </a:p>
          <a:p>
            <a:pPr lvl="1"/>
            <a:r>
              <a:rPr lang="en-US" sz="2000" i="1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Reschedule projects and, if so, using what criteria?</a:t>
            </a:r>
          </a:p>
          <a:p>
            <a:pPr lvl="1"/>
            <a:r>
              <a:rPr lang="en-US" sz="2000" i="1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Consider the option of not fully funding some projects?</a:t>
            </a:r>
          </a:p>
          <a:p>
            <a:pPr lvl="1"/>
            <a:r>
              <a:rPr lang="en-US" sz="2000" i="1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additional information is desired?</a:t>
            </a:r>
          </a:p>
          <a:p>
            <a:pPr lvl="1"/>
            <a:r>
              <a:rPr lang="en-US" sz="2000" i="1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Come back with scenario for March 23?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28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30439-1FE1-44C6-9DEB-719E917FB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1" y="327293"/>
            <a:ext cx="1069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</p:spTree>
    <p:extLst>
      <p:ext uri="{BB962C8B-B14F-4D97-AF65-F5344CB8AC3E}">
        <p14:creationId xmlns:p14="http://schemas.microsoft.com/office/powerpoint/2010/main" val="27667248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5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w"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6575" y="64166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AE089194-1DFD-450A-B017-7C6F055A6E14}" type="slidenum">
              <a:rPr lang="en-US" smtClean="0"/>
              <a:pPr>
                <a:buFont typeface="Wingdings" pitchFamily="2" charset="2"/>
                <a:buNone/>
                <a:defRPr/>
              </a:pPr>
              <a:t>29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946900" y="76200"/>
            <a:ext cx="21971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 as presented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302C288-A85C-4BD9-901F-5CBE2324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1778"/>
            <a:ext cx="9020175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Projects in the 2023-2026 Highway Program will continue to be programmed with cost and schedule updates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6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Stewardship through maintaining a state of good repair</a:t>
            </a:r>
            <a:endParaRPr lang="en-US" altLang="en-US" sz="12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i="1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Provide a targeted increase and then</a:t>
            </a:r>
            <a:r>
              <a:rPr lang="en-US" altLang="en-US" sz="1200" i="1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r>
              <a:rPr lang="en-US" altLang="en-US" sz="12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safety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Interstate funding levels for pavement reconstruction, modernization, bridges, pavement patching/maintenance, rest areas, and other miscellaneous projects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i="1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Provide a targeted increase and then </a:t>
            </a:r>
            <a:r>
              <a:rPr lang="en-US" altLang="en-US" sz="12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pavement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i="1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Provide a targeted increase and then</a:t>
            </a:r>
            <a:r>
              <a:rPr lang="en-US" altLang="en-US" sz="1200" i="1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r>
              <a:rPr lang="en-US" altLang="en-US" sz="12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bridge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Invest in additional stewardship projects 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endParaRPr lang="en-US" altLang="en-US" sz="12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Modification through rightsizing the system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Transfer of jurisdiction for portions of primary roadways to cities and counties</a:t>
            </a:r>
          </a:p>
          <a:p>
            <a:pPr lvl="2" indent="0" eaLnBrk="1" hangingPunct="1">
              <a:spcBef>
                <a:spcPct val="0"/>
              </a:spcBef>
              <a:buClrTx/>
              <a:buNone/>
            </a:pPr>
            <a:endParaRPr lang="en-US" altLang="en-US" sz="12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Optimization through improving operational efficiency and resiliency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Invest in intelligent transportation systems infrastructure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Invest in Super-2 improvements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i="1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operational and Integrated Corridor Management improvements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i="1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additional truck parking at Interstate Rest Areas</a:t>
            </a:r>
            <a:endParaRPr lang="en-US" altLang="en-US" sz="12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2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Transformation through increasing mobility and travel choices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Invest in corridor improvements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C8115D1-FD90-4267-835A-BA8D8DD9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667" y="765589"/>
            <a:ext cx="9144000" cy="33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FY 2023-2027 Highway Program Objectives</a:t>
            </a:r>
          </a:p>
        </p:txBody>
      </p:sp>
    </p:spTree>
    <p:extLst>
      <p:ext uri="{BB962C8B-B14F-4D97-AF65-F5344CB8AC3E}">
        <p14:creationId xmlns:p14="http://schemas.microsoft.com/office/powerpoint/2010/main" val="268930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73514"/>
            <a:ext cx="9144000" cy="65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Commission Program Development Schedule (2024-2028)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320248"/>
            <a:ext cx="9144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March 2023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2024-2028 available Highway Program funding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2024-2028 Highway Program Options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Determine 2024-2028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Line Item Targets for Programming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April 2023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Develop the Draft 2024-2028 Highway Program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2024-2028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 2023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Present the Draft 2024-2028 Iowa Transportation Improvement Program to the public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         (including all previous program approvals and draft 2024–2028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 2023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the 2024–2028 Iowa Transportation Improvement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3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34D8ED-F808-4D43-94AE-EEA10020E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3" y="327293"/>
            <a:ext cx="1069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</p:spTree>
    <p:extLst>
      <p:ext uri="{BB962C8B-B14F-4D97-AF65-F5344CB8AC3E}">
        <p14:creationId xmlns:p14="http://schemas.microsoft.com/office/powerpoint/2010/main" val="18022628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5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w"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6575" y="64166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AE089194-1DFD-450A-B017-7C6F055A6E14}" type="slidenum">
              <a:rPr lang="en-US" smtClean="0"/>
              <a:pPr>
                <a:buFont typeface="Wingdings" pitchFamily="2" charset="2"/>
                <a:buNone/>
                <a:defRPr/>
              </a:pPr>
              <a:t>30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946900" y="76200"/>
            <a:ext cx="219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302C288-A85C-4BD9-901F-5CBE2324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1778"/>
            <a:ext cx="9020175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Update to shift to the System Objectives of the new State Long Range Transportation Plan</a:t>
            </a: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Safety</a:t>
            </a:r>
            <a:endParaRPr lang="en-US" altLang="en-US" sz="1100" b="1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funding levels for safety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5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Sustainability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Interstate funding levels for pavement reconstruction, modernization, bridges, pavement patching/maintenance, rest areas, and other miscellaneous projects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pavement modernization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bridge modernization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Invest in additional stewardship projects 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Transfer of jurisdiction for portions of primary roadways to cities and counties</a:t>
            </a:r>
          </a:p>
          <a:p>
            <a:pPr lvl="2" indent="0" eaLnBrk="1" hangingPunct="1">
              <a:spcBef>
                <a:spcPct val="0"/>
              </a:spcBef>
              <a:buClrTx/>
              <a:buNone/>
            </a:pPr>
            <a:endParaRPr lang="en-US" altLang="en-US" sz="15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Accessibility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Invest in truck parking at Interstate Rest Areas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Invest in corridor improvements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5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Flow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Invest in intelligent transportation systems infrastructure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Invest in Super-2 improvements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Invest in operational and Integrated Corridor Management improvements</a:t>
            </a: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US" altLang="en-US" sz="1800" b="1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C8115D1-FD90-4267-835A-BA8D8DD9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667" y="765589"/>
            <a:ext cx="9144000" cy="33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Potential FY 2024-2028 Highway Program Objectives</a:t>
            </a:r>
          </a:p>
        </p:txBody>
      </p:sp>
    </p:spTree>
    <p:extLst>
      <p:ext uri="{BB962C8B-B14F-4D97-AF65-F5344CB8AC3E}">
        <p14:creationId xmlns:p14="http://schemas.microsoft.com/office/powerpoint/2010/main" val="2984712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811" y="1378226"/>
            <a:ext cx="8313109" cy="4781569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None/>
            </a:pPr>
            <a: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March Business Meeting</a:t>
            </a:r>
          </a:p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Line Item Targets for Programming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US" sz="24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marL="0" indent="0">
              <a:spcBef>
                <a:spcPct val="0"/>
              </a:spcBef>
              <a:buClrTx/>
              <a:buNone/>
            </a:pPr>
            <a: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Next March Workshop</a:t>
            </a:r>
          </a:p>
          <a:p>
            <a:pPr>
              <a:spcBef>
                <a:spcPct val="0"/>
              </a:spcBef>
              <a:buClrTx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Discuss 2024-2028 Highway Program Options</a:t>
            </a:r>
          </a:p>
          <a:p>
            <a:pPr>
              <a:spcBef>
                <a:spcPct val="0"/>
              </a:spcBef>
              <a:buClrTx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Determine 2024-2028 Highway Program Objectives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US" sz="24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400" b="1" dirty="0">
                <a:latin typeface="Helvetica" pitchFamily="34" charset="0"/>
                <a:cs typeface="Helvetica" pitchFamily="34" charset="0"/>
              </a:rPr>
              <a:t>April</a:t>
            </a:r>
          </a:p>
          <a:p>
            <a:pPr>
              <a:spcBef>
                <a:spcPct val="0"/>
              </a:spcBef>
            </a:pPr>
            <a:r>
              <a:rPr lang="en-US" sz="2400" dirty="0">
                <a:latin typeface="Helvetica" pitchFamily="34" charset="0"/>
                <a:cs typeface="Helvetica" pitchFamily="34" charset="0"/>
              </a:rPr>
              <a:t>Develop the Draft 2024-2028 Highway Program</a:t>
            </a:r>
          </a:p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2024-2028 Highway Program Objectives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31</a:t>
            </a:fld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FD6037-028F-42C7-BDB2-488D3E92B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2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79" y="2164405"/>
            <a:ext cx="8229600" cy="34873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2024-2027 program continue to be programmed with cost/schedule updates?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should the Program be balanced?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05D77F-644D-484F-96C7-3A3C2E581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2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</p:spTree>
    <p:extLst>
      <p:ext uri="{BB962C8B-B14F-4D97-AF65-F5344CB8AC3E}">
        <p14:creationId xmlns:p14="http://schemas.microsoft.com/office/powerpoint/2010/main" val="4155590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/>
          <p:cNvSpPr>
            <a:spLocks noGrp="1"/>
          </p:cNvSpPr>
          <p:nvPr>
            <p:ph type="title"/>
          </p:nvPr>
        </p:nvSpPr>
        <p:spPr>
          <a:xfrm>
            <a:off x="468461" y="0"/>
            <a:ext cx="8305800" cy="868362"/>
          </a:xfrm>
        </p:spPr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FY 23-28 Primary Road/TIME-21 Funds Forecast</a:t>
            </a:r>
            <a:br>
              <a:rPr 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(x $1,000,000)</a:t>
            </a:r>
          </a:p>
        </p:txBody>
      </p:sp>
      <p:sp>
        <p:nvSpPr>
          <p:cNvPr id="58896" name="Rectangle 6"/>
          <p:cNvSpPr>
            <a:spLocks noChangeArrowheads="1"/>
          </p:cNvSpPr>
          <p:nvPr/>
        </p:nvSpPr>
        <p:spPr bwMode="auto">
          <a:xfrm>
            <a:off x="8464259" y="125413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100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021859" y="12541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F3D1D26-9B5D-47DD-8691-B71E2C2F69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368350"/>
              </p:ext>
            </p:extLst>
          </p:nvPr>
        </p:nvGraphicFramePr>
        <p:xfrm>
          <a:off x="369739" y="783771"/>
          <a:ext cx="8404521" cy="5551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Worksheet" r:id="rId4" imgW="11182417" imgH="7534418" progId="Excel.Sheet.8">
                  <p:embed/>
                </p:oleObj>
              </mc:Choice>
              <mc:Fallback>
                <p:oleObj name="Worksheet" r:id="rId4" imgW="11182417" imgH="753441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9739" y="783771"/>
                        <a:ext cx="8404521" cy="5551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6A3822-8383-4D78-AF8A-07118F63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5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9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endParaRPr lang="en-US" sz="2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2024-2028 Highway Program Funding Assumptions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RUTF/TIME-21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2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(For Highway Planning Purposes Only)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0" y="1707449"/>
            <a:ext cx="874643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None/>
            </a:pPr>
            <a:endParaRPr lang="en-US" sz="14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Overall forecast is conservative</a:t>
            </a: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US" sz="1800" dirty="0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Forecast continues to reflect expected reduction of fuel tax revenue</a:t>
            </a:r>
          </a:p>
          <a:p>
            <a:pPr lvl="1">
              <a:spcBef>
                <a:spcPct val="0"/>
              </a:spcBef>
              <a:buClrTx/>
              <a:buNone/>
            </a:pPr>
            <a:endParaRPr lang="en-US" sz="1800" dirty="0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TIME-21 funding cap of $225 million has been met</a:t>
            </a:r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Average combined RUTF/TIME-21 growth of 0.6% annually </a:t>
            </a:r>
            <a:r>
              <a:rPr 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6039" y="6423301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6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74ED14-A99F-4F39-9303-EA8D96BB8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1" y="327293"/>
            <a:ext cx="1069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</p:spTree>
    <p:extLst>
      <p:ext uri="{BB962C8B-B14F-4D97-AF65-F5344CB8AC3E}">
        <p14:creationId xmlns:p14="http://schemas.microsoft.com/office/powerpoint/2010/main" val="188568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SzPct val="55000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SzPct val="65000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SzPct val="85000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SzPct val="80000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Helvetica" pitchFamily="34" charset="0"/>
              </a:rPr>
              <a:t>2024 - 2028 Forecast of</a:t>
            </a:r>
          </a:p>
          <a:p>
            <a:pPr algn="ctr"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Helvetica" pitchFamily="34" charset="0"/>
              </a:rPr>
              <a:t>Iowa Federal-Aid Formula Transportation Authorized Funds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(x $1,000)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(For Highway Planning Purposes Only)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42613" y="2306426"/>
            <a:ext cx="9144000" cy="18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376613" eaLnBrk="0" hangingPunct="0"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376613" eaLnBrk="0" hangingPunct="0">
              <a:buSzPct val="55000"/>
              <a:buChar char="n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376613" eaLnBrk="0" hangingPunct="0">
              <a:buSzPct val="65000"/>
              <a:buChar char="l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376613" eaLnBrk="0" hangingPunct="0">
              <a:buSzPct val="85000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376613" eaLnBrk="0" hangingPunct="0">
              <a:buSzPct val="80000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376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376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376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376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endParaRPr lang="en-US" altLang="en-US" sz="1000" dirty="0">
              <a:latin typeface="Helvetic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4668611"/>
            <a:ext cx="9144000" cy="1398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SzPct val="55000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SzPct val="65000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SzPct val="85000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SzPct val="80000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Total Federal-Aid Formula Funds Forecast to DOT Programs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(x $1,000,000)</a:t>
            </a:r>
          </a:p>
          <a:p>
            <a:pPr algn="ctr" eaLnBrk="1" hangingPunct="1">
              <a:lnSpc>
                <a:spcPct val="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</a:t>
            </a: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2024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($515.1 @ 90.0% Obligation Authority = $463.6) + (August Redistribution $15.0 + $18.4 HIP Bridge) = $497.0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 2025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($524.1 @ 90.0% Obligation Authority = $471.7) + (August Redistribution $15.0 + $18.4 HIP Bridge) = $505.1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 2026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($533.3 @ 90.0% Obligation Authority = $479.9) + (August Redistribution $15.0 + $18.4 HIP Bridge) = $513.3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 2027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($533.3 @ 90.0% Obligation Authority = $479.9) + (August Redistribution $15.0 + $18.4 HIP Bridge) = $513.3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 2028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($533.3 @ 90.0% Obligation Authority = $479.9) + (August Redistribution $15.0 + $18.4 HIP Bridge) = $513.3</a:t>
            </a:r>
          </a:p>
        </p:txBody>
      </p:sp>
      <p:sp>
        <p:nvSpPr>
          <p:cNvPr id="3089" name="Rectangle 28"/>
          <p:cNvSpPr>
            <a:spLocks noChangeArrowheads="1"/>
          </p:cNvSpPr>
          <p:nvPr/>
        </p:nvSpPr>
        <p:spPr bwMode="auto">
          <a:xfrm>
            <a:off x="8021862" y="125413"/>
            <a:ext cx="10695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SzPct val="55000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SzPct val="65000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SzPct val="85000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SzPct val="80000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810935B-F9C3-412E-9B4B-8CDFE0D66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247395"/>
              </p:ext>
            </p:extLst>
          </p:nvPr>
        </p:nvGraphicFramePr>
        <p:xfrm>
          <a:off x="812800" y="1484852"/>
          <a:ext cx="7518400" cy="3103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2900">
                  <a:extLst>
                    <a:ext uri="{9D8B030D-6E8A-4147-A177-3AD203B41FA5}">
                      <a16:colId xmlns:a16="http://schemas.microsoft.com/office/drawing/2014/main" val="89458533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831179313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3487423861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1393704749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4056262131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1734993190"/>
                    </a:ext>
                  </a:extLst>
                </a:gridCol>
              </a:tblGrid>
              <a:tr h="1939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2026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2027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2028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22256151"/>
                  </a:ext>
                </a:extLst>
              </a:tr>
              <a:tr h="193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National Highway Performance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373,000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380,400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388,000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388,000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388,000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857403824"/>
                  </a:ext>
                </a:extLst>
              </a:tr>
              <a:tr h="193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Surface Transportation Block Grant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181,400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185,100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188,800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188,800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188,800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998964345"/>
                  </a:ext>
                </a:extLst>
              </a:tr>
              <a:tr h="193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Highway Safety Improvement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36,700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37,600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38,400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38,400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38,400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500845702"/>
                  </a:ext>
                </a:extLst>
              </a:tr>
              <a:tr h="193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Rail-Highway Crossings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5,700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5,700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5,700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5,700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5,700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13725905"/>
                  </a:ext>
                </a:extLst>
              </a:tr>
              <a:tr h="193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Congestion Mitigation and Air Quality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12,500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12,800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13,100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13,100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13,100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4114837"/>
                  </a:ext>
                </a:extLst>
              </a:tr>
              <a:tr h="193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Metropolitan Planning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2,700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2,800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2,800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2,800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2,800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733897803"/>
                  </a:ext>
                </a:extLst>
              </a:tr>
              <a:tr h="193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National Highway Freight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17,400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17,700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18,100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18,100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18,100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801164645"/>
                  </a:ext>
                </a:extLst>
              </a:tr>
              <a:tr h="193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State Planning and Research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12,700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13,000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13,200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13,200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13,200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71492976"/>
                  </a:ext>
                </a:extLst>
              </a:tr>
              <a:tr h="193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Carbon Reduction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16,500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16,800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17,200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17,200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17,200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406248498"/>
                  </a:ext>
                </a:extLst>
              </a:tr>
              <a:tr h="193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PROTECT Formula Program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18,800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19,100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19,500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19,500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19,500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240482600"/>
                  </a:ext>
                </a:extLst>
              </a:tr>
              <a:tr h="193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Bridge Replacement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93,400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93,400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93,400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93,400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93,400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21235485"/>
                  </a:ext>
                </a:extLst>
              </a:tr>
              <a:tr h="193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Redistribution of Certain Authorized Funds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4,900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4,900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4,900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4,900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4,900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191798682"/>
                  </a:ext>
                </a:extLst>
              </a:tr>
              <a:tr h="1939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775,700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789,200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803,100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803,100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803,100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62768322"/>
                  </a:ext>
                </a:extLst>
              </a:tr>
              <a:tr h="1939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512164004"/>
                  </a:ext>
                </a:extLst>
              </a:tr>
              <a:tr h="193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Iowa DOT Share (66.4%)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515,100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524,100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533,300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533,300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533,300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213519744"/>
                  </a:ext>
                </a:extLst>
              </a:tr>
            </a:tbl>
          </a:graphicData>
        </a:graphic>
      </p:graphicFrame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C66457C-BA32-4558-8E40-80276E397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7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6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3454" y="765110"/>
            <a:ext cx="7772400" cy="8825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Federal Funding Status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/>
              <a:pPr>
                <a:buNone/>
                <a:defRPr/>
              </a:pPr>
              <a:t>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9E453A-0075-484C-84E4-A01E4D66A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29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B5A43F0-328C-4A82-85EB-7206A12A5507}"/>
              </a:ext>
            </a:extLst>
          </p:cNvPr>
          <p:cNvSpPr txBox="1">
            <a:spLocks/>
          </p:cNvSpPr>
          <p:nvPr/>
        </p:nvSpPr>
        <p:spPr>
          <a:xfrm>
            <a:off x="123539" y="1480555"/>
            <a:ext cx="8815526" cy="43332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Infrastructure Bill 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authorizes federal funding through September 30, 2026</a:t>
            </a:r>
            <a:r>
              <a:rPr lang="en-US" sz="1800" kern="0" dirty="0">
                <a:solidFill>
                  <a:srgbClr val="000000"/>
                </a:solidFill>
                <a:latin typeface="Helvetica" pitchFamily="34" charset="0"/>
              </a:rPr>
              <a:t>, leaving some funding uncertainty for the last two years of this Program.</a:t>
            </a:r>
            <a:endParaRPr kumimoji="0" lang="en-US" sz="18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800" kern="0" dirty="0">
                <a:solidFill>
                  <a:srgbClr val="000000"/>
                </a:solidFill>
                <a:latin typeface="Helvetica" pitchFamily="34" charset="0"/>
              </a:rPr>
              <a:t>Infrastructure Bill funding allocations based on Commission action in June 2022.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1800" kern="0" dirty="0">
              <a:solidFill>
                <a:srgbClr val="000000"/>
              </a:solidFill>
              <a:latin typeface="Helvetic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The next Highway Trust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 Fund cliff is in 2026/2027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16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68889" y="6343648"/>
            <a:ext cx="459716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en-US" sz="1100" kern="0" dirty="0">
                <a:solidFill>
                  <a:srgbClr val="008000"/>
                </a:solidFill>
                <a:latin typeface="Helvetica" pitchFamily="34" charset="0"/>
                <a:cs typeface="Helvetica" pitchFamily="34" charset="0"/>
              </a:rPr>
              <a:t>At what levels should the line item targets be programmed?</a:t>
            </a:r>
          </a:p>
          <a:p>
            <a:pPr lvl="1">
              <a:spcBef>
                <a:spcPct val="0"/>
              </a:spcBef>
              <a:buClrTx/>
              <a:buNone/>
              <a:defRPr/>
            </a:pPr>
            <a:r>
              <a:rPr lang="en-US" sz="11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March Action Item: Line Item Targets for Programming</a:t>
            </a:r>
            <a:endParaRPr lang="en-US" sz="1100" dirty="0">
              <a:solidFill>
                <a:srgbClr val="008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CDE6BAA4-A2AC-4351-86DC-8211CBB4481B}" type="slidenum">
              <a:rPr lang="en-US" smtClean="0"/>
              <a:pPr>
                <a:buFont typeface="Wingdings" pitchFamily="2" charset="2"/>
                <a:buNone/>
                <a:defRPr/>
              </a:pPr>
              <a:t>9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0DFE4E-E268-4CD6-902F-C5C383139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752" y="561781"/>
            <a:ext cx="7581900" cy="5753100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9580F86C-54C3-46DD-95AB-96A3159AD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2659" y="327050"/>
            <a:ext cx="9144000" cy="57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Draft 2024-2028 Iowa Highway Program Line Items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9312242-53DA-4B56-B884-7A61BF68C47E}"/>
              </a:ext>
            </a:extLst>
          </p:cNvPr>
          <p:cNvCxnSpPr>
            <a:cxnSpLocks/>
          </p:cNvCxnSpPr>
          <p:nvPr/>
        </p:nvCxnSpPr>
        <p:spPr>
          <a:xfrm>
            <a:off x="429208" y="2612572"/>
            <a:ext cx="8248261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>
            <a:extLst>
              <a:ext uri="{FF2B5EF4-FFF2-40B4-BE49-F238E27FC236}">
                <a16:creationId xmlns:a16="http://schemas.microsoft.com/office/drawing/2014/main" id="{BBE9F57F-6366-4C57-AAFF-9C6C92AC9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0352" y="134112"/>
            <a:ext cx="189364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14, 2023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 as shown February 14, 2023</a:t>
            </a:r>
            <a:endParaRPr lang="en-US" sz="1000" dirty="0">
              <a:solidFill>
                <a:srgbClr val="FF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8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44741</TotalTime>
  <Words>2466</Words>
  <Application>Microsoft Office PowerPoint</Application>
  <PresentationFormat>On-screen Show (4:3)</PresentationFormat>
  <Paragraphs>418</Paragraphs>
  <Slides>31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Helvetica</vt:lpstr>
      <vt:lpstr>Times New Roman</vt:lpstr>
      <vt:lpstr>Wingdings</vt:lpstr>
      <vt:lpstr>Office Theme</vt:lpstr>
      <vt:lpstr>Worksheet</vt:lpstr>
      <vt:lpstr>2024-2028  Highway Program   Development  </vt:lpstr>
      <vt:lpstr>PowerPoint Presentation</vt:lpstr>
      <vt:lpstr>PowerPoint Presentation</vt:lpstr>
      <vt:lpstr>Decision Points</vt:lpstr>
      <vt:lpstr>FY 23-28 Primary Road/TIME-21 Funds Forecast (x $1,000,000)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 Challenges</vt:lpstr>
      <vt:lpstr>Program Options</vt:lpstr>
      <vt:lpstr>Decision Points</vt:lpstr>
      <vt:lpstr>PowerPoint Presentation</vt:lpstr>
      <vt:lpstr>PowerPoint Presentation</vt:lpstr>
      <vt:lpstr>Next Steps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2000</cp:revision>
  <cp:lastPrinted>2023-03-13T14:25:27Z</cp:lastPrinted>
  <dcterms:created xsi:type="dcterms:W3CDTF">2001-05-04T13:55:51Z</dcterms:created>
  <dcterms:modified xsi:type="dcterms:W3CDTF">2023-03-13T14:27:56Z</dcterms:modified>
</cp:coreProperties>
</file>