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367" r:id="rId3"/>
    <p:sldId id="335" r:id="rId4"/>
    <p:sldId id="333" r:id="rId5"/>
    <p:sldId id="364" r:id="rId6"/>
    <p:sldId id="371" r:id="rId7"/>
    <p:sldId id="373" r:id="rId8"/>
    <p:sldId id="376" r:id="rId9"/>
    <p:sldId id="375" r:id="rId10"/>
    <p:sldId id="374" r:id="rId11"/>
    <p:sldId id="377" r:id="rId12"/>
    <p:sldId id="28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acia, Jennifer" initials="KJ" lastIdx="1" clrIdx="0">
    <p:extLst>
      <p:ext uri="{19B8F6BF-5375-455C-9EA6-DF929625EA0E}">
        <p15:presenceInfo xmlns:p15="http://schemas.microsoft.com/office/powerpoint/2012/main" userId="S::Jennifer.Kolacia@iowadot.us::8983a76c-6d79-4463-bde6-ad2b6f92c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34495E"/>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5574" autoAdjust="0"/>
  </p:normalViewPr>
  <p:slideViewPr>
    <p:cSldViewPr>
      <p:cViewPr varScale="1">
        <p:scale>
          <a:sx n="99" d="100"/>
          <a:sy n="99" d="100"/>
        </p:scale>
        <p:origin x="672"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94" d="100"/>
          <a:sy n="94" d="100"/>
        </p:scale>
        <p:origin x="27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3/1/2024</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3/1/2024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12</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11" name="Picture 10">
            <a:extLst>
              <a:ext uri="{FF2B5EF4-FFF2-40B4-BE49-F238E27FC236}">
                <a16:creationId xmlns:a16="http://schemas.microsoft.com/office/drawing/2014/main" id="{1C68B666-719F-46AE-93F4-3B2C7EB9D63F}"/>
              </a:ext>
            </a:extLst>
          </p:cNvPr>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6782671" y="280808"/>
            <a:ext cx="2083435" cy="378460"/>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pic>
        <p:nvPicPr>
          <p:cNvPr id="11" name="Picture 10">
            <a:extLst>
              <a:ext uri="{FF2B5EF4-FFF2-40B4-BE49-F238E27FC236}">
                <a16:creationId xmlns:a16="http://schemas.microsoft.com/office/drawing/2014/main" id="{B558E3EC-BE20-4D81-AD21-FCF0BEECDCC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8022" y="507277"/>
            <a:ext cx="2083435" cy="378460"/>
          </a:xfrm>
          <a:prstGeom prst="rect">
            <a:avLst/>
          </a:prstGeom>
        </p:spPr>
      </p:pic>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828B9B9E-6F7A-40F0-B5CB-A879D2F3BBF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48246"/>
            <a:ext cx="2083435" cy="378460"/>
          </a:xfrm>
          <a:prstGeom prst="rect">
            <a:avLst/>
          </a:prstGeom>
        </p:spPr>
      </p:pic>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41DD0-2728-4ECE-949C-818D0D0D2617}"/>
              </a:ext>
            </a:extLst>
          </p:cNvPr>
          <p:cNvSpPr/>
          <p:nvPr userDrawn="1"/>
        </p:nvSpPr>
        <p:spPr>
          <a:xfrm>
            <a:off x="8604448" y="6453336"/>
            <a:ext cx="466794" cy="369332"/>
          </a:xfrm>
          <a:prstGeom prst="rect">
            <a:avLst/>
          </a:prstGeom>
        </p:spPr>
        <p:txBody>
          <a:bodyPr wrap="none">
            <a:spAutoFit/>
          </a:bodyPr>
          <a:lstStyle/>
          <a:p>
            <a:fld id="{5EF72394-20AE-4583-8A01-A144B1C77253}" type="slidenum">
              <a:rPr lang="en-US" sz="1800" smtClean="0">
                <a:solidFill>
                  <a:schemeClr val="bg2"/>
                </a:solidFill>
                <a:latin typeface="PT Sans" panose="020B0503020203020204" pitchFamily="34" charset="0"/>
              </a:rPr>
              <a:pPr/>
              <a:t>‹#›</a:t>
            </a:fld>
            <a:endParaRPr lang="en-US" dirty="0"/>
          </a:p>
        </p:txBody>
      </p:sp>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March 12, 2024</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5FF18D-0779-2A01-A716-BAE3234CD2C7}"/>
              </a:ext>
            </a:extLst>
          </p:cNvPr>
          <p:cNvPicPr>
            <a:picLocks noChangeAspect="1"/>
          </p:cNvPicPr>
          <p:nvPr/>
        </p:nvPicPr>
        <p:blipFill>
          <a:blip r:embed="rId2"/>
          <a:stretch>
            <a:fillRect/>
          </a:stretch>
        </p:blipFill>
        <p:spPr>
          <a:xfrm>
            <a:off x="611560" y="3877055"/>
            <a:ext cx="2158395" cy="2869644"/>
          </a:xfrm>
          <a:prstGeom prst="rect">
            <a:avLst/>
          </a:prstGeom>
        </p:spPr>
      </p:pic>
      <p:sp>
        <p:nvSpPr>
          <p:cNvPr id="3" name="TextBox 2">
            <a:extLst>
              <a:ext uri="{FF2B5EF4-FFF2-40B4-BE49-F238E27FC236}">
                <a16:creationId xmlns:a16="http://schemas.microsoft.com/office/drawing/2014/main" id="{04A042C2-CC3D-D026-3364-A763DE8B493C}"/>
              </a:ext>
            </a:extLst>
          </p:cNvPr>
          <p:cNvSpPr txBox="1"/>
          <p:nvPr/>
        </p:nvSpPr>
        <p:spPr>
          <a:xfrm>
            <a:off x="425261" y="908720"/>
            <a:ext cx="7632848" cy="892552"/>
          </a:xfrm>
          <a:prstGeom prst="rect">
            <a:avLst/>
          </a:prstGeom>
          <a:noFill/>
        </p:spPr>
        <p:txBody>
          <a:bodyPr wrap="square">
            <a:spAutoFit/>
          </a:bodyPr>
          <a:lstStyle/>
          <a:p>
            <a:r>
              <a:rPr lang="en-US" sz="3200" b="1" dirty="0">
                <a:solidFill>
                  <a:schemeClr val="tx2"/>
                </a:solidFill>
              </a:rPr>
              <a:t>Sioux City</a:t>
            </a:r>
          </a:p>
          <a:p>
            <a:r>
              <a:rPr lang="en-US" b="1" dirty="0">
                <a:solidFill>
                  <a:schemeClr val="tx2"/>
                </a:solidFill>
              </a:rPr>
              <a:t>Local Development - Tourism</a:t>
            </a:r>
          </a:p>
        </p:txBody>
      </p:sp>
      <p:sp>
        <p:nvSpPr>
          <p:cNvPr id="4" name="Text Placeholder 2">
            <a:extLst>
              <a:ext uri="{FF2B5EF4-FFF2-40B4-BE49-F238E27FC236}">
                <a16:creationId xmlns:a16="http://schemas.microsoft.com/office/drawing/2014/main" id="{87628349-F1E0-C86B-F841-0419F2A6DC7C}"/>
              </a:ext>
            </a:extLst>
          </p:cNvPr>
          <p:cNvSpPr txBox="1">
            <a:spLocks/>
          </p:cNvSpPr>
          <p:nvPr/>
        </p:nvSpPr>
        <p:spPr>
          <a:xfrm>
            <a:off x="425261" y="1801272"/>
            <a:ext cx="8293478" cy="1267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PT Sans" panose="020B0503020203020204"/>
              </a:rPr>
              <a:t>Construction of approximately 410 feet of new roadway and turn lanes on Business Highway 75 North on the northeast side of town. This project is necessary to support tourism by providing access to the proposed Siouxland Splash waterslide park development.</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$2,501,913</a:t>
            </a:r>
          </a:p>
          <a:p>
            <a:pPr marL="0" indent="0">
              <a:spcBef>
                <a:spcPts val="0"/>
              </a:spcBef>
              <a:buClr>
                <a:schemeClr val="tx1"/>
              </a:buClr>
              <a:buNone/>
              <a:defRPr/>
            </a:pPr>
            <a:r>
              <a:rPr lang="en-US" sz="1800" dirty="0">
                <a:latin typeface="PT Sans" panose="020B0503020203020204"/>
                <a:cs typeface="Arial" pitchFamily="34" charset="0"/>
              </a:rPr>
              <a:t>Requested:    $1,250,957  (50%)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6" name="Oval 5">
            <a:extLst>
              <a:ext uri="{FF2B5EF4-FFF2-40B4-BE49-F238E27FC236}">
                <a16:creationId xmlns:a16="http://schemas.microsoft.com/office/drawing/2014/main" id="{250D0F7B-E3FB-FDE7-4622-E8E72055EDD1}"/>
              </a:ext>
            </a:extLst>
          </p:cNvPr>
          <p:cNvSpPr>
            <a:spLocks noChangeAspect="1"/>
          </p:cNvSpPr>
          <p:nvPr/>
        </p:nvSpPr>
        <p:spPr>
          <a:xfrm>
            <a:off x="2074580" y="4270236"/>
            <a:ext cx="216024" cy="2034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11">
            <a:extLst>
              <a:ext uri="{FF2B5EF4-FFF2-40B4-BE49-F238E27FC236}">
                <a16:creationId xmlns:a16="http://schemas.microsoft.com/office/drawing/2014/main" id="{FADEDDBB-67BA-A61D-9651-0FB11DF17528}"/>
              </a:ext>
            </a:extLst>
          </p:cNvPr>
          <p:cNvPicPr>
            <a:picLocks noChangeAspect="1"/>
          </p:cNvPicPr>
          <p:nvPr/>
        </p:nvPicPr>
        <p:blipFill>
          <a:blip r:embed="rId3"/>
          <a:stretch>
            <a:fillRect/>
          </a:stretch>
        </p:blipFill>
        <p:spPr>
          <a:xfrm>
            <a:off x="2884822" y="3789041"/>
            <a:ext cx="5799639" cy="2916690"/>
          </a:xfrm>
          <a:prstGeom prst="rect">
            <a:avLst/>
          </a:prstGeom>
          <a:ln>
            <a:solidFill>
              <a:schemeClr val="tx1"/>
            </a:solidFill>
          </a:ln>
        </p:spPr>
      </p:pic>
    </p:spTree>
    <p:extLst>
      <p:ext uri="{BB962C8B-B14F-4D97-AF65-F5344CB8AC3E}">
        <p14:creationId xmlns:p14="http://schemas.microsoft.com/office/powerpoint/2010/main" val="231810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Due to a 22.1% Highway Construction Cost increase from 2021 to 2022, the maximum RISE Cost Per Job was increased from $13,000 to $14,000 in April 2023 for projects with high capital investment and/or high-quality wage rates/benefits that exceed normal applications.</a:t>
            </a:r>
          </a:p>
          <a:p>
            <a:pPr>
              <a:spcAft>
                <a:spcPts val="1200"/>
              </a:spcAft>
            </a:pPr>
            <a:r>
              <a:rPr lang="en-US" altLang="en-US" sz="2400" dirty="0">
                <a:latin typeface="PT Sans" panose="020B0503020203020204"/>
                <a:cs typeface="Arial" panose="020B0604020202020204" pitchFamily="34" charset="0"/>
              </a:rPr>
              <a:t>The highway construction cost index from 2022-2023 has decreased by 1.3%.</a:t>
            </a:r>
          </a:p>
          <a:p>
            <a:pPr>
              <a:spcAft>
                <a:spcPts val="1200"/>
              </a:spcAft>
            </a:pPr>
            <a:r>
              <a:rPr lang="en-US" altLang="en-US" sz="2400" dirty="0">
                <a:latin typeface="PT Sans" panose="020B0503020203020204"/>
                <a:cs typeface="Arial" panose="020B0604020202020204" pitchFamily="34" charset="0"/>
              </a:rPr>
              <a:t>No change recommended</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RISE Cost Per Job Analysis</a:t>
            </a:r>
          </a:p>
        </p:txBody>
      </p:sp>
    </p:spTree>
    <p:extLst>
      <p:ext uri="{BB962C8B-B14F-4D97-AF65-F5344CB8AC3E}">
        <p14:creationId xmlns:p14="http://schemas.microsoft.com/office/powerpoint/2010/main" val="404939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Jennifer Kolacia, RISE Program Manager</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Jennifer.Kolacia@iowadot.us</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515-239-1738</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5549512"/>
            <a:ext cx="8208912" cy="1228008"/>
          </a:xfrm>
          <a:prstGeom prst="rect">
            <a:avLst/>
          </a:prstGeom>
        </p:spPr>
        <p:txBody>
          <a:bodyPr vert="horz" lIns="91440" tIns="45720" rIns="91440" bIns="45720" rtlCol="0">
            <a:normAutofit/>
          </a:bodyPr>
          <a:lstStyle/>
          <a:p>
            <a:pPr marL="0" lvl="1" indent="0">
              <a:lnSpc>
                <a:spcPct val="120000"/>
              </a:lnSpc>
              <a:buNone/>
            </a:pPr>
            <a:r>
              <a:rPr lang="en-US" sz="1100" baseline="30000" dirty="0"/>
              <a:t>1</a:t>
            </a:r>
            <a:r>
              <a:rPr lang="en-US" sz="1100" dirty="0"/>
              <a:t> Calculation based on FY2023 average monthly RISE RUTF revenue of $979,972 to the city RISE fund and $489,986 to the county RISE fund.  As of 1/31/2024, FY2024 is 58.3% complete. </a:t>
            </a:r>
          </a:p>
          <a:p>
            <a:pPr marL="0" lvl="1" indent="0">
              <a:lnSpc>
                <a:spcPct val="120000"/>
              </a:lnSpc>
              <a:buNone/>
            </a:pPr>
            <a:r>
              <a:rPr lang="en-US" sz="1100" baseline="30000" dirty="0"/>
              <a:t>2</a:t>
            </a:r>
            <a:r>
              <a:rPr lang="en-US" sz="1100" dirty="0"/>
              <a:t> Actual RISE revenue includes RUTF revenue, loan repayments, and project settlements.  These revenue sources are variable and are not included in projections.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4" y="1104984"/>
            <a:ext cx="8928991" cy="360040"/>
          </a:xfrm>
        </p:spPr>
        <p:txBody>
          <a:bodyPr>
            <a:noAutofit/>
          </a:bodyPr>
          <a:lstStyle/>
          <a:p>
            <a:r>
              <a:rPr lang="en-US" sz="3400" b="1" dirty="0">
                <a:solidFill>
                  <a:schemeClr val="tx2"/>
                </a:solidFill>
              </a:rPr>
              <a:t>Monthly Program Financial Report</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1918120468"/>
              </p:ext>
            </p:extLst>
          </p:nvPr>
        </p:nvGraphicFramePr>
        <p:xfrm>
          <a:off x="467544" y="1877312"/>
          <a:ext cx="8208912" cy="367220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1223671175"/>
                    </a:ext>
                  </a:extLst>
                </a:gridCol>
                <a:gridCol w="2152088">
                  <a:extLst>
                    <a:ext uri="{9D8B030D-6E8A-4147-A177-3AD203B41FA5}">
                      <a16:colId xmlns:a16="http://schemas.microsoft.com/office/drawing/2014/main" val="2782411665"/>
                    </a:ext>
                  </a:extLst>
                </a:gridCol>
                <a:gridCol w="2168392">
                  <a:extLst>
                    <a:ext uri="{9D8B030D-6E8A-4147-A177-3AD203B41FA5}">
                      <a16:colId xmlns:a16="http://schemas.microsoft.com/office/drawing/2014/main" val="77337432"/>
                    </a:ext>
                  </a:extLst>
                </a:gridCol>
              </a:tblGrid>
              <a:tr h="360040">
                <a:tc>
                  <a:txBody>
                    <a:bodyPr/>
                    <a:lstStyle/>
                    <a:p>
                      <a:endParaRPr lang="en-US" sz="1500" b="0" i="1" dirty="0">
                        <a:latin typeface="PT Sans" panose="020B0503020203020204" pitchFamily="34" charset="0"/>
                      </a:endParaRPr>
                    </a:p>
                  </a:txBody>
                  <a:tcPr>
                    <a:solidFill>
                      <a:schemeClr val="tx1"/>
                    </a:solidFill>
                  </a:tcPr>
                </a:tc>
                <a:tc>
                  <a:txBody>
                    <a:bodyPr/>
                    <a:lstStyle/>
                    <a:p>
                      <a:pPr algn="ctr"/>
                      <a:r>
                        <a:rPr lang="en-US" sz="1500" b="1" dirty="0">
                          <a:latin typeface="PT Sans" panose="020B0503020203020204"/>
                        </a:rPr>
                        <a:t>City RISE Fund</a:t>
                      </a:r>
                    </a:p>
                  </a:txBody>
                  <a:tcPr>
                    <a:solidFill>
                      <a:schemeClr val="tx1"/>
                    </a:solidFill>
                  </a:tcPr>
                </a:tc>
                <a:tc>
                  <a:txBody>
                    <a:bodyPr/>
                    <a:lstStyle/>
                    <a:p>
                      <a:pPr algn="ctr"/>
                      <a:r>
                        <a:rPr lang="en-US" sz="1500" b="1" dirty="0">
                          <a:latin typeface="PT Sans" panose="020B0503020203020204"/>
                        </a:rPr>
                        <a:t>County RISE Fund</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FY2024 Projected Total RISE Road Use Tax Fund (RUTF) Revenue </a:t>
                      </a:r>
                      <a:r>
                        <a:rPr lang="en-US" sz="1500" b="0" baseline="30000" dirty="0">
                          <a:solidFill>
                            <a:schemeClr val="bg1"/>
                          </a:solidFill>
                          <a:latin typeface="PT Sans" panose="020B0503020203020204"/>
                        </a:rPr>
                        <a:t>1</a:t>
                      </a:r>
                    </a:p>
                  </a:txBody>
                  <a:tcPr>
                    <a:solidFill>
                      <a:schemeClr val="tx1"/>
                    </a:solidFill>
                  </a:tcPr>
                </a:tc>
                <a:tc>
                  <a:txBody>
                    <a:bodyPr/>
                    <a:lstStyle/>
                    <a:p>
                      <a:pPr algn="ctr"/>
                      <a:r>
                        <a:rPr lang="en-US" sz="1500" dirty="0">
                          <a:latin typeface="PT Sans" panose="020B0503020203020204"/>
                        </a:rPr>
                        <a:t>$11,759,666</a:t>
                      </a:r>
                    </a:p>
                  </a:txBody>
                  <a:tcPr/>
                </a:tc>
                <a:tc>
                  <a:txBody>
                    <a:bodyPr/>
                    <a:lstStyle/>
                    <a:p>
                      <a:pPr algn="ctr"/>
                      <a:r>
                        <a:rPr lang="en-US" sz="1500" dirty="0">
                          <a:latin typeface="PT Sans" panose="020B0503020203020204"/>
                        </a:rPr>
                        <a:t>$5,879,833</a:t>
                      </a:r>
                    </a:p>
                  </a:txBody>
                  <a:tcPr/>
                </a:tc>
                <a:extLst>
                  <a:ext uri="{0D108BD9-81ED-4DB2-BD59-A6C34878D82A}">
                    <a16:rowId xmlns:a16="http://schemas.microsoft.com/office/drawing/2014/main" val="3090453463"/>
                  </a:ext>
                </a:extLst>
              </a:tr>
              <a:tr h="508000">
                <a:tc>
                  <a:txBody>
                    <a:bodyPr/>
                    <a:lstStyle/>
                    <a:p>
                      <a:r>
                        <a:rPr lang="en-US" sz="1500" b="0" dirty="0">
                          <a:solidFill>
                            <a:schemeClr val="bg1"/>
                          </a:solidFill>
                          <a:latin typeface="PT Sans" panose="020B0503020203020204"/>
                        </a:rPr>
                        <a:t>Actual RISE Revenue Received as of 1/31/2024 </a:t>
                      </a:r>
                      <a:r>
                        <a:rPr lang="en-US" sz="1500" b="0" baseline="30000" dirty="0">
                          <a:solidFill>
                            <a:schemeClr val="bg1"/>
                          </a:solidFill>
                          <a:latin typeface="PT Sans" panose="020B0503020203020204"/>
                        </a:rPr>
                        <a:t>2</a:t>
                      </a:r>
                    </a:p>
                    <a:p>
                      <a:r>
                        <a:rPr lang="en-US" sz="1200" b="0" dirty="0">
                          <a:solidFill>
                            <a:schemeClr val="bg1"/>
                          </a:solidFill>
                          <a:latin typeface="PT Sans" panose="020B0503020203020204"/>
                        </a:rPr>
                        <a:t>(% of FY2024 Projected Revenue)</a:t>
                      </a:r>
                      <a:endParaRPr lang="en-US" sz="1500" b="0" baseline="30000" dirty="0">
                        <a:solidFill>
                          <a:schemeClr val="bg1"/>
                        </a:solidFill>
                        <a:latin typeface="PT Sans" panose="020B0503020203020204"/>
                      </a:endParaRPr>
                    </a:p>
                  </a:txBody>
                  <a:tcPr>
                    <a:solidFill>
                      <a:schemeClr val="tx1"/>
                    </a:solidFill>
                  </a:tcPr>
                </a:tc>
                <a:tc>
                  <a:txBody>
                    <a:bodyPr/>
                    <a:lstStyle/>
                    <a:p>
                      <a:pPr algn="ctr"/>
                      <a:r>
                        <a:rPr lang="en-US" sz="1500" dirty="0">
                          <a:latin typeface="PT Sans" panose="020B0503020203020204"/>
                        </a:rPr>
                        <a:t>$7,256,662 (61.7%)</a:t>
                      </a:r>
                    </a:p>
                  </a:txBody>
                  <a:tcPr/>
                </a:tc>
                <a:tc>
                  <a:txBody>
                    <a:bodyPr/>
                    <a:lstStyle/>
                    <a:p>
                      <a:pPr algn="ctr"/>
                      <a:r>
                        <a:rPr lang="en-US" sz="1500" dirty="0">
                          <a:latin typeface="PT Sans" panose="020B0503020203020204"/>
                        </a:rPr>
                        <a:t>$3,497,130 (59.5%)</a:t>
                      </a:r>
                    </a:p>
                  </a:txBody>
                  <a:tcPr/>
                </a:tc>
                <a:extLst>
                  <a:ext uri="{0D108BD9-81ED-4DB2-BD59-A6C34878D82A}">
                    <a16:rowId xmlns:a16="http://schemas.microsoft.com/office/drawing/2014/main" val="1071741164"/>
                  </a:ext>
                </a:extLst>
              </a:tr>
              <a:tr h="508000">
                <a:tc>
                  <a:txBody>
                    <a:bodyPr/>
                    <a:lstStyle/>
                    <a:p>
                      <a:r>
                        <a:rPr lang="en-US" sz="1500" b="0" dirty="0">
                          <a:solidFill>
                            <a:schemeClr val="bg1"/>
                          </a:solidFill>
                          <a:latin typeface="PT Sans" panose="020B0503020203020204"/>
                        </a:rPr>
                        <a:t>FY2024 RISE Funds Awarded as of 1/31/24</a:t>
                      </a:r>
                    </a:p>
                    <a:p>
                      <a:r>
                        <a:rPr lang="en-US" sz="1200" b="0" dirty="0">
                          <a:solidFill>
                            <a:schemeClr val="bg1"/>
                          </a:solidFill>
                          <a:latin typeface="PT Sans" panose="020B0503020203020204"/>
                        </a:rPr>
                        <a:t>(% of Projected Total RUTF committed) </a:t>
                      </a:r>
                      <a:endParaRPr lang="en-US" sz="1500" b="0" baseline="30000" dirty="0">
                        <a:solidFill>
                          <a:schemeClr val="bg1"/>
                        </a:solidFill>
                        <a:latin typeface="PT Sans" panose="020B0503020203020204"/>
                      </a:endParaRPr>
                    </a:p>
                  </a:txBody>
                  <a:tcPr>
                    <a:solidFill>
                      <a:schemeClr val="tx1"/>
                    </a:solidFill>
                  </a:tcPr>
                </a:tc>
                <a:tc>
                  <a:txBody>
                    <a:bodyPr/>
                    <a:lstStyle/>
                    <a:p>
                      <a:pPr algn="ctr"/>
                      <a:r>
                        <a:rPr lang="en-US" sz="1500" dirty="0">
                          <a:latin typeface="PT Sans" panose="020B0503020203020204"/>
                        </a:rPr>
                        <a:t>$3,157,306 (26.8%)</a:t>
                      </a:r>
                    </a:p>
                  </a:txBody>
                  <a:tcPr/>
                </a:tc>
                <a:tc>
                  <a:txBody>
                    <a:bodyPr/>
                    <a:lstStyle/>
                    <a:p>
                      <a:pPr algn="ctr"/>
                      <a:r>
                        <a:rPr lang="en-US" sz="1500" dirty="0">
                          <a:latin typeface="PT Sans" panose="020B0503020203020204"/>
                        </a:rPr>
                        <a:t>$0 (0%)</a:t>
                      </a:r>
                    </a:p>
                  </a:txBody>
                  <a:tcPr/>
                </a:tc>
                <a:extLst>
                  <a:ext uri="{0D108BD9-81ED-4DB2-BD59-A6C34878D82A}">
                    <a16:rowId xmlns:a16="http://schemas.microsoft.com/office/drawing/2014/main" val="445418166"/>
                  </a:ext>
                </a:extLst>
              </a:tr>
              <a:tr h="508000">
                <a:tc>
                  <a:txBody>
                    <a:bodyPr/>
                    <a:lstStyle/>
                    <a:p>
                      <a:r>
                        <a:rPr lang="en-US" sz="1500" b="0" dirty="0">
                          <a:solidFill>
                            <a:schemeClr val="bg1"/>
                          </a:solidFill>
                          <a:latin typeface="PT Sans" panose="020B0503020203020204"/>
                        </a:rPr>
                        <a:t>Fund Balance as of 1/31/21</a:t>
                      </a:r>
                    </a:p>
                  </a:txBody>
                  <a:tcPr>
                    <a:solidFill>
                      <a:schemeClr val="tx1"/>
                    </a:solidFill>
                  </a:tcPr>
                </a:tc>
                <a:tc>
                  <a:txBody>
                    <a:bodyPr/>
                    <a:lstStyle/>
                    <a:p>
                      <a:pPr algn="ctr"/>
                      <a:r>
                        <a:rPr lang="en-US" sz="1500" dirty="0">
                          <a:solidFill>
                            <a:schemeClr val="tx1"/>
                          </a:solidFill>
                          <a:latin typeface="PT Sans" panose="020B0503020203020204"/>
                        </a:rPr>
                        <a:t>$51,587,000</a:t>
                      </a:r>
                    </a:p>
                  </a:txBody>
                  <a:tcPr/>
                </a:tc>
                <a:tc>
                  <a:txBody>
                    <a:bodyPr/>
                    <a:lstStyle/>
                    <a:p>
                      <a:pPr algn="ctr"/>
                      <a:r>
                        <a:rPr lang="en-US" sz="1500" dirty="0">
                          <a:solidFill>
                            <a:schemeClr val="tx1"/>
                          </a:solidFill>
                          <a:latin typeface="PT Sans" panose="020B0503020203020204"/>
                        </a:rPr>
                        <a:t>$18,892,635</a:t>
                      </a:r>
                    </a:p>
                  </a:txBody>
                  <a:tcPr/>
                </a:tc>
                <a:extLst>
                  <a:ext uri="{0D108BD9-81ED-4DB2-BD59-A6C34878D82A}">
                    <a16:rowId xmlns:a16="http://schemas.microsoft.com/office/drawing/2014/main" val="214426443"/>
                  </a:ext>
                </a:extLst>
              </a:tr>
              <a:tr h="508000">
                <a:tc>
                  <a:txBody>
                    <a:bodyPr/>
                    <a:lstStyle/>
                    <a:p>
                      <a:r>
                        <a:rPr lang="en-US" sz="1500" b="0" dirty="0">
                          <a:solidFill>
                            <a:schemeClr val="bg1"/>
                          </a:solidFill>
                          <a:latin typeface="PT Sans" panose="020B0503020203020204"/>
                        </a:rPr>
                        <a:t>Outstanding Commitments as of 1/31/24</a:t>
                      </a:r>
                      <a:endParaRPr lang="en-US" sz="1500" b="0" dirty="0">
                        <a:solidFill>
                          <a:srgbClr val="FF0000"/>
                        </a:solidFill>
                        <a:latin typeface="PT Sans" panose="020B0503020203020204"/>
                      </a:endParaRPr>
                    </a:p>
                  </a:txBody>
                  <a:tcPr>
                    <a:solidFill>
                      <a:schemeClr val="tx1"/>
                    </a:solidFill>
                  </a:tcPr>
                </a:tc>
                <a:tc>
                  <a:txBody>
                    <a:bodyPr/>
                    <a:lstStyle/>
                    <a:p>
                      <a:pPr algn="ctr"/>
                      <a:r>
                        <a:rPr lang="en-US" sz="1500" dirty="0">
                          <a:solidFill>
                            <a:srgbClr val="FF0000"/>
                          </a:solidFill>
                          <a:latin typeface="PT Sans" panose="020B0503020203020204"/>
                        </a:rPr>
                        <a:t>($36,587,921)</a:t>
                      </a:r>
                    </a:p>
                  </a:txBody>
                  <a:tcPr/>
                </a:tc>
                <a:tc>
                  <a:txBody>
                    <a:bodyPr/>
                    <a:lstStyle/>
                    <a:p>
                      <a:pPr algn="ctr"/>
                      <a:r>
                        <a:rPr lang="en-US" sz="1500" dirty="0">
                          <a:solidFill>
                            <a:srgbClr val="FF0000"/>
                          </a:solidFill>
                          <a:latin typeface="PT Sans" panose="020B0503020203020204"/>
                        </a:rPr>
                        <a:t>($17,430,911)</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Uncommitted Balance as of 1/31/24</a:t>
                      </a:r>
                    </a:p>
                  </a:txBody>
                  <a:tcPr>
                    <a:solidFill>
                      <a:schemeClr val="tx1"/>
                    </a:solidFill>
                  </a:tcPr>
                </a:tc>
                <a:tc>
                  <a:txBody>
                    <a:bodyPr/>
                    <a:lstStyle/>
                    <a:p>
                      <a:pPr algn="ctr"/>
                      <a:r>
                        <a:rPr lang="en-US" sz="1500" dirty="0">
                          <a:solidFill>
                            <a:schemeClr val="tx1"/>
                          </a:solidFill>
                          <a:latin typeface="PT Sans" panose="020B0503020203020204"/>
                        </a:rPr>
                        <a:t>$14,999,079</a:t>
                      </a:r>
                    </a:p>
                  </a:txBody>
                  <a:tcPr/>
                </a:tc>
                <a:tc>
                  <a:txBody>
                    <a:bodyPr/>
                    <a:lstStyle/>
                    <a:p>
                      <a:pPr algn="ctr"/>
                      <a:r>
                        <a:rPr lang="en-US" sz="1500" dirty="0">
                          <a:solidFill>
                            <a:schemeClr val="tx1"/>
                          </a:solidFill>
                          <a:latin typeface="PT Sans" panose="020B0503020203020204"/>
                        </a:rPr>
                        <a:t>$1,461,724</a:t>
                      </a:r>
                    </a:p>
                  </a:txBody>
                  <a:tcPr/>
                </a:tc>
                <a:extLst>
                  <a:ext uri="{0D108BD9-81ED-4DB2-BD59-A6C34878D82A}">
                    <a16:rowId xmlns:a16="http://schemas.microsoft.com/office/drawing/2014/main" val="4199533641"/>
                  </a:ext>
                </a:extLst>
              </a:tr>
            </a:tbl>
          </a:graphicData>
        </a:graphic>
      </p:graphicFrame>
      <p:sp>
        <p:nvSpPr>
          <p:cNvPr id="2" name="Text Placeholder 2">
            <a:extLst>
              <a:ext uri="{FF2B5EF4-FFF2-40B4-BE49-F238E27FC236}">
                <a16:creationId xmlns:a16="http://schemas.microsoft.com/office/drawing/2014/main" id="{355CD516-BF51-202C-917C-C3EDC7941EC0}"/>
              </a:ext>
            </a:extLst>
          </p:cNvPr>
          <p:cNvSpPr txBox="1">
            <a:spLocks/>
          </p:cNvSpPr>
          <p:nvPr/>
        </p:nvSpPr>
        <p:spPr>
          <a:xfrm>
            <a:off x="478207" y="1517272"/>
            <a:ext cx="8208912" cy="36004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PT Sans" panose="020B0503020203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PT Sans" panose="020B0503020203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PT Sans" panose="020B0503020203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PT Sans" panose="020B0503020203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PT Sans" panose="020B05030202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lgn="ctr">
              <a:lnSpc>
                <a:spcPct val="120000"/>
              </a:lnSpc>
              <a:buFont typeface="Arial" panose="020B0604020202020204" pitchFamily="34" charset="0"/>
              <a:buNone/>
            </a:pPr>
            <a:r>
              <a:rPr lang="en-US" sz="3600" dirty="0"/>
              <a:t>Funded annually with dedicated state motor fuel and special fuel tax revenues</a:t>
            </a:r>
            <a:endParaRPr lang="en-US" sz="3000" dirty="0"/>
          </a:p>
        </p:txBody>
      </p:sp>
    </p:spTree>
    <p:extLst>
      <p:ext uri="{BB962C8B-B14F-4D97-AF65-F5344CB8AC3E}">
        <p14:creationId xmlns:p14="http://schemas.microsoft.com/office/powerpoint/2010/main" val="298338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a:t>
            </a:r>
            <a:br>
              <a:rPr lang="en-US" sz="3400" b="1" dirty="0">
                <a:solidFill>
                  <a:schemeClr val="tx2"/>
                </a:solidFill>
              </a:rPr>
            </a:br>
            <a:r>
              <a:rPr lang="en-US" sz="3400" b="1" dirty="0">
                <a:solidFill>
                  <a:schemeClr val="tx2"/>
                </a:solidFill>
              </a:rPr>
              <a:t>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t>
            </a:r>
          </a:p>
          <a:p>
            <a:r>
              <a:rPr lang="en-US" sz="3400" b="1" dirty="0">
                <a:solidFill>
                  <a:schemeClr val="tx2"/>
                </a:solidFill>
              </a:rPr>
              <a:t>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195" y="4941168"/>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B70457AC-4F1D-E131-0411-ED80A103FACC}"/>
              </a:ext>
            </a:extLst>
          </p:cNvPr>
          <p:cNvGraphicFramePr>
            <a:graphicFrameLocks noGrp="1"/>
          </p:cNvGraphicFramePr>
          <p:nvPr>
            <p:extLst>
              <p:ext uri="{D42A27DB-BD31-4B8C-83A1-F6EECF244321}">
                <p14:modId xmlns:p14="http://schemas.microsoft.com/office/powerpoint/2010/main" val="3317033142"/>
              </p:ext>
            </p:extLst>
          </p:nvPr>
        </p:nvGraphicFramePr>
        <p:xfrm>
          <a:off x="68330" y="2475348"/>
          <a:ext cx="8896156" cy="94488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1,195 feet of SE Creekview Drive located on the southeast side of town</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Ankeny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43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$1,535,279</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$767,640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sp>
        <p:nvSpPr>
          <p:cNvPr id="3" name="Oval 2">
            <a:extLst>
              <a:ext uri="{FF2B5EF4-FFF2-40B4-BE49-F238E27FC236}">
                <a16:creationId xmlns:a16="http://schemas.microsoft.com/office/drawing/2014/main" id="{D5BA9011-C732-4536-D739-7A587A2A7AD3}"/>
              </a:ext>
            </a:extLst>
          </p:cNvPr>
          <p:cNvSpPr>
            <a:spLocks noChangeAspect="1"/>
          </p:cNvSpPr>
          <p:nvPr/>
        </p:nvSpPr>
        <p:spPr>
          <a:xfrm>
            <a:off x="4373461" y="5998810"/>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 name="Table 3">
            <a:extLst>
              <a:ext uri="{FF2B5EF4-FFF2-40B4-BE49-F238E27FC236}">
                <a16:creationId xmlns:a16="http://schemas.microsoft.com/office/drawing/2014/main" id="{D228120E-11AA-5623-FEE4-E7E952FB3935}"/>
              </a:ext>
            </a:extLst>
          </p:cNvPr>
          <p:cNvGraphicFramePr>
            <a:graphicFrameLocks noGrp="1"/>
          </p:cNvGraphicFramePr>
          <p:nvPr>
            <p:extLst>
              <p:ext uri="{D42A27DB-BD31-4B8C-83A1-F6EECF244321}">
                <p14:modId xmlns:p14="http://schemas.microsoft.com/office/powerpoint/2010/main" val="2062563879"/>
              </p:ext>
            </p:extLst>
          </p:nvPr>
        </p:nvGraphicFramePr>
        <p:xfrm>
          <a:off x="80548" y="3416582"/>
          <a:ext cx="8883938" cy="1158240"/>
        </p:xfrm>
        <a:graphic>
          <a:graphicData uri="http://schemas.openxmlformats.org/drawingml/2006/table">
            <a:tbl>
              <a:tblPr firstRow="1" bandRow="1">
                <a:tableStyleId>{9D7B26C5-4107-4FEC-AEDC-1716B250A1EF}</a:tableStyleId>
              </a:tblPr>
              <a:tblGrid>
                <a:gridCol w="2688556">
                  <a:extLst>
                    <a:ext uri="{9D8B030D-6E8A-4147-A177-3AD203B41FA5}">
                      <a16:colId xmlns:a16="http://schemas.microsoft.com/office/drawing/2014/main" val="3215966927"/>
                    </a:ext>
                  </a:extLst>
                </a:gridCol>
                <a:gridCol w="1438182">
                  <a:extLst>
                    <a:ext uri="{9D8B030D-6E8A-4147-A177-3AD203B41FA5}">
                      <a16:colId xmlns:a16="http://schemas.microsoft.com/office/drawing/2014/main" val="3126525071"/>
                    </a:ext>
                  </a:extLst>
                </a:gridCol>
                <a:gridCol w="647182">
                  <a:extLst>
                    <a:ext uri="{9D8B030D-6E8A-4147-A177-3AD203B41FA5}">
                      <a16:colId xmlns:a16="http://schemas.microsoft.com/office/drawing/2014/main" val="383105570"/>
                    </a:ext>
                  </a:extLst>
                </a:gridCol>
                <a:gridCol w="1294364">
                  <a:extLst>
                    <a:ext uri="{9D8B030D-6E8A-4147-A177-3AD203B41FA5}">
                      <a16:colId xmlns:a16="http://schemas.microsoft.com/office/drawing/2014/main" val="464191687"/>
                    </a:ext>
                  </a:extLst>
                </a:gridCol>
                <a:gridCol w="1366273">
                  <a:extLst>
                    <a:ext uri="{9D8B030D-6E8A-4147-A177-3AD203B41FA5}">
                      <a16:colId xmlns:a16="http://schemas.microsoft.com/office/drawing/2014/main" val="1974447320"/>
                    </a:ext>
                  </a:extLst>
                </a:gridCol>
                <a:gridCol w="1449381">
                  <a:extLst>
                    <a:ext uri="{9D8B030D-6E8A-4147-A177-3AD203B41FA5}">
                      <a16:colId xmlns:a16="http://schemas.microsoft.com/office/drawing/2014/main" val="1805642781"/>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additional roadway improvements to provide public access to a new Des Moines International Airport terminal (Amendment)</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Des Moines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73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$7,026,700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$3,513,350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1890854"/>
                  </a:ext>
                </a:extLst>
              </a:tr>
            </a:tbl>
          </a:graphicData>
        </a:graphic>
      </p:graphicFrame>
      <p:sp>
        <p:nvSpPr>
          <p:cNvPr id="5" name="Oval 4">
            <a:extLst>
              <a:ext uri="{FF2B5EF4-FFF2-40B4-BE49-F238E27FC236}">
                <a16:creationId xmlns:a16="http://schemas.microsoft.com/office/drawing/2014/main" id="{4656AA81-13D9-C298-336D-39FDE6E1128D}"/>
              </a:ext>
            </a:extLst>
          </p:cNvPr>
          <p:cNvSpPr>
            <a:spLocks noChangeAspect="1"/>
          </p:cNvSpPr>
          <p:nvPr/>
        </p:nvSpPr>
        <p:spPr>
          <a:xfrm>
            <a:off x="4429548" y="5892262"/>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t>
            </a:r>
          </a:p>
          <a:p>
            <a:r>
              <a:rPr lang="en-US" sz="3400" b="1" dirty="0">
                <a:solidFill>
                  <a:schemeClr val="tx2"/>
                </a:solidFill>
              </a:rPr>
              <a:t>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195" y="4941168"/>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F8D55A95-30AA-4930-9474-47E9277E041A}"/>
              </a:ext>
            </a:extLst>
          </p:cNvPr>
          <p:cNvSpPr>
            <a:spLocks noChangeAspect="1"/>
          </p:cNvSpPr>
          <p:nvPr/>
        </p:nvSpPr>
        <p:spPr>
          <a:xfrm>
            <a:off x="3372025" y="5589240"/>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7" name="Table 36">
            <a:extLst>
              <a:ext uri="{FF2B5EF4-FFF2-40B4-BE49-F238E27FC236}">
                <a16:creationId xmlns:a16="http://schemas.microsoft.com/office/drawing/2014/main" id="{C574A1DD-06F5-46CE-B099-68DF092FDA47}"/>
              </a:ext>
            </a:extLst>
          </p:cNvPr>
          <p:cNvGraphicFramePr>
            <a:graphicFrameLocks noGrp="1"/>
          </p:cNvGraphicFramePr>
          <p:nvPr>
            <p:extLst>
              <p:ext uri="{D42A27DB-BD31-4B8C-83A1-F6EECF244321}">
                <p14:modId xmlns:p14="http://schemas.microsoft.com/office/powerpoint/2010/main" val="1302093092"/>
              </p:ext>
            </p:extLst>
          </p:nvPr>
        </p:nvGraphicFramePr>
        <p:xfrm>
          <a:off x="80548" y="2472573"/>
          <a:ext cx="8883938" cy="797888"/>
        </p:xfrm>
        <a:graphic>
          <a:graphicData uri="http://schemas.openxmlformats.org/drawingml/2006/table">
            <a:tbl>
              <a:tblPr firstRow="1" bandRow="1">
                <a:tableStyleId>{9D7B26C5-4107-4FEC-AEDC-1716B250A1EF}</a:tableStyleId>
              </a:tblPr>
              <a:tblGrid>
                <a:gridCol w="2688556">
                  <a:extLst>
                    <a:ext uri="{9D8B030D-6E8A-4147-A177-3AD203B41FA5}">
                      <a16:colId xmlns:a16="http://schemas.microsoft.com/office/drawing/2014/main" val="3239644126"/>
                    </a:ext>
                  </a:extLst>
                </a:gridCol>
                <a:gridCol w="1438182">
                  <a:extLst>
                    <a:ext uri="{9D8B030D-6E8A-4147-A177-3AD203B41FA5}">
                      <a16:colId xmlns:a16="http://schemas.microsoft.com/office/drawing/2014/main" val="2017251616"/>
                    </a:ext>
                  </a:extLst>
                </a:gridCol>
                <a:gridCol w="647182">
                  <a:extLst>
                    <a:ext uri="{9D8B030D-6E8A-4147-A177-3AD203B41FA5}">
                      <a16:colId xmlns:a16="http://schemas.microsoft.com/office/drawing/2014/main" val="4171870897"/>
                    </a:ext>
                  </a:extLst>
                </a:gridCol>
                <a:gridCol w="1294364">
                  <a:extLst>
                    <a:ext uri="{9D8B030D-6E8A-4147-A177-3AD203B41FA5}">
                      <a16:colId xmlns:a16="http://schemas.microsoft.com/office/drawing/2014/main" val="2636800708"/>
                    </a:ext>
                  </a:extLst>
                </a:gridCol>
                <a:gridCol w="1366273">
                  <a:extLst>
                    <a:ext uri="{9D8B030D-6E8A-4147-A177-3AD203B41FA5}">
                      <a16:colId xmlns:a16="http://schemas.microsoft.com/office/drawing/2014/main" val="4211151696"/>
                    </a:ext>
                  </a:extLst>
                </a:gridCol>
                <a:gridCol w="1449381">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1,033 feet of Eugene Way located on the west side of town</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Mount Pleasant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43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$487,188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$243,594</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sp>
        <p:nvSpPr>
          <p:cNvPr id="3" name="Oval 2">
            <a:extLst>
              <a:ext uri="{FF2B5EF4-FFF2-40B4-BE49-F238E27FC236}">
                <a16:creationId xmlns:a16="http://schemas.microsoft.com/office/drawing/2014/main" id="{D5BA9011-C732-4536-D739-7A587A2A7AD3}"/>
              </a:ext>
            </a:extLst>
          </p:cNvPr>
          <p:cNvSpPr>
            <a:spLocks noChangeAspect="1"/>
          </p:cNvSpPr>
          <p:nvPr/>
        </p:nvSpPr>
        <p:spPr>
          <a:xfrm>
            <a:off x="5220072" y="6309320"/>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 name="Table 3">
            <a:extLst>
              <a:ext uri="{FF2B5EF4-FFF2-40B4-BE49-F238E27FC236}">
                <a16:creationId xmlns:a16="http://schemas.microsoft.com/office/drawing/2014/main" id="{D228120E-11AA-5623-FEE4-E7E952FB3935}"/>
              </a:ext>
            </a:extLst>
          </p:cNvPr>
          <p:cNvGraphicFramePr>
            <a:graphicFrameLocks noGrp="1"/>
          </p:cNvGraphicFramePr>
          <p:nvPr>
            <p:extLst>
              <p:ext uri="{D42A27DB-BD31-4B8C-83A1-F6EECF244321}">
                <p14:modId xmlns:p14="http://schemas.microsoft.com/office/powerpoint/2010/main" val="315628854"/>
              </p:ext>
            </p:extLst>
          </p:nvPr>
        </p:nvGraphicFramePr>
        <p:xfrm>
          <a:off x="80548" y="3266767"/>
          <a:ext cx="8883938" cy="1158240"/>
        </p:xfrm>
        <a:graphic>
          <a:graphicData uri="http://schemas.openxmlformats.org/drawingml/2006/table">
            <a:tbl>
              <a:tblPr firstRow="1" bandRow="1">
                <a:tableStyleId>{9D7B26C5-4107-4FEC-AEDC-1716B250A1EF}</a:tableStyleId>
              </a:tblPr>
              <a:tblGrid>
                <a:gridCol w="2688556">
                  <a:extLst>
                    <a:ext uri="{9D8B030D-6E8A-4147-A177-3AD203B41FA5}">
                      <a16:colId xmlns:a16="http://schemas.microsoft.com/office/drawing/2014/main" val="3215966927"/>
                    </a:ext>
                  </a:extLst>
                </a:gridCol>
                <a:gridCol w="1438182">
                  <a:extLst>
                    <a:ext uri="{9D8B030D-6E8A-4147-A177-3AD203B41FA5}">
                      <a16:colId xmlns:a16="http://schemas.microsoft.com/office/drawing/2014/main" val="3126525071"/>
                    </a:ext>
                  </a:extLst>
                </a:gridCol>
                <a:gridCol w="647182">
                  <a:extLst>
                    <a:ext uri="{9D8B030D-6E8A-4147-A177-3AD203B41FA5}">
                      <a16:colId xmlns:a16="http://schemas.microsoft.com/office/drawing/2014/main" val="383105570"/>
                    </a:ext>
                  </a:extLst>
                </a:gridCol>
                <a:gridCol w="1294364">
                  <a:extLst>
                    <a:ext uri="{9D8B030D-6E8A-4147-A177-3AD203B41FA5}">
                      <a16:colId xmlns:a16="http://schemas.microsoft.com/office/drawing/2014/main" val="464191687"/>
                    </a:ext>
                  </a:extLst>
                </a:gridCol>
                <a:gridCol w="1366273">
                  <a:extLst>
                    <a:ext uri="{9D8B030D-6E8A-4147-A177-3AD203B41FA5}">
                      <a16:colId xmlns:a16="http://schemas.microsoft.com/office/drawing/2014/main" val="1974447320"/>
                    </a:ext>
                  </a:extLst>
                </a:gridCol>
                <a:gridCol w="1449381">
                  <a:extLst>
                    <a:ext uri="{9D8B030D-6E8A-4147-A177-3AD203B41FA5}">
                      <a16:colId xmlns:a16="http://schemas.microsoft.com/office/drawing/2014/main" val="1805642781"/>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410 feet of new roadway and turn lanes on Business Highway 75 North on the northeast side of town</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Sioux City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62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$2,501,913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$1,250,957</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1890854"/>
                  </a:ext>
                </a:extLst>
              </a:tr>
            </a:tbl>
          </a:graphicData>
        </a:graphic>
      </p:graphicFrame>
    </p:spTree>
    <p:extLst>
      <p:ext uri="{BB962C8B-B14F-4D97-AF65-F5344CB8AC3E}">
        <p14:creationId xmlns:p14="http://schemas.microsoft.com/office/powerpoint/2010/main" val="420949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E8081-7A36-EA91-83F9-B8ECECFCFFBE}"/>
              </a:ext>
            </a:extLst>
          </p:cNvPr>
          <p:cNvPicPr>
            <a:picLocks noChangeAspect="1"/>
          </p:cNvPicPr>
          <p:nvPr/>
        </p:nvPicPr>
        <p:blipFill>
          <a:blip r:embed="rId2"/>
          <a:stretch>
            <a:fillRect/>
          </a:stretch>
        </p:blipFill>
        <p:spPr>
          <a:xfrm>
            <a:off x="4241685" y="1128820"/>
            <a:ext cx="4567105" cy="3789040"/>
          </a:xfrm>
          <a:prstGeom prst="rect">
            <a:avLst/>
          </a:prstGeom>
          <a:ln>
            <a:solidFill>
              <a:schemeClr val="tx1"/>
            </a:solidFill>
          </a:ln>
        </p:spPr>
      </p:pic>
      <p:pic>
        <p:nvPicPr>
          <p:cNvPr id="8" name="Picture 7">
            <a:extLst>
              <a:ext uri="{FF2B5EF4-FFF2-40B4-BE49-F238E27FC236}">
                <a16:creationId xmlns:a16="http://schemas.microsoft.com/office/drawing/2014/main" id="{3DF52950-2841-B19F-A14F-AEB711A503B1}"/>
              </a:ext>
            </a:extLst>
          </p:cNvPr>
          <p:cNvPicPr>
            <a:picLocks noChangeAspect="1"/>
          </p:cNvPicPr>
          <p:nvPr/>
        </p:nvPicPr>
        <p:blipFill rotWithShape="1">
          <a:blip r:embed="rId3"/>
          <a:srcRect l="48986" t="50797" b="14752"/>
          <a:stretch/>
        </p:blipFill>
        <p:spPr>
          <a:xfrm>
            <a:off x="6190214" y="4581128"/>
            <a:ext cx="2618576" cy="1944217"/>
          </a:xfrm>
          <a:prstGeom prst="rect">
            <a:avLst/>
          </a:prstGeom>
          <a:ln>
            <a:solidFill>
              <a:schemeClr val="tx1"/>
            </a:solidFill>
          </a:ln>
        </p:spPr>
      </p:pic>
      <p:sp>
        <p:nvSpPr>
          <p:cNvPr id="3" name="TextBox 2">
            <a:extLst>
              <a:ext uri="{FF2B5EF4-FFF2-40B4-BE49-F238E27FC236}">
                <a16:creationId xmlns:a16="http://schemas.microsoft.com/office/drawing/2014/main" id="{04A042C2-CC3D-D026-3364-A763DE8B493C}"/>
              </a:ext>
            </a:extLst>
          </p:cNvPr>
          <p:cNvSpPr txBox="1"/>
          <p:nvPr/>
        </p:nvSpPr>
        <p:spPr>
          <a:xfrm>
            <a:off x="425261" y="908720"/>
            <a:ext cx="7632848" cy="892552"/>
          </a:xfrm>
          <a:prstGeom prst="rect">
            <a:avLst/>
          </a:prstGeom>
          <a:noFill/>
        </p:spPr>
        <p:txBody>
          <a:bodyPr wrap="square">
            <a:spAutoFit/>
          </a:bodyPr>
          <a:lstStyle/>
          <a:p>
            <a:r>
              <a:rPr lang="en-US" sz="3200" b="1" dirty="0">
                <a:solidFill>
                  <a:schemeClr val="tx2"/>
                </a:solidFill>
              </a:rPr>
              <a:t>Ankeny</a:t>
            </a:r>
          </a:p>
          <a:p>
            <a:r>
              <a:rPr lang="en-US" b="1" dirty="0">
                <a:solidFill>
                  <a:schemeClr val="tx2"/>
                </a:solidFill>
              </a:rPr>
              <a:t>Local Development</a:t>
            </a:r>
          </a:p>
        </p:txBody>
      </p:sp>
      <p:sp>
        <p:nvSpPr>
          <p:cNvPr id="4" name="Text Placeholder 2">
            <a:extLst>
              <a:ext uri="{FF2B5EF4-FFF2-40B4-BE49-F238E27FC236}">
                <a16:creationId xmlns:a16="http://schemas.microsoft.com/office/drawing/2014/main" id="{87628349-F1E0-C86B-F841-0419F2A6DC7C}"/>
              </a:ext>
            </a:extLst>
          </p:cNvPr>
          <p:cNvSpPr txBox="1">
            <a:spLocks/>
          </p:cNvSpPr>
          <p:nvPr/>
        </p:nvSpPr>
        <p:spPr>
          <a:xfrm>
            <a:off x="425261" y="1801272"/>
            <a:ext cx="2982589" cy="311658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PT Sans" panose="020B0503020203020204"/>
              </a:rPr>
              <a:t>Construction of approximately 1,195 feet of SE Creekview Drive located on the southeast side of town.  This project is necessary to provide access to seven lots totaling more than 25 acres for light industrial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$1,535,279</a:t>
            </a:r>
          </a:p>
          <a:p>
            <a:pPr marL="0" indent="0">
              <a:spcBef>
                <a:spcPts val="0"/>
              </a:spcBef>
              <a:buClr>
                <a:schemeClr val="tx1"/>
              </a:buClr>
              <a:buNone/>
              <a:defRPr/>
            </a:pPr>
            <a:r>
              <a:rPr lang="en-US" sz="1800" dirty="0">
                <a:latin typeface="PT Sans" panose="020B0503020203020204"/>
                <a:cs typeface="Arial" pitchFamily="34" charset="0"/>
              </a:rPr>
              <a:t>Requested:     $767,640  (50%)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6" name="Oval 5">
            <a:extLst>
              <a:ext uri="{FF2B5EF4-FFF2-40B4-BE49-F238E27FC236}">
                <a16:creationId xmlns:a16="http://schemas.microsoft.com/office/drawing/2014/main" id="{250D0F7B-E3FB-FDE7-4622-E8E72055EDD1}"/>
              </a:ext>
            </a:extLst>
          </p:cNvPr>
          <p:cNvSpPr>
            <a:spLocks noChangeAspect="1"/>
          </p:cNvSpPr>
          <p:nvPr/>
        </p:nvSpPr>
        <p:spPr>
          <a:xfrm>
            <a:off x="7509585" y="4934494"/>
            <a:ext cx="216024" cy="2034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205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A042C2-CC3D-D026-3364-A763DE8B493C}"/>
              </a:ext>
            </a:extLst>
          </p:cNvPr>
          <p:cNvSpPr txBox="1"/>
          <p:nvPr/>
        </p:nvSpPr>
        <p:spPr>
          <a:xfrm>
            <a:off x="425261" y="908720"/>
            <a:ext cx="7632848" cy="1138773"/>
          </a:xfrm>
          <a:prstGeom prst="rect">
            <a:avLst/>
          </a:prstGeom>
          <a:noFill/>
        </p:spPr>
        <p:txBody>
          <a:bodyPr wrap="square">
            <a:spAutoFit/>
          </a:bodyPr>
          <a:lstStyle/>
          <a:p>
            <a:r>
              <a:rPr lang="en-US" sz="3200" b="1" dirty="0">
                <a:solidFill>
                  <a:schemeClr val="tx2"/>
                </a:solidFill>
              </a:rPr>
              <a:t>Des Moines</a:t>
            </a:r>
          </a:p>
          <a:p>
            <a:r>
              <a:rPr lang="en-US" b="1" dirty="0">
                <a:solidFill>
                  <a:schemeClr val="tx2"/>
                </a:solidFill>
              </a:rPr>
              <a:t>Local Development – Airport</a:t>
            </a:r>
          </a:p>
          <a:p>
            <a:r>
              <a:rPr lang="en-US" b="1" dirty="0">
                <a:solidFill>
                  <a:schemeClr val="tx2"/>
                </a:solidFill>
              </a:rPr>
              <a:t>(Amendment)</a:t>
            </a:r>
          </a:p>
        </p:txBody>
      </p:sp>
      <p:sp>
        <p:nvSpPr>
          <p:cNvPr id="4" name="Text Placeholder 2">
            <a:extLst>
              <a:ext uri="{FF2B5EF4-FFF2-40B4-BE49-F238E27FC236}">
                <a16:creationId xmlns:a16="http://schemas.microsoft.com/office/drawing/2014/main" id="{87628349-F1E0-C86B-F841-0419F2A6DC7C}"/>
              </a:ext>
            </a:extLst>
          </p:cNvPr>
          <p:cNvSpPr txBox="1">
            <a:spLocks/>
          </p:cNvSpPr>
          <p:nvPr/>
        </p:nvSpPr>
        <p:spPr>
          <a:xfrm>
            <a:off x="425261" y="2047493"/>
            <a:ext cx="3426659" cy="43338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PT Sans" panose="020B0503020203020204"/>
              </a:rPr>
              <a:t>An amendment to the scope and grant award was requested to provide additional roadway improvements to provide public access (Phase 4) to a new Des Moines International Airport terminal.</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$7,026,700</a:t>
            </a:r>
          </a:p>
          <a:p>
            <a:pPr marL="0" indent="0">
              <a:spcBef>
                <a:spcPts val="0"/>
              </a:spcBef>
              <a:buClr>
                <a:schemeClr val="tx1"/>
              </a:buClr>
              <a:buNone/>
              <a:defRPr/>
            </a:pPr>
            <a:r>
              <a:rPr lang="en-US" sz="1800" dirty="0">
                <a:latin typeface="PT Sans" panose="020B0503020203020204"/>
                <a:cs typeface="Arial" pitchFamily="34" charset="0"/>
              </a:rPr>
              <a:t>Requested:    $3,513,350  (50%)</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Awarded April 2020 (Phase 1)</a:t>
            </a:r>
          </a:p>
          <a:p>
            <a:pPr marL="0" indent="0">
              <a:spcBef>
                <a:spcPts val="0"/>
              </a:spcBef>
              <a:buClr>
                <a:schemeClr val="tx1"/>
              </a:buClr>
              <a:buNone/>
              <a:defRPr/>
            </a:pPr>
            <a:r>
              <a:rPr lang="en-US" sz="1800" dirty="0">
                <a:latin typeface="PT Sans" panose="020B0503020203020204"/>
                <a:cs typeface="Arial" pitchFamily="34" charset="0"/>
              </a:rPr>
              <a:t>Amended June 2021 (Phase 2&amp;3)</a:t>
            </a:r>
          </a:p>
          <a:p>
            <a:pPr marL="0" indent="0">
              <a:spcBef>
                <a:spcPts val="0"/>
              </a:spcBef>
              <a:buClr>
                <a:schemeClr val="tx1"/>
              </a:buClr>
              <a:buNone/>
              <a:defRPr/>
            </a:pPr>
            <a:endParaRPr lang="en-US" sz="1800" dirty="0">
              <a:latin typeface="PT Sans" panose="020B0503020203020204"/>
              <a:cs typeface="Arial" pitchFamily="34" charset="0"/>
            </a:endParaRPr>
          </a:p>
        </p:txBody>
      </p:sp>
      <p:pic>
        <p:nvPicPr>
          <p:cNvPr id="2" name="Picture 1">
            <a:extLst>
              <a:ext uri="{FF2B5EF4-FFF2-40B4-BE49-F238E27FC236}">
                <a16:creationId xmlns:a16="http://schemas.microsoft.com/office/drawing/2014/main" id="{B0658BC8-5BFD-6928-1251-4C68C43D15A9}"/>
              </a:ext>
            </a:extLst>
          </p:cNvPr>
          <p:cNvPicPr>
            <a:picLocks noChangeAspect="1"/>
          </p:cNvPicPr>
          <p:nvPr/>
        </p:nvPicPr>
        <p:blipFill>
          <a:blip r:embed="rId2"/>
          <a:stretch>
            <a:fillRect/>
          </a:stretch>
        </p:blipFill>
        <p:spPr>
          <a:xfrm>
            <a:off x="4111325" y="1095946"/>
            <a:ext cx="4628061" cy="5285381"/>
          </a:xfrm>
          <a:prstGeom prst="rect">
            <a:avLst/>
          </a:prstGeom>
          <a:ln>
            <a:solidFill>
              <a:schemeClr val="tx1"/>
            </a:solidFill>
          </a:ln>
        </p:spPr>
      </p:pic>
    </p:spTree>
    <p:extLst>
      <p:ext uri="{BB962C8B-B14F-4D97-AF65-F5344CB8AC3E}">
        <p14:creationId xmlns:p14="http://schemas.microsoft.com/office/powerpoint/2010/main" val="98670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FA627A-86CD-DECA-30F8-DFFEFBCD2738}"/>
              </a:ext>
            </a:extLst>
          </p:cNvPr>
          <p:cNvPicPr>
            <a:picLocks noChangeAspect="1"/>
          </p:cNvPicPr>
          <p:nvPr/>
        </p:nvPicPr>
        <p:blipFill>
          <a:blip r:embed="rId2"/>
          <a:stretch>
            <a:fillRect/>
          </a:stretch>
        </p:blipFill>
        <p:spPr>
          <a:xfrm>
            <a:off x="5436096" y="3801347"/>
            <a:ext cx="3097926" cy="2741748"/>
          </a:xfrm>
          <a:prstGeom prst="rect">
            <a:avLst/>
          </a:prstGeom>
          <a:ln>
            <a:solidFill>
              <a:schemeClr val="tx1"/>
            </a:solidFill>
          </a:ln>
        </p:spPr>
      </p:pic>
      <p:sp>
        <p:nvSpPr>
          <p:cNvPr id="3" name="TextBox 2">
            <a:extLst>
              <a:ext uri="{FF2B5EF4-FFF2-40B4-BE49-F238E27FC236}">
                <a16:creationId xmlns:a16="http://schemas.microsoft.com/office/drawing/2014/main" id="{04A042C2-CC3D-D026-3364-A763DE8B493C}"/>
              </a:ext>
            </a:extLst>
          </p:cNvPr>
          <p:cNvSpPr txBox="1"/>
          <p:nvPr/>
        </p:nvSpPr>
        <p:spPr>
          <a:xfrm>
            <a:off x="425261" y="908720"/>
            <a:ext cx="7632848" cy="892552"/>
          </a:xfrm>
          <a:prstGeom prst="rect">
            <a:avLst/>
          </a:prstGeom>
          <a:noFill/>
        </p:spPr>
        <p:txBody>
          <a:bodyPr wrap="square">
            <a:spAutoFit/>
          </a:bodyPr>
          <a:lstStyle/>
          <a:p>
            <a:r>
              <a:rPr lang="en-US" sz="3200" b="1" dirty="0">
                <a:solidFill>
                  <a:schemeClr val="tx2"/>
                </a:solidFill>
              </a:rPr>
              <a:t>Mount Pleasant</a:t>
            </a:r>
          </a:p>
          <a:p>
            <a:r>
              <a:rPr lang="en-US" b="1" dirty="0">
                <a:solidFill>
                  <a:schemeClr val="tx2"/>
                </a:solidFill>
              </a:rPr>
              <a:t>Local Development</a:t>
            </a:r>
          </a:p>
        </p:txBody>
      </p:sp>
      <p:sp>
        <p:nvSpPr>
          <p:cNvPr id="4" name="Text Placeholder 2">
            <a:extLst>
              <a:ext uri="{FF2B5EF4-FFF2-40B4-BE49-F238E27FC236}">
                <a16:creationId xmlns:a16="http://schemas.microsoft.com/office/drawing/2014/main" id="{87628349-F1E0-C86B-F841-0419F2A6DC7C}"/>
              </a:ext>
            </a:extLst>
          </p:cNvPr>
          <p:cNvSpPr txBox="1">
            <a:spLocks/>
          </p:cNvSpPr>
          <p:nvPr/>
        </p:nvSpPr>
        <p:spPr>
          <a:xfrm>
            <a:off x="425261" y="1801272"/>
            <a:ext cx="2982589"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PT Sans" panose="020B0503020203020204"/>
              </a:rPr>
              <a:t>Construction of approximately 1,033 feet of Eugene Way located on the west side of town. This project is necessary to provide access to three lots totaling more than 13 acres for light industrial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$487,188</a:t>
            </a:r>
          </a:p>
          <a:p>
            <a:pPr marL="0" indent="0">
              <a:spcBef>
                <a:spcPts val="0"/>
              </a:spcBef>
              <a:buClr>
                <a:schemeClr val="tx1"/>
              </a:buClr>
              <a:buNone/>
              <a:defRPr/>
            </a:pPr>
            <a:r>
              <a:rPr lang="en-US" sz="1800" dirty="0">
                <a:latin typeface="PT Sans" panose="020B0503020203020204"/>
                <a:cs typeface="Arial" pitchFamily="34" charset="0"/>
              </a:rPr>
              <a:t>Requested:  $243,594  (50%)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6" name="Oval 5">
            <a:extLst>
              <a:ext uri="{FF2B5EF4-FFF2-40B4-BE49-F238E27FC236}">
                <a16:creationId xmlns:a16="http://schemas.microsoft.com/office/drawing/2014/main" id="{250D0F7B-E3FB-FDE7-4622-E8E72055EDD1}"/>
              </a:ext>
            </a:extLst>
          </p:cNvPr>
          <p:cNvSpPr>
            <a:spLocks noChangeAspect="1"/>
          </p:cNvSpPr>
          <p:nvPr/>
        </p:nvSpPr>
        <p:spPr>
          <a:xfrm>
            <a:off x="5724128" y="5070488"/>
            <a:ext cx="216024" cy="2034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a:extLst>
              <a:ext uri="{FF2B5EF4-FFF2-40B4-BE49-F238E27FC236}">
                <a16:creationId xmlns:a16="http://schemas.microsoft.com/office/drawing/2014/main" id="{58A2FB2E-0B39-1A2C-6FDA-EA53516F5B58}"/>
              </a:ext>
            </a:extLst>
          </p:cNvPr>
          <p:cNvPicPr>
            <a:picLocks noChangeAspect="1"/>
          </p:cNvPicPr>
          <p:nvPr/>
        </p:nvPicPr>
        <p:blipFill rotWithShape="1">
          <a:blip r:embed="rId3"/>
          <a:srcRect r="17372"/>
          <a:stretch/>
        </p:blipFill>
        <p:spPr>
          <a:xfrm>
            <a:off x="4325188" y="1124744"/>
            <a:ext cx="4445394" cy="2676603"/>
          </a:xfrm>
          <a:prstGeom prst="rect">
            <a:avLst/>
          </a:prstGeom>
          <a:ln>
            <a:solidFill>
              <a:schemeClr val="tx1"/>
            </a:solidFill>
          </a:ln>
        </p:spPr>
      </p:pic>
    </p:spTree>
    <p:extLst>
      <p:ext uri="{BB962C8B-B14F-4D97-AF65-F5344CB8AC3E}">
        <p14:creationId xmlns:p14="http://schemas.microsoft.com/office/powerpoint/2010/main" val="307238834"/>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15899</TotalTime>
  <Words>738</Words>
  <Application>Microsoft Office PowerPoint</Application>
  <PresentationFormat>On-screen Show (4:3)</PresentationFormat>
  <Paragraphs>120</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PT Sans</vt:lpstr>
      <vt:lpstr>Office Theme</vt:lpstr>
      <vt:lpstr>PowerPoint Presentation</vt:lpstr>
      <vt:lpstr>Revitalize Iowa’s Sound Economy Program</vt:lpstr>
      <vt:lpstr>Monthly Program Financial Report</vt:lpstr>
      <vt:lpstr>Local Development Project  Evaluation Criteria</vt:lpstr>
      <vt:lpstr>PowerPoint Presentation</vt:lpstr>
      <vt:lpstr>PowerPoint Presentation</vt:lpstr>
      <vt:lpstr>PowerPoint Presentation</vt:lpstr>
      <vt:lpstr>PowerPoint Presentation</vt:lpstr>
      <vt:lpstr>PowerPoint Presentation</vt:lpstr>
      <vt:lpstr>PowerPoint Presentation</vt:lpstr>
      <vt:lpstr>RISE Cost Per Job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Pedersen, Garrett</cp:lastModifiedBy>
  <cp:revision>514</cp:revision>
  <cp:lastPrinted>2022-08-02T09:42:29Z</cp:lastPrinted>
  <dcterms:created xsi:type="dcterms:W3CDTF">2014-05-10T08:44:16Z</dcterms:created>
  <dcterms:modified xsi:type="dcterms:W3CDTF">2024-03-01T21:17:10Z</dcterms:modified>
</cp:coreProperties>
</file>