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7" r:id="rId2"/>
    <p:sldId id="332" r:id="rId3"/>
    <p:sldId id="347" r:id="rId4"/>
    <p:sldId id="425" r:id="rId5"/>
    <p:sldId id="349" r:id="rId6"/>
    <p:sldId id="356" r:id="rId7"/>
    <p:sldId id="336" r:id="rId8"/>
    <p:sldId id="412" r:id="rId9"/>
    <p:sldId id="414" r:id="rId10"/>
    <p:sldId id="287" r:id="rId11"/>
    <p:sldId id="389" r:id="rId12"/>
    <p:sldId id="383" r:id="rId13"/>
    <p:sldId id="417" r:id="rId14"/>
    <p:sldId id="418" r:id="rId15"/>
    <p:sldId id="402" r:id="rId16"/>
    <p:sldId id="419" r:id="rId17"/>
    <p:sldId id="420" r:id="rId18"/>
    <p:sldId id="421" r:id="rId19"/>
    <p:sldId id="422" r:id="rId20"/>
    <p:sldId id="423" r:id="rId21"/>
    <p:sldId id="338" r:id="rId22"/>
    <p:sldId id="415" r:id="rId23"/>
    <p:sldId id="424"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2" autoAdjust="0"/>
    <p:restoredTop sz="94582" autoAdjust="0"/>
  </p:normalViewPr>
  <p:slideViewPr>
    <p:cSldViewPr>
      <p:cViewPr varScale="1">
        <p:scale>
          <a:sx n="110" d="100"/>
          <a:sy n="110" d="100"/>
        </p:scale>
        <p:origin x="1440"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32"/>
    </p:cViewPr>
  </p:sorterViewPr>
  <p:notesViewPr>
    <p:cSldViewPr>
      <p:cViewPr varScale="1">
        <p:scale>
          <a:sx n="69" d="100"/>
          <a:sy n="69" d="100"/>
        </p:scale>
        <p:origin x="256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034BA2-5CE7-4D46-8F81-A9B4D2AEC0B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5A99080-ECDE-4908-9B04-9EF1BE4341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2AF0D92-C13E-4B57-A9F0-A3F78B3206AC}" type="datetimeFigureOut">
              <a:rPr lang="en-US" smtClean="0"/>
              <a:t>3/4/2024</a:t>
            </a:fld>
            <a:endParaRPr lang="en-US"/>
          </a:p>
        </p:txBody>
      </p:sp>
      <p:sp>
        <p:nvSpPr>
          <p:cNvPr id="4" name="Footer Placeholder 3">
            <a:extLst>
              <a:ext uri="{FF2B5EF4-FFF2-40B4-BE49-F238E27FC236}">
                <a16:creationId xmlns:a16="http://schemas.microsoft.com/office/drawing/2014/main" id="{07953F25-355F-4DAB-8A69-BDD40B495C6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44EC62-BF51-4A3D-A774-71F009050B2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09D243-A71A-4DAD-91D8-A1C6DC90CDC6}" type="slidenum">
              <a:rPr lang="en-US" smtClean="0"/>
              <a:t>‹#›</a:t>
            </a:fld>
            <a:endParaRPr lang="en-US"/>
          </a:p>
        </p:txBody>
      </p:sp>
    </p:spTree>
    <p:extLst>
      <p:ext uri="{BB962C8B-B14F-4D97-AF65-F5344CB8AC3E}">
        <p14:creationId xmlns:p14="http://schemas.microsoft.com/office/powerpoint/2010/main" val="2222112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3/4/2024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23853"/>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11" name="Picture 10">
            <a:extLst>
              <a:ext uri="{FF2B5EF4-FFF2-40B4-BE49-F238E27FC236}">
                <a16:creationId xmlns:a16="http://schemas.microsoft.com/office/drawing/2014/main" id="{AF279BF1-2F4F-4BCF-9832-05517B5136E7}"/>
              </a:ext>
            </a:extLst>
          </p:cNvPr>
          <p:cNvPicPr>
            <a:picLocks noChangeAspect="1"/>
          </p:cNvPicPr>
          <p:nvPr userDrawn="1"/>
        </p:nvPicPr>
        <p:blipFill>
          <a:blip r:embed="rId4"/>
          <a:stretch>
            <a:fillRect/>
          </a:stretch>
        </p:blipFill>
        <p:spPr>
          <a:xfrm>
            <a:off x="6334254" y="233370"/>
            <a:ext cx="2526295" cy="45932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584775"/>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Statewide Transportation Alternatives Set-Aside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2688A9D-2FE4-496C-89EB-B40E57A19E94}"/>
              </a:ext>
            </a:extLst>
          </p:cNvPr>
          <p:cNvPicPr>
            <a:picLocks noChangeAspect="1"/>
          </p:cNvPicPr>
          <p:nvPr userDrawn="1"/>
        </p:nvPicPr>
        <p:blipFill>
          <a:blip r:embed="rId2"/>
          <a:stretch>
            <a:fillRect/>
          </a:stretch>
        </p:blipFill>
        <p:spPr>
          <a:xfrm>
            <a:off x="6335688" y="245981"/>
            <a:ext cx="2526295" cy="459326"/>
          </a:xfrm>
          <a:prstGeom prst="rect">
            <a:avLst/>
          </a:prstGeom>
        </p:spPr>
      </p:pic>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mailto:Susan.Hollenkamp@Iowadot.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slide" Target="slide21.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7.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6.xml"/><Relationship Id="rId7" Type="http://schemas.openxmlformats.org/officeDocument/2006/relationships/slide" Target="slide20.xml"/><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670266"/>
            <a:ext cx="8712968" cy="1692771"/>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Statewide Transportation</a:t>
            </a:r>
          </a:p>
          <a:p>
            <a:r>
              <a:rPr lang="en-US" sz="2800" dirty="0">
                <a:solidFill>
                  <a:schemeClr val="bg1"/>
                </a:solidFill>
                <a:latin typeface="PT Sans" panose="020B0503020203020204" pitchFamily="34" charset="0"/>
              </a:rPr>
              <a:t>Alternatives Set-aside Program</a:t>
            </a:r>
          </a:p>
          <a:p>
            <a:r>
              <a:rPr lang="en-US" sz="2800" dirty="0">
                <a:solidFill>
                  <a:schemeClr val="bg1"/>
                </a:solidFill>
                <a:latin typeface="PT Sans" panose="020B0503020203020204" pitchFamily="34" charset="0"/>
              </a:rPr>
              <a:t>Funding Recommendation</a:t>
            </a:r>
          </a:p>
          <a:p>
            <a:r>
              <a:rPr lang="en-US" sz="2000" dirty="0">
                <a:solidFill>
                  <a:schemeClr val="bg1"/>
                </a:solidFill>
                <a:latin typeface="PT Sans" panose="020B0503020203020204" pitchFamily="34" charset="0"/>
              </a:rPr>
              <a:t>March 12, 2024</a:t>
            </a:r>
          </a:p>
        </p:txBody>
      </p:sp>
      <p:pic>
        <p:nvPicPr>
          <p:cNvPr id="8" name="Picture 7">
            <a:extLst>
              <a:ext uri="{FF2B5EF4-FFF2-40B4-BE49-F238E27FC236}">
                <a16:creationId xmlns:a16="http://schemas.microsoft.com/office/drawing/2014/main" id="{406A0A58-DDAA-4F03-8035-86B36DF34767}"/>
              </a:ext>
            </a:extLst>
          </p:cNvPr>
          <p:cNvPicPr>
            <a:picLocks noChangeAspect="1"/>
          </p:cNvPicPr>
          <p:nvPr/>
        </p:nvPicPr>
        <p:blipFill>
          <a:blip r:embed="rId4"/>
          <a:stretch>
            <a:fillRect/>
          </a:stretch>
        </p:blipFill>
        <p:spPr>
          <a:xfrm>
            <a:off x="6336792" y="246888"/>
            <a:ext cx="2526295" cy="459326"/>
          </a:xfrm>
          <a:prstGeom prst="rect">
            <a:avLst/>
          </a:prstGeom>
        </p:spPr>
      </p:pic>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114600" y="5445224"/>
            <a:ext cx="4752528" cy="954107"/>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Susan Hollenkamp, Systems Planning Bureau</a:t>
            </a:r>
          </a:p>
          <a:p>
            <a:pPr algn="ctr"/>
            <a:r>
              <a:rPr lang="en-US" sz="1400" b="1" dirty="0">
                <a:solidFill>
                  <a:schemeClr val="bg1">
                    <a:lumMod val="50000"/>
                  </a:schemeClr>
                </a:solidFill>
                <a:latin typeface="Century Gothic" panose="020B0502020202020204" pitchFamily="34" charset="0"/>
                <a:cs typeface="Arial" panose="020B0604020202020204" pitchFamily="34" charset="0"/>
                <a:hlinkClick r:id="rId4"/>
              </a:rPr>
              <a:t>Susan.Hollenkamp@Iowadot.us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pPr algn="ctr"/>
            <a:r>
              <a:rPr lang="en-US" sz="1400" b="1" dirty="0">
                <a:solidFill>
                  <a:schemeClr val="bg1">
                    <a:lumMod val="50000"/>
                  </a:schemeClr>
                </a:solidFill>
                <a:latin typeface="Century Gothic" panose="020B0502020202020204" pitchFamily="34" charset="0"/>
                <a:cs typeface="Arial" panose="020B0604020202020204" pitchFamily="34" charset="0"/>
              </a:rPr>
              <a:t>515-239-1810</a:t>
            </a:r>
          </a:p>
          <a:p>
            <a:pPr algn="ctr"/>
            <a:endParaRPr lang="en-US" sz="1400" b="1" dirty="0">
              <a:solidFill>
                <a:schemeClr val="bg1">
                  <a:lumMod val="50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821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215516" y="922412"/>
            <a:ext cx="885698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Iowa Safe Routes Partnership (Iowa Northland Regional Council of Governments)</a:t>
            </a:r>
          </a:p>
          <a:p>
            <a:pPr marL="0" indent="0">
              <a:spcBef>
                <a:spcPts val="0"/>
              </a:spcBef>
              <a:buClr>
                <a:schemeClr val="tx1"/>
              </a:buClr>
              <a:buNone/>
              <a:defRPr/>
            </a:pPr>
            <a:endParaRPr lang="en-US" sz="800" b="1" dirty="0">
              <a:highlight>
                <a:srgbClr val="00FFFF"/>
              </a:highlight>
              <a:latin typeface="PT Sans" panose="020B0503020203020204"/>
              <a:cs typeface="Arial" pitchFamily="34" charset="0"/>
            </a:endParaRPr>
          </a:p>
          <a:p>
            <a:pPr marL="0" indent="0">
              <a:buNone/>
            </a:pPr>
            <a:r>
              <a:rPr lang="en-US" sz="1800" dirty="0">
                <a:latin typeface="PT Sans" panose="020B0503020203020204"/>
              </a:rPr>
              <a:t>A comprehensive program that provides support to communities by implementing SRTS initiatives, including pedestrian and bicycle safety education through encouragement activities both inside and outside the classroom.  The project is a collaboration among INRCOG, Upper </a:t>
            </a:r>
            <a:r>
              <a:rPr lang="en-US" sz="1800" dirty="0" err="1">
                <a:latin typeface="PT Sans" panose="020B0503020203020204"/>
              </a:rPr>
              <a:t>Explorerland</a:t>
            </a:r>
            <a:r>
              <a:rPr lang="en-US" sz="1800" dirty="0">
                <a:latin typeface="PT Sans" panose="020B0503020203020204"/>
              </a:rPr>
              <a:t> Regional Planning Commission (UERPC), and the Iowa Bicycle Coalition. </a:t>
            </a:r>
          </a:p>
          <a:p>
            <a:pPr marL="0" indent="0">
              <a:buNone/>
            </a:pPr>
            <a:endParaRPr lang="en-US" sz="18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$322,635	</a:t>
            </a:r>
          </a:p>
          <a:p>
            <a:pPr marL="0" indent="0">
              <a:spcBef>
                <a:spcPts val="0"/>
              </a:spcBef>
              <a:buClr>
                <a:schemeClr val="tx1"/>
              </a:buClr>
              <a:buNone/>
              <a:defRPr/>
            </a:pPr>
            <a:r>
              <a:rPr lang="en-US" sz="1600" b="1" dirty="0">
                <a:latin typeface="PT Sans" panose="020B0503020203020204"/>
                <a:cs typeface="Arial" pitchFamily="34" charset="0"/>
              </a:rPr>
              <a:t>Requested:   $258,108 (80%)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07DCAD11-E3D6-F288-6FFB-500D2D74090C}"/>
              </a:ext>
            </a:extLst>
          </p:cNvPr>
          <p:cNvPicPr>
            <a:picLocks noChangeAspect="1"/>
          </p:cNvPicPr>
          <p:nvPr/>
        </p:nvPicPr>
        <p:blipFill>
          <a:blip r:embed="rId3"/>
          <a:stretch>
            <a:fillRect/>
          </a:stretch>
        </p:blipFill>
        <p:spPr>
          <a:xfrm>
            <a:off x="3140776" y="3068960"/>
            <a:ext cx="5537023" cy="3209001"/>
          </a:xfrm>
          <a:prstGeom prst="rect">
            <a:avLst/>
          </a:prstGeom>
        </p:spPr>
      </p:pic>
    </p:spTree>
    <p:extLst>
      <p:ext uri="{BB962C8B-B14F-4D97-AF65-F5344CB8AC3E}">
        <p14:creationId xmlns:p14="http://schemas.microsoft.com/office/powerpoint/2010/main" val="22974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3816422" cy="5544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Safe Routes to School &amp; Recreational Trails Phase 1 (Logan)</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800" dirty="0">
                <a:effectLst/>
                <a:latin typeface="Calibri" panose="020F0502020204030204" pitchFamily="34" charset="0"/>
                <a:ea typeface="Times New Roman" panose="02020603050405020304" pitchFamily="18" charset="0"/>
              </a:rPr>
              <a:t>This project will construct a 0.81-mile  trail and improvements to an at-grade crosswalk at Iowa 127 to improve connectivity between west and east sides of town and address a significant community concern of connectivity to Logan-Magnolia Community School District (Lo-Ma CSD), a Pre-K-12 school located on the north side of town.  The project is the first phase of an over 5-mile planned trail in Logan. </a:t>
            </a:r>
          </a:p>
          <a:p>
            <a:pPr marL="0" indent="0">
              <a:spcBef>
                <a:spcPts val="0"/>
              </a:spcBef>
              <a:buClr>
                <a:schemeClr val="tx1"/>
              </a:buClr>
              <a:buNone/>
              <a:defRPr/>
            </a:pPr>
            <a:endParaRPr lang="en-US" sz="1800" b="1" dirty="0">
              <a:latin typeface="Calibri" panose="020F0502020204030204" pitchFamily="34" charset="0"/>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$1,193,761	</a:t>
            </a:r>
          </a:p>
          <a:p>
            <a:pPr marL="0" indent="0">
              <a:spcBef>
                <a:spcPts val="0"/>
              </a:spcBef>
              <a:buClr>
                <a:schemeClr val="tx1"/>
              </a:buClr>
              <a:buNone/>
              <a:defRPr/>
            </a:pPr>
            <a:r>
              <a:rPr lang="en-US" sz="1600" b="1" dirty="0">
                <a:latin typeface="PT Sans" panose="020B0503020203020204"/>
                <a:cs typeface="Arial" pitchFamily="34" charset="0"/>
              </a:rPr>
              <a:t>Requested: $652,212  (55%)</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79514" y="6434067"/>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FF3A4B5D-DB24-3B4F-4DF3-19A39795EBBC}"/>
              </a:ext>
            </a:extLst>
          </p:cNvPr>
          <p:cNvPicPr>
            <a:picLocks noChangeAspect="1"/>
          </p:cNvPicPr>
          <p:nvPr/>
        </p:nvPicPr>
        <p:blipFill>
          <a:blip r:embed="rId3"/>
          <a:stretch>
            <a:fillRect/>
          </a:stretch>
        </p:blipFill>
        <p:spPr>
          <a:xfrm>
            <a:off x="5148064" y="3113584"/>
            <a:ext cx="3312368" cy="2664296"/>
          </a:xfrm>
          <a:prstGeom prst="rect">
            <a:avLst/>
          </a:prstGeom>
        </p:spPr>
      </p:pic>
      <p:pic>
        <p:nvPicPr>
          <p:cNvPr id="4" name="Picture 3">
            <a:extLst>
              <a:ext uri="{FF2B5EF4-FFF2-40B4-BE49-F238E27FC236}">
                <a16:creationId xmlns:a16="http://schemas.microsoft.com/office/drawing/2014/main" id="{21B578F4-FAFB-71AC-1CB4-158709D4050F}"/>
              </a:ext>
            </a:extLst>
          </p:cNvPr>
          <p:cNvPicPr>
            <a:picLocks noChangeAspect="1"/>
          </p:cNvPicPr>
          <p:nvPr/>
        </p:nvPicPr>
        <p:blipFill>
          <a:blip r:embed="rId4"/>
          <a:stretch>
            <a:fillRect/>
          </a:stretch>
        </p:blipFill>
        <p:spPr>
          <a:xfrm>
            <a:off x="4145610" y="764705"/>
            <a:ext cx="4669691" cy="5669362"/>
          </a:xfrm>
          <a:prstGeom prst="rect">
            <a:avLst/>
          </a:prstGeom>
        </p:spPr>
      </p:pic>
    </p:spTree>
    <p:extLst>
      <p:ext uri="{BB962C8B-B14F-4D97-AF65-F5344CB8AC3E}">
        <p14:creationId xmlns:p14="http://schemas.microsoft.com/office/powerpoint/2010/main" val="1064126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8674608" cy="158417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3rd Street Sidewalk Extension Project (Anamosa)</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800" dirty="0">
                <a:effectLst/>
                <a:latin typeface="Calibri" panose="020F0502020204030204" pitchFamily="34" charset="0"/>
                <a:ea typeface="Times New Roman" panose="02020603050405020304" pitchFamily="18" charset="0"/>
              </a:rPr>
              <a:t>The 3rd Street Sidewalk Extension Project in Anamosa will connect </a:t>
            </a:r>
            <a:r>
              <a:rPr lang="en-US" sz="1800" dirty="0">
                <a:latin typeface="Calibri" panose="020F0502020204030204" pitchFamily="34" charset="0"/>
                <a:ea typeface="Times New Roman" panose="02020603050405020304" pitchFamily="18" charset="0"/>
              </a:rPr>
              <a:t>students in east Anamosa with the schools located in west Anamosa </a:t>
            </a:r>
            <a:r>
              <a:rPr lang="en-US" sz="1800" dirty="0">
                <a:effectLst/>
                <a:latin typeface="Calibri" panose="020F0502020204030204" pitchFamily="34" charset="0"/>
                <a:ea typeface="Times New Roman" panose="02020603050405020304" pitchFamily="18" charset="0"/>
              </a:rPr>
              <a:t>across U.S. 151 by constructing sidewalk and trail segments approximately 1-mile in length and a pedestrian crossing of Iowa 64.</a:t>
            </a:r>
          </a:p>
          <a:p>
            <a:pPr marL="0" indent="0">
              <a:spcBef>
                <a:spcPts val="0"/>
              </a:spcBef>
              <a:buClr>
                <a:schemeClr val="tx1"/>
              </a:buClr>
              <a:buNone/>
              <a:defRPr/>
            </a:pPr>
            <a:endParaRPr lang="en-US" sz="1800" b="1" dirty="0">
              <a:latin typeface="Calibri" panose="020F0502020204030204" pitchFamily="34" charset="0"/>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$1,208,300	</a:t>
            </a:r>
          </a:p>
          <a:p>
            <a:pPr marL="0" indent="0">
              <a:spcBef>
                <a:spcPts val="0"/>
              </a:spcBef>
              <a:buClr>
                <a:schemeClr val="tx1"/>
              </a:buClr>
              <a:buNone/>
              <a:defRPr/>
            </a:pPr>
            <a:r>
              <a:rPr lang="en-US" sz="1600" b="1" dirty="0">
                <a:latin typeface="PT Sans" panose="020B0503020203020204"/>
                <a:cs typeface="Arial" pitchFamily="34" charset="0"/>
              </a:rPr>
              <a:t>Requested: $650,000  (54%)</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872CF1E8-53DE-73E9-A136-8AEE161FD28D}"/>
              </a:ext>
            </a:extLst>
          </p:cNvPr>
          <p:cNvPicPr>
            <a:picLocks noChangeAspect="1"/>
          </p:cNvPicPr>
          <p:nvPr/>
        </p:nvPicPr>
        <p:blipFill>
          <a:blip r:embed="rId3"/>
          <a:stretch>
            <a:fillRect/>
          </a:stretch>
        </p:blipFill>
        <p:spPr>
          <a:xfrm>
            <a:off x="1669025" y="2348880"/>
            <a:ext cx="7185097" cy="3996444"/>
          </a:xfrm>
          <a:prstGeom prst="rect">
            <a:avLst/>
          </a:prstGeom>
        </p:spPr>
      </p:pic>
    </p:spTree>
    <p:extLst>
      <p:ext uri="{BB962C8B-B14F-4D97-AF65-F5344CB8AC3E}">
        <p14:creationId xmlns:p14="http://schemas.microsoft.com/office/powerpoint/2010/main" val="62440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8964486" cy="5472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Washington Avenue Safe Routes to School (Grinnell)</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800" dirty="0">
                <a:effectLst/>
                <a:latin typeface="Calibri" panose="020F0502020204030204" pitchFamily="34" charset="0"/>
                <a:ea typeface="Times New Roman" panose="02020603050405020304" pitchFamily="18" charset="0"/>
              </a:rPr>
              <a:t>This Project will add 0.6-mile of sidewalk on Washington Avenue allowing </a:t>
            </a:r>
            <a:r>
              <a:rPr lang="en-US" sz="1800" dirty="0">
                <a:latin typeface="Calibri" panose="020F0502020204030204" pitchFamily="34" charset="0"/>
                <a:ea typeface="Times New Roman" panose="02020603050405020304" pitchFamily="18" charset="0"/>
              </a:rPr>
              <a:t>students to walk or bike to Davis Elementary school safely from both the east and west sides of Grinnell.  </a:t>
            </a:r>
            <a:endParaRPr lang="en-US" sz="1800" dirty="0">
              <a:effectLst/>
              <a:latin typeface="Calibri" panose="020F0502020204030204" pitchFamily="34" charset="0"/>
              <a:ea typeface="Times New Roman" panose="02020603050405020304" pitchFamily="18" charset="0"/>
            </a:endParaRPr>
          </a:p>
          <a:p>
            <a:pPr marL="0" indent="0">
              <a:spcBef>
                <a:spcPts val="0"/>
              </a:spcBef>
              <a:buClr>
                <a:schemeClr val="tx1"/>
              </a:buClr>
              <a:buNone/>
              <a:defRPr/>
            </a:pPr>
            <a:endParaRPr lang="en-US" sz="1800" b="1" dirty="0">
              <a:latin typeface="Calibri" panose="020F0502020204030204" pitchFamily="34" charset="0"/>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$727,364	</a:t>
            </a:r>
          </a:p>
          <a:p>
            <a:pPr marL="0" indent="0">
              <a:spcBef>
                <a:spcPts val="0"/>
              </a:spcBef>
              <a:buClr>
                <a:schemeClr val="tx1"/>
              </a:buClr>
              <a:buNone/>
              <a:defRPr/>
            </a:pPr>
            <a:r>
              <a:rPr lang="en-US" sz="1600" b="1" dirty="0">
                <a:latin typeface="PT Sans" panose="020B0503020203020204"/>
                <a:cs typeface="Arial" pitchFamily="34" charset="0"/>
              </a:rPr>
              <a:t>Requested: $581,891  (80%)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5A012622-8CB9-F5A6-B10F-CE1E9111516B}"/>
              </a:ext>
            </a:extLst>
          </p:cNvPr>
          <p:cNvPicPr>
            <a:picLocks noChangeAspect="1"/>
          </p:cNvPicPr>
          <p:nvPr/>
        </p:nvPicPr>
        <p:blipFill>
          <a:blip r:embed="rId3"/>
          <a:stretch>
            <a:fillRect/>
          </a:stretch>
        </p:blipFill>
        <p:spPr>
          <a:xfrm>
            <a:off x="377788" y="2673976"/>
            <a:ext cx="8388424" cy="3563336"/>
          </a:xfrm>
          <a:prstGeom prst="rect">
            <a:avLst/>
          </a:prstGeom>
        </p:spPr>
      </p:pic>
    </p:spTree>
    <p:extLst>
      <p:ext uri="{BB962C8B-B14F-4D97-AF65-F5344CB8AC3E}">
        <p14:creationId xmlns:p14="http://schemas.microsoft.com/office/powerpoint/2010/main" val="89484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4248471"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Iowa River’s Edge Trail Surfacing and South Fork Bridge Replacement (Hardin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phase will extend paving of the Iowa River’s Edge Trail 5.5 miles from Iowa 175 in Eldora, crossing 5 rehabilitated rail bridges, to 285th Street in Gifford. It will also rehabilitate a 235 linear foot bridge over the South Fork of the Iowa River.  The Iowa River’s Edge Trail is a planned 34-mile trail connecting Steamboat Rock in Hardin County and Marshalltown in Marshall County.</a:t>
            </a: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$3,990,000</a:t>
            </a:r>
          </a:p>
          <a:p>
            <a:pPr marL="0" indent="0">
              <a:spcBef>
                <a:spcPts val="0"/>
              </a:spcBef>
              <a:buClr>
                <a:schemeClr val="tx1"/>
              </a:buClr>
              <a:buNone/>
              <a:defRPr/>
            </a:pPr>
            <a:r>
              <a:rPr lang="en-US" sz="1600" b="1" dirty="0">
                <a:latin typeface="PT Sans" panose="020B0503020203020204"/>
                <a:cs typeface="Arial" pitchFamily="34" charset="0"/>
              </a:rPr>
              <a:t>Requested: $2,000,000 (50%)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B297BA71-1057-0B86-8160-CBFE4360E962}"/>
              </a:ext>
            </a:extLst>
          </p:cNvPr>
          <p:cNvPicPr>
            <a:picLocks noChangeAspect="1"/>
          </p:cNvPicPr>
          <p:nvPr/>
        </p:nvPicPr>
        <p:blipFill>
          <a:blip r:embed="rId4"/>
          <a:stretch>
            <a:fillRect/>
          </a:stretch>
        </p:blipFill>
        <p:spPr>
          <a:xfrm>
            <a:off x="4788024" y="908720"/>
            <a:ext cx="3774137" cy="5520600"/>
          </a:xfrm>
          <a:prstGeom prst="rect">
            <a:avLst/>
          </a:prstGeom>
        </p:spPr>
      </p:pic>
    </p:spTree>
    <p:extLst>
      <p:ext uri="{BB962C8B-B14F-4D97-AF65-F5344CB8AC3E}">
        <p14:creationId xmlns:p14="http://schemas.microsoft.com/office/powerpoint/2010/main" val="38170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Clear Creek Trail to F.W. Kent Park (Johnson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includes trail construction along two segments of the Clear Creek Trail that will contribute to connecting Iowa City to F.W. Kent Park and eventually the Amana Colonies.  Grading, excavation, retaining wall construction and subbase installation along Half Moon Avenue as well as an underpass of U.S. 6 near F. W. Kent Park will be completed. </a:t>
            </a: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$3,714,481</a:t>
            </a:r>
          </a:p>
          <a:p>
            <a:pPr marL="0" indent="0">
              <a:spcBef>
                <a:spcPts val="0"/>
              </a:spcBef>
              <a:buClr>
                <a:schemeClr val="tx1"/>
              </a:buClr>
              <a:buNone/>
              <a:defRPr/>
            </a:pPr>
            <a:r>
              <a:rPr lang="en-US" sz="1600" b="1" dirty="0">
                <a:latin typeface="PT Sans" panose="020B0503020203020204"/>
                <a:cs typeface="Arial" pitchFamily="34" charset="0"/>
              </a:rPr>
              <a:t>Requested: $1,800,000 (48%)</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79513" y="6448905"/>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B8DE6E6D-03D5-066E-4326-CC7768D4C20A}"/>
              </a:ext>
            </a:extLst>
          </p:cNvPr>
          <p:cNvPicPr>
            <a:picLocks noChangeAspect="1"/>
          </p:cNvPicPr>
          <p:nvPr/>
        </p:nvPicPr>
        <p:blipFill>
          <a:blip r:embed="rId4"/>
          <a:stretch>
            <a:fillRect/>
          </a:stretch>
        </p:blipFill>
        <p:spPr>
          <a:xfrm>
            <a:off x="3293031" y="2442025"/>
            <a:ext cx="5654530" cy="4023709"/>
          </a:xfrm>
          <a:prstGeom prst="rect">
            <a:avLst/>
          </a:prstGeom>
        </p:spPr>
      </p:pic>
    </p:spTree>
    <p:extLst>
      <p:ext uri="{BB962C8B-B14F-4D97-AF65-F5344CB8AC3E}">
        <p14:creationId xmlns:p14="http://schemas.microsoft.com/office/powerpoint/2010/main" val="26941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4320479"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Grant Street South Realignment (Bondurant)</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a 6,200-foot trail parallel to realigned Grant Street South between U.S. 65 to the north and 32nd Street to the South as well as a pedestrian underpass connecting 15</a:t>
            </a:r>
            <a:r>
              <a:rPr lang="en-US" sz="1600" baseline="30000" dirty="0">
                <a:latin typeface="PT Sans" panose="020B0503020203020204"/>
                <a:ea typeface="Calibri" panose="020F0502020204030204" pitchFamily="34" charset="0"/>
                <a:cs typeface="DejaVuSans"/>
              </a:rPr>
              <a:t>th</a:t>
            </a:r>
            <a:r>
              <a:rPr lang="en-US" sz="1600" dirty="0">
                <a:latin typeface="PT Sans" panose="020B0503020203020204"/>
                <a:ea typeface="Calibri" panose="020F0502020204030204" pitchFamily="34" charset="0"/>
                <a:cs typeface="DejaVuSans"/>
              </a:rPr>
              <a:t> Street South with realigned Grant Street South.  The project contributes to a future connection between the </a:t>
            </a:r>
            <a:r>
              <a:rPr lang="en-US" sz="1600" dirty="0" err="1">
                <a:latin typeface="PT Sans" panose="020B0503020203020204"/>
                <a:ea typeface="Calibri" panose="020F0502020204030204" pitchFamily="34" charset="0"/>
                <a:cs typeface="DejaVuSans"/>
              </a:rPr>
              <a:t>Chichaqua</a:t>
            </a:r>
            <a:r>
              <a:rPr lang="en-US" sz="1600" dirty="0">
                <a:latin typeface="PT Sans" panose="020B0503020203020204"/>
                <a:ea typeface="Calibri" panose="020F0502020204030204" pitchFamily="34" charset="0"/>
                <a:cs typeface="DejaVuSans"/>
              </a:rPr>
              <a:t> Valley Trail and Gay Lea Wilson Trail.</a:t>
            </a: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$3,251,000</a:t>
            </a:r>
          </a:p>
          <a:p>
            <a:pPr marL="0" indent="0">
              <a:spcBef>
                <a:spcPts val="0"/>
              </a:spcBef>
              <a:buClr>
                <a:schemeClr val="tx1"/>
              </a:buClr>
              <a:buNone/>
              <a:defRPr/>
            </a:pPr>
            <a:r>
              <a:rPr lang="en-US" sz="1600" b="1" dirty="0">
                <a:latin typeface="PT Sans" panose="020B0503020203020204"/>
                <a:cs typeface="Arial" pitchFamily="34" charset="0"/>
              </a:rPr>
              <a:t>Requested: $500,000 (15%)</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7877DAF5-53DF-3FF1-1183-FDF024244F94}"/>
              </a:ext>
            </a:extLst>
          </p:cNvPr>
          <p:cNvPicPr>
            <a:picLocks noChangeAspect="1"/>
          </p:cNvPicPr>
          <p:nvPr/>
        </p:nvPicPr>
        <p:blipFill>
          <a:blip r:embed="rId4"/>
          <a:stretch>
            <a:fillRect/>
          </a:stretch>
        </p:blipFill>
        <p:spPr>
          <a:xfrm>
            <a:off x="4788024" y="867913"/>
            <a:ext cx="3792392" cy="5585373"/>
          </a:xfrm>
          <a:prstGeom prst="rect">
            <a:avLst/>
          </a:prstGeom>
        </p:spPr>
      </p:pic>
    </p:spTree>
    <p:extLst>
      <p:ext uri="{BB962C8B-B14F-4D97-AF65-F5344CB8AC3E}">
        <p14:creationId xmlns:p14="http://schemas.microsoft.com/office/powerpoint/2010/main" val="166066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3168351"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Hickman Interchange Bicycle/Pedestrian Facilities (Clive)</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bicycle and pedestrian facilities as part of the Interstate 35/80 and Hickman Road interchange reconstruction project. The project includes construction of a regional trail connection between the Raccoon River Valley Trail and the Clive Greenbelt Park and trail system.</a:t>
            </a: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$6,830,000</a:t>
            </a:r>
          </a:p>
          <a:p>
            <a:pPr marL="0" indent="0">
              <a:spcBef>
                <a:spcPts val="0"/>
              </a:spcBef>
              <a:buClr>
                <a:schemeClr val="tx1"/>
              </a:buClr>
              <a:buNone/>
              <a:defRPr/>
            </a:pPr>
            <a:r>
              <a:rPr lang="en-US" sz="1600" b="1" dirty="0">
                <a:latin typeface="PT Sans" panose="020B0503020203020204"/>
                <a:cs typeface="Arial" pitchFamily="34" charset="0"/>
              </a:rPr>
              <a:t>Requested: $800,000 (12%)</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D7DABD6E-7C1B-D98F-59AD-98281598ADCA}"/>
              </a:ext>
            </a:extLst>
          </p:cNvPr>
          <p:cNvPicPr>
            <a:picLocks noChangeAspect="1"/>
          </p:cNvPicPr>
          <p:nvPr/>
        </p:nvPicPr>
        <p:blipFill>
          <a:blip r:embed="rId4"/>
          <a:stretch>
            <a:fillRect/>
          </a:stretch>
        </p:blipFill>
        <p:spPr>
          <a:xfrm>
            <a:off x="3524311" y="1412775"/>
            <a:ext cx="5317008" cy="5034735"/>
          </a:xfrm>
          <a:prstGeom prst="rect">
            <a:avLst/>
          </a:prstGeom>
        </p:spPr>
      </p:pic>
    </p:spTree>
    <p:extLst>
      <p:ext uri="{BB962C8B-B14F-4D97-AF65-F5344CB8AC3E}">
        <p14:creationId xmlns:p14="http://schemas.microsoft.com/office/powerpoint/2010/main" val="275202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err="1">
                <a:latin typeface="PT Sans" panose="020B0503020203020204"/>
                <a:ea typeface="Calibri" panose="020F0502020204030204" pitchFamily="34" charset="0"/>
                <a:cs typeface="Times New Roman" panose="02020603050405020304" pitchFamily="18" charset="0"/>
              </a:rPr>
              <a:t>Bentonsport</a:t>
            </a:r>
            <a:r>
              <a:rPr lang="en-US" sz="1800" b="1" dirty="0">
                <a:latin typeface="PT Sans" panose="020B0503020203020204"/>
                <a:ea typeface="Calibri" panose="020F0502020204030204" pitchFamily="34" charset="0"/>
                <a:cs typeface="Times New Roman" panose="02020603050405020304" pitchFamily="18" charset="0"/>
              </a:rPr>
              <a:t> Pedestrian Bridge Rehabilitation (Van Buren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repair and retrofit damaged iron members, tuckpoint stone supports, remove remnants of the old wood and asphalt roadbed, and replace the aging wood pedestrian walkway on the 1882 five-span Des Moines River truss bridge in the </a:t>
            </a:r>
            <a:r>
              <a:rPr lang="en-US" sz="1600" dirty="0" err="1">
                <a:latin typeface="PT Sans" panose="020B0503020203020204"/>
                <a:ea typeface="Calibri" panose="020F0502020204030204" pitchFamily="34" charset="0"/>
                <a:cs typeface="DejaVuSans"/>
              </a:rPr>
              <a:t>Bentonsport</a:t>
            </a:r>
            <a:r>
              <a:rPr lang="en-US" sz="1600" dirty="0">
                <a:latin typeface="PT Sans" panose="020B0503020203020204"/>
                <a:ea typeface="Calibri" panose="020F0502020204030204" pitchFamily="34" charset="0"/>
                <a:cs typeface="DejaVuSans"/>
              </a:rPr>
              <a:t> National Historic District.</a:t>
            </a: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$2,039,500</a:t>
            </a:r>
          </a:p>
          <a:p>
            <a:pPr marL="0" indent="0">
              <a:spcBef>
                <a:spcPts val="0"/>
              </a:spcBef>
              <a:buClr>
                <a:schemeClr val="tx1"/>
              </a:buClr>
              <a:buNone/>
              <a:defRPr/>
            </a:pPr>
            <a:r>
              <a:rPr lang="en-US" sz="1600" b="1" dirty="0">
                <a:latin typeface="PT Sans" panose="020B0503020203020204"/>
                <a:cs typeface="Arial" pitchFamily="34" charset="0"/>
              </a:rPr>
              <a:t>Requested: $1,612,500 (79%)</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AAB4D65E-29AB-86CA-8731-BB0725F73125}"/>
              </a:ext>
            </a:extLst>
          </p:cNvPr>
          <p:cNvPicPr>
            <a:picLocks noChangeAspect="1"/>
          </p:cNvPicPr>
          <p:nvPr/>
        </p:nvPicPr>
        <p:blipFill>
          <a:blip r:embed="rId4"/>
          <a:stretch>
            <a:fillRect/>
          </a:stretch>
        </p:blipFill>
        <p:spPr>
          <a:xfrm>
            <a:off x="3060462" y="2636912"/>
            <a:ext cx="5840947" cy="3788350"/>
          </a:xfrm>
          <a:prstGeom prst="rect">
            <a:avLst/>
          </a:prstGeom>
        </p:spPr>
      </p:pic>
    </p:spTree>
    <p:extLst>
      <p:ext uri="{BB962C8B-B14F-4D97-AF65-F5344CB8AC3E}">
        <p14:creationId xmlns:p14="http://schemas.microsoft.com/office/powerpoint/2010/main" val="426988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836712"/>
            <a:ext cx="7886700" cy="936104"/>
          </a:xfrm>
        </p:spPr>
        <p:txBody>
          <a:bodyPr>
            <a:noAutofit/>
          </a:bodyPr>
          <a:lstStyle/>
          <a:p>
            <a:r>
              <a:rPr lang="en-US" sz="3200" b="1" dirty="0">
                <a:solidFill>
                  <a:schemeClr val="tx2"/>
                </a:solidFill>
              </a:rPr>
              <a:t>Statewide Transportation Alternatives </a:t>
            </a:r>
            <a:br>
              <a:rPr lang="en-US" sz="3200" b="1" dirty="0">
                <a:solidFill>
                  <a:schemeClr val="tx2"/>
                </a:solidFill>
              </a:rPr>
            </a:br>
            <a:r>
              <a:rPr lang="en-US" sz="3200" b="1" dirty="0">
                <a:solidFill>
                  <a:schemeClr val="tx2"/>
                </a:solidFill>
              </a:rPr>
              <a:t>Set-aside Program</a:t>
            </a:r>
          </a:p>
        </p:txBody>
      </p:sp>
      <p:sp>
        <p:nvSpPr>
          <p:cNvPr id="5" name="Text Placeholder 2">
            <a:extLst>
              <a:ext uri="{FF2B5EF4-FFF2-40B4-BE49-F238E27FC236}">
                <a16:creationId xmlns:a16="http://schemas.microsoft.com/office/drawing/2014/main" id="{69829800-66DB-D913-24F5-60437FAFC55A}"/>
              </a:ext>
            </a:extLst>
          </p:cNvPr>
          <p:cNvSpPr>
            <a:spLocks noGrp="1"/>
          </p:cNvSpPr>
          <p:nvPr>
            <p:ph idx="1"/>
          </p:nvPr>
        </p:nvSpPr>
        <p:spPr>
          <a:xfrm>
            <a:off x="468313" y="1844675"/>
            <a:ext cx="7886700" cy="4824685"/>
          </a:xfrm>
          <a:prstGeom prst="rect">
            <a:avLst/>
          </a:prstGeom>
        </p:spPr>
        <p:txBody>
          <a:bodyPr vert="horz" lIns="91440" tIns="45720" rIns="91440" bIns="45720" rtlCol="0">
            <a:normAutofit fontScale="25000" lnSpcReduction="20000"/>
          </a:bodyPr>
          <a:lstStyle/>
          <a:p>
            <a:pPr lvl="0">
              <a:spcAft>
                <a:spcPts val="1200"/>
              </a:spcAft>
            </a:pPr>
            <a:r>
              <a:rPr lang="en-US" sz="8000" dirty="0"/>
              <a:t>Current version of former Transportation Enhancement program that has existed since 1991</a:t>
            </a:r>
          </a:p>
          <a:p>
            <a:pPr lvl="0">
              <a:spcAft>
                <a:spcPts val="1200"/>
              </a:spcAft>
            </a:pPr>
            <a:r>
              <a:rPr lang="en-US" sz="8000" dirty="0"/>
              <a:t>Majority of funding is distributed to Iowa’s MPOs and RPAs, but $5 million reserved for statewide projects annually with 20% target for Safe Routes to School projects</a:t>
            </a:r>
          </a:p>
          <a:p>
            <a:pPr lvl="0">
              <a:spcAft>
                <a:spcPts val="1200"/>
              </a:spcAft>
            </a:pPr>
            <a:r>
              <a:rPr lang="en-US" sz="8000" dirty="0"/>
              <a:t>Eligible activities may include:</a:t>
            </a:r>
          </a:p>
          <a:p>
            <a:pPr lvl="1"/>
            <a:r>
              <a:rPr lang="en-US" sz="7200" dirty="0"/>
              <a:t>On-road and off-road non-motorized trail facilities, safe routes for non-drivers, conversion of abandoned rail corridors for trails, preservation/rehabilitation of historic transportation facilities among others</a:t>
            </a:r>
          </a:p>
          <a:p>
            <a:pPr lvl="1"/>
            <a:r>
              <a:rPr lang="en-US" sz="7200" dirty="0"/>
              <a:t>Federal Recreational Trails Program eligible activities</a:t>
            </a:r>
          </a:p>
          <a:p>
            <a:pPr lvl="1"/>
            <a:r>
              <a:rPr lang="en-US" sz="7200" dirty="0"/>
              <a:t>Infrastructure-related or non-infrastructure related Safe Routes to School Projects</a:t>
            </a:r>
          </a:p>
          <a:p>
            <a:pPr lvl="1"/>
            <a:r>
              <a:rPr lang="en-US" sz="7200" dirty="0"/>
              <a:t>Scenic Byways</a:t>
            </a:r>
          </a:p>
        </p:txBody>
      </p:sp>
    </p:spTree>
    <p:extLst>
      <p:ext uri="{BB962C8B-B14F-4D97-AF65-F5344CB8AC3E}">
        <p14:creationId xmlns:p14="http://schemas.microsoft.com/office/powerpoint/2010/main" val="162698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5544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Mississippi River Trail Eagle Ridge Road to May Street (LeClaire)</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a 4,500-foot trail along U.S. 67 in LeClaire as part of the Mississippi River Trail connecting commercial districts from Eagle Ridge Road to May Street.</a:t>
            </a:r>
          </a:p>
          <a:p>
            <a:pPr marL="0" marR="0" indent="0">
              <a:spcBef>
                <a:spcPts val="0"/>
              </a:spcBef>
              <a:spcAft>
                <a:spcPts val="0"/>
              </a:spcAft>
              <a:buNone/>
            </a:pPr>
            <a:endParaRPr lang="en-US" sz="1600" b="1" dirty="0">
              <a:latin typeface="PT Sans" panose="020B0503020203020204"/>
              <a:cs typeface="Arial" pitchFamily="34" charset="0"/>
            </a:endParaRPr>
          </a:p>
          <a:p>
            <a:pPr marL="0" marR="0" indent="0">
              <a:spcBef>
                <a:spcPts val="0"/>
              </a:spcBef>
              <a:spcAft>
                <a:spcPts val="0"/>
              </a:spcAft>
              <a:buNone/>
            </a:pPr>
            <a:r>
              <a:rPr lang="en-US" sz="1600" b="1" dirty="0">
                <a:latin typeface="PT Sans" panose="020B0503020203020204"/>
                <a:cs typeface="Arial" pitchFamily="34" charset="0"/>
              </a:rPr>
              <a:t>Total Cost: $1,268,542</a:t>
            </a:r>
          </a:p>
          <a:p>
            <a:pPr marL="0" indent="0">
              <a:spcBef>
                <a:spcPts val="0"/>
              </a:spcBef>
              <a:buClr>
                <a:schemeClr val="tx1"/>
              </a:buClr>
              <a:buNone/>
              <a:defRPr/>
            </a:pPr>
            <a:r>
              <a:rPr lang="en-US" sz="1600" b="1" dirty="0">
                <a:latin typeface="PT Sans" panose="020B0503020203020204"/>
                <a:cs typeface="Arial" pitchFamily="34" charset="0"/>
              </a:rPr>
              <a:t>Requested: $1,014,833 (80%)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6AAE3635-972A-2505-FAD6-2F9F6C380424}"/>
              </a:ext>
            </a:extLst>
          </p:cNvPr>
          <p:cNvPicPr>
            <a:picLocks noChangeAspect="1"/>
          </p:cNvPicPr>
          <p:nvPr/>
        </p:nvPicPr>
        <p:blipFill>
          <a:blip r:embed="rId4"/>
          <a:stretch>
            <a:fillRect/>
          </a:stretch>
        </p:blipFill>
        <p:spPr>
          <a:xfrm>
            <a:off x="2668188" y="2636912"/>
            <a:ext cx="6176269" cy="3816424"/>
          </a:xfrm>
          <a:prstGeom prst="rect">
            <a:avLst/>
          </a:prstGeom>
        </p:spPr>
      </p:pic>
    </p:spTree>
    <p:extLst>
      <p:ext uri="{BB962C8B-B14F-4D97-AF65-F5344CB8AC3E}">
        <p14:creationId xmlns:p14="http://schemas.microsoft.com/office/powerpoint/2010/main" val="182929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Safe Routes to School</a:t>
            </a:r>
            <a:br>
              <a:rPr lang="en-US" sz="3000" b="1" dirty="0">
                <a:solidFill>
                  <a:schemeClr val="tx2"/>
                </a:solidFill>
              </a:rPr>
            </a:br>
            <a:r>
              <a:rPr lang="en-US" sz="3000" b="1" dirty="0">
                <a:solidFill>
                  <a:schemeClr val="tx2"/>
                </a:solidFill>
              </a:rPr>
              <a:t>Applications </a:t>
            </a: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136499514"/>
              </p:ext>
            </p:extLst>
          </p:nvPr>
        </p:nvGraphicFramePr>
        <p:xfrm>
          <a:off x="179512" y="1418838"/>
          <a:ext cx="8856984" cy="494482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0">
                <a:tc>
                  <a:txBody>
                    <a:bodyPr/>
                    <a:lstStyle/>
                    <a:p>
                      <a:pPr algn="ctr"/>
                      <a:r>
                        <a:rPr lang="en-US" sz="1400" b="1" dirty="0"/>
                        <a:t>Independence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Manning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a:t>
                      </a:r>
                    </a:p>
                    <a:p>
                      <a:pPr algn="ctr"/>
                      <a:r>
                        <a:rPr lang="en-US" sz="1400" b="1" dirty="0"/>
                        <a:t>$636,000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$508,800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Des Moines Metropolitan Safe Routes to School Project</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Iowa Bicycle Coalition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$226,786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$181,429 (80%)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Eldora Safe Routes to School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Eldora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$311,000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$248,000 (50%)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Pedestrian Hybrid Beacon at W.16th Street and U.S. 63</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Tama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$210,000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$168,000 (80%)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Malvern Safe Route to School Wolverine Trail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Malvern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$529,183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$303,680 (57%)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001294"/>
                  </a:ext>
                </a:extLst>
              </a:tr>
              <a:tr h="365760">
                <a:tc>
                  <a:txBody>
                    <a:bodyPr/>
                    <a:lstStyle/>
                    <a:p>
                      <a:pPr marL="0" algn="ctr" defTabSz="914400" rtl="0" eaLnBrk="1" fontAlgn="t" latinLnBrk="0" hangingPunct="1"/>
                      <a:r>
                        <a:rPr lang="en-US" sz="1400" b="1" kern="1200" dirty="0">
                          <a:solidFill>
                            <a:schemeClr val="dk1"/>
                          </a:solidFill>
                          <a:latin typeface="+mn-lt"/>
                          <a:ea typeface="+mn-ea"/>
                          <a:cs typeface="+mn-cs"/>
                        </a:rPr>
                        <a:t>Marion Schools Sidewalk Gap Infill </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Marion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45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$562,520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$402,000 (71%)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365760">
                <a:tc>
                  <a:txBody>
                    <a:bodyPr/>
                    <a:lstStyle/>
                    <a:p>
                      <a:pPr marL="0" algn="ctr" defTabSz="914400" rtl="0" eaLnBrk="1" fontAlgn="t" latinLnBrk="0" hangingPunct="1"/>
                      <a:r>
                        <a:rPr lang="en-US" sz="1400" b="1" kern="1200" dirty="0">
                          <a:solidFill>
                            <a:schemeClr val="dk1"/>
                          </a:solidFill>
                          <a:latin typeface="+mn-lt"/>
                          <a:ea typeface="+mn-ea"/>
                          <a:cs typeface="+mn-cs"/>
                        </a:rPr>
                        <a:t>Carlisle Safe Routes to School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Carlisle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30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$805,305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$644,244 (80%)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792513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0" y="6581001"/>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All Other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659069973"/>
              </p:ext>
            </p:extLst>
          </p:nvPr>
        </p:nvGraphicFramePr>
        <p:xfrm>
          <a:off x="179512" y="1418838"/>
          <a:ext cx="8856984" cy="485338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2033">
                <a:tc>
                  <a:txBody>
                    <a:bodyPr/>
                    <a:lstStyle/>
                    <a:p>
                      <a:pPr algn="ctr"/>
                      <a:r>
                        <a:rPr lang="en-US" sz="1400" b="1" dirty="0"/>
                        <a:t>Great Western Trail Rehabilitation Phase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Warren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$2,154,000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$1,200,000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15477">
                <a:tc>
                  <a:txBody>
                    <a:bodyPr/>
                    <a:lstStyle/>
                    <a:p>
                      <a:pPr marL="0" algn="ctr" defTabSz="914400" rtl="0" eaLnBrk="1" fontAlgn="t" latinLnBrk="0" hangingPunct="1"/>
                      <a:r>
                        <a:rPr lang="en-US" sz="1400" b="1" kern="1200" dirty="0" err="1">
                          <a:solidFill>
                            <a:schemeClr val="dk1"/>
                          </a:solidFill>
                          <a:latin typeface="+mn-lt"/>
                          <a:ea typeface="+mn-ea"/>
                          <a:cs typeface="+mn-cs"/>
                        </a:rPr>
                        <a:t>Wapsi</a:t>
                      </a:r>
                      <a:r>
                        <a:rPr lang="en-US" sz="1400" b="1" kern="1200" dirty="0">
                          <a:solidFill>
                            <a:schemeClr val="dk1"/>
                          </a:solidFill>
                          <a:latin typeface="+mn-lt"/>
                          <a:ea typeface="+mn-ea"/>
                          <a:cs typeface="+mn-cs"/>
                        </a:rPr>
                        <a:t> Great Western Line Trail Renovation Elma to Acme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Howard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85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$2,447,411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$1,957,928 (80%)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Native Grass and Wildflower Seed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University of Northern Iowa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79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$400,676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$320,541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(80%)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6290167"/>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Little River Scenic Pathway Extension Phase 2</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Decatur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71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$555,000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$184,000 (33%)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Ballpark to Ballpark Trail Phase 2</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Shelby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$903,975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$124,885 (14%)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T‐Bone Trail Resurfacing Audubon to Hamlin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Audubon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$1,170,000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$936,000 (80%)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001294"/>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56237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All Other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372906506"/>
              </p:ext>
            </p:extLst>
          </p:nvPr>
        </p:nvGraphicFramePr>
        <p:xfrm>
          <a:off x="179512" y="1418838"/>
          <a:ext cx="8856984" cy="454858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706368">
                <a:tc>
                  <a:txBody>
                    <a:bodyPr/>
                    <a:lstStyle/>
                    <a:p>
                      <a:pPr marL="0" algn="ctr" defTabSz="914400" rtl="0" eaLnBrk="1" fontAlgn="t" latinLnBrk="0" hangingPunct="1"/>
                      <a:r>
                        <a:rPr lang="en-US" sz="1400" b="1" kern="1200" dirty="0">
                          <a:solidFill>
                            <a:schemeClr val="dk1"/>
                          </a:solidFill>
                          <a:latin typeface="+mn-lt"/>
                          <a:ea typeface="+mn-ea"/>
                          <a:cs typeface="+mn-cs"/>
                        </a:rPr>
                        <a:t>Adventureland Drive NW Reconstruction 17th Ave NW to 9th Ave NW Bicycle/Pedestrian Improvements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Altoona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$9,807,500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$540,800 (6%)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933659"/>
                  </a:ext>
                </a:extLst>
              </a:tr>
              <a:tr h="252033">
                <a:tc>
                  <a:txBody>
                    <a:bodyPr/>
                    <a:lstStyle/>
                    <a:p>
                      <a:pPr algn="ctr"/>
                      <a:r>
                        <a:rPr lang="en-US" sz="1400" b="1" dirty="0"/>
                        <a:t>Morgan Creek Trail </a:t>
                      </a:r>
                    </a:p>
                    <a:p>
                      <a:pPr algn="ctr"/>
                      <a:r>
                        <a:rPr lang="en-US" sz="1400" b="1" dirty="0"/>
                        <a:t>Phase 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$1,910,000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$1,280,000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Morgan Creek Trail Cedar River Bridge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$400,000 (80%)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Riverside Trail Rehabilitation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Coon Rapids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$1,174,000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$804,800 (69%)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marL="0" algn="ctr" defTabSz="914400" rtl="0" eaLnBrk="1" fontAlgn="t" latinLnBrk="0" hangingPunct="1"/>
                      <a:r>
                        <a:rPr lang="en-US" sz="1400" b="1" kern="1200" dirty="0" err="1">
                          <a:solidFill>
                            <a:schemeClr val="dk1"/>
                          </a:solidFill>
                          <a:latin typeface="+mn-lt"/>
                          <a:ea typeface="+mn-ea"/>
                          <a:cs typeface="+mn-cs"/>
                        </a:rPr>
                        <a:t>Holliwell</a:t>
                      </a:r>
                      <a:r>
                        <a:rPr lang="en-US" sz="1400" b="1" kern="1200" dirty="0">
                          <a:solidFill>
                            <a:schemeClr val="dk1"/>
                          </a:solidFill>
                          <a:latin typeface="+mn-lt"/>
                          <a:ea typeface="+mn-ea"/>
                          <a:cs typeface="+mn-cs"/>
                        </a:rPr>
                        <a:t> Covered Bridge Rehabilitation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Madison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58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$1,229,280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$887,424 (72%)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2546653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85000" lnSpcReduction="20000"/>
          </a:bodyPr>
          <a:lstStyle/>
          <a:p>
            <a:pPr lvl="0">
              <a:spcAft>
                <a:spcPts val="1200"/>
              </a:spcAft>
            </a:pPr>
            <a:r>
              <a:rPr lang="en-US" sz="2800" b="1" dirty="0">
                <a:ea typeface="PT Sans" panose="020B0503020203020204" pitchFamily="34" charset="0"/>
              </a:rPr>
              <a:t>Statewide or multi-regional impact of the project (25 points)</a:t>
            </a:r>
          </a:p>
          <a:p>
            <a:pPr lvl="0">
              <a:spcAft>
                <a:spcPts val="1200"/>
              </a:spcAft>
            </a:pPr>
            <a:r>
              <a:rPr lang="en-US" sz="2800" b="1" dirty="0">
                <a:effectLst/>
                <a:ea typeface="PT Sans" panose="020B0503020203020204" pitchFamily="34" charset="0"/>
              </a:rPr>
              <a:t>Connectivity and Completion of Trail Linkages </a:t>
            </a:r>
            <a:r>
              <a:rPr lang="en-US" sz="2800" dirty="0">
                <a:ea typeface="PT Sans" panose="020B0503020203020204" pitchFamily="34" charset="0"/>
              </a:rPr>
              <a:t>(15 points)</a:t>
            </a:r>
          </a:p>
          <a:p>
            <a:pPr lvl="0">
              <a:spcAft>
                <a:spcPts val="1200"/>
              </a:spcAft>
            </a:pPr>
            <a:r>
              <a:rPr lang="en-US" sz="2800" b="1" dirty="0">
                <a:effectLst/>
                <a:ea typeface="PT Sans" panose="020B0503020203020204" pitchFamily="34" charset="0"/>
              </a:rPr>
              <a:t>Alignment with Local, Regional, or Statewide Planning Documents </a:t>
            </a:r>
            <a:r>
              <a:rPr lang="en-US" sz="2800" b="1" dirty="0">
                <a:ea typeface="PT Sans" panose="020B0503020203020204" pitchFamily="34" charset="0"/>
              </a:rPr>
              <a:t>(15 points)</a:t>
            </a:r>
          </a:p>
          <a:p>
            <a:pPr lvl="0">
              <a:spcAft>
                <a:spcPts val="1200"/>
              </a:spcAft>
            </a:pPr>
            <a:r>
              <a:rPr lang="en-US" sz="2800" b="1" dirty="0">
                <a:effectLst/>
                <a:ea typeface="PT Sans" panose="020B0503020203020204" pitchFamily="34" charset="0"/>
              </a:rPr>
              <a:t>Federal-aid Highway Project Development Process, Understanding and Capacity </a:t>
            </a:r>
            <a:r>
              <a:rPr lang="en-US" sz="2800" dirty="0">
                <a:ea typeface="PT Sans" panose="020B0503020203020204" pitchFamily="34" charset="0"/>
              </a:rPr>
              <a:t>(10 points)</a:t>
            </a:r>
          </a:p>
          <a:p>
            <a:pPr lvl="0">
              <a:spcAft>
                <a:spcPts val="1200"/>
              </a:spcAft>
            </a:pPr>
            <a:r>
              <a:rPr lang="en-US" sz="2800" b="1" dirty="0">
                <a:effectLst/>
                <a:ea typeface="PT Sans" panose="020B0503020203020204" pitchFamily="34" charset="0"/>
              </a:rPr>
              <a:t>Contribution Toward Safety for All Transportation Modes </a:t>
            </a:r>
            <a:r>
              <a:rPr lang="en-US" sz="2800" b="1" dirty="0">
                <a:ea typeface="PT Sans" panose="020B0503020203020204" pitchFamily="34" charset="0"/>
              </a:rPr>
              <a:t>(10 points)</a:t>
            </a:r>
          </a:p>
          <a:p>
            <a:pPr lvl="0">
              <a:spcAft>
                <a:spcPts val="1200"/>
              </a:spcAft>
            </a:pPr>
            <a:r>
              <a:rPr lang="en-US" sz="2800" b="1" dirty="0">
                <a:effectLst/>
                <a:ea typeface="PT Sans" panose="020B0503020203020204" pitchFamily="34" charset="0"/>
              </a:rPr>
              <a:t>Enhancement of Statewide Tourism Benefits </a:t>
            </a:r>
            <a:r>
              <a:rPr lang="en-US" sz="2800" dirty="0">
                <a:ea typeface="PT Sans" panose="020B0503020203020204" pitchFamily="34" charset="0"/>
              </a:rPr>
              <a:t>(10 points)</a:t>
            </a:r>
          </a:p>
          <a:p>
            <a:pPr lvl="0"/>
            <a:endParaRPr lang="en-US"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2696"/>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sz="3200"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800" b="1" dirty="0">
                <a:ea typeface="PT Sans" panose="020B0503020203020204" pitchFamily="34" charset="0"/>
              </a:rPr>
              <a:t>Leverage of other funding sources(10 points)</a:t>
            </a:r>
          </a:p>
          <a:p>
            <a:pPr lvl="0">
              <a:spcAft>
                <a:spcPts val="1200"/>
              </a:spcAft>
            </a:pPr>
            <a:r>
              <a:rPr lang="en-US" sz="2800" b="1" dirty="0">
                <a:effectLst/>
                <a:ea typeface="PT Sans" panose="020B0503020203020204" pitchFamily="34" charset="0"/>
              </a:rPr>
              <a:t>Need for th</a:t>
            </a:r>
            <a:r>
              <a:rPr lang="en-US" sz="2800" dirty="0">
                <a:ea typeface="PT Sans" panose="020B0503020203020204" pitchFamily="34" charset="0"/>
              </a:rPr>
              <a:t>e proposed project (10 points)</a:t>
            </a:r>
          </a:p>
          <a:p>
            <a:pPr lvl="0">
              <a:spcAft>
                <a:spcPts val="1200"/>
              </a:spcAft>
            </a:pPr>
            <a:r>
              <a:rPr lang="en-US" sz="2800" b="1" dirty="0">
                <a:effectLst/>
                <a:ea typeface="PT Sans" panose="020B0503020203020204" pitchFamily="34" charset="0"/>
              </a:rPr>
              <a:t>Addresses high-need areas </a:t>
            </a:r>
            <a:r>
              <a:rPr lang="en-US" sz="2800" b="1" dirty="0">
                <a:ea typeface="PT Sans" panose="020B0503020203020204" pitchFamily="34" charset="0"/>
              </a:rPr>
              <a:t>(10 points)</a:t>
            </a:r>
          </a:p>
          <a:p>
            <a:pPr lvl="0">
              <a:spcAft>
                <a:spcPts val="1200"/>
              </a:spcAft>
            </a:pPr>
            <a:r>
              <a:rPr lang="en-US" sz="2800" b="1" dirty="0">
                <a:effectLst/>
                <a:ea typeface="PT Sans" panose="020B0503020203020204" pitchFamily="34" charset="0"/>
              </a:rPr>
              <a:t>Improve accessibility </a:t>
            </a:r>
            <a:r>
              <a:rPr lang="en-US" sz="2800" dirty="0">
                <a:ea typeface="PT Sans" panose="020B0503020203020204" pitchFamily="34" charset="0"/>
              </a:rPr>
              <a:t>(5 points)</a:t>
            </a:r>
          </a:p>
          <a:p>
            <a:pPr lvl="0">
              <a:spcAft>
                <a:spcPts val="1200"/>
              </a:spcAft>
            </a:pPr>
            <a:r>
              <a:rPr lang="en-US" sz="2800" b="1" dirty="0">
                <a:effectLst/>
                <a:ea typeface="PT Sans" panose="020B0503020203020204" pitchFamily="34" charset="0"/>
              </a:rPr>
              <a:t>Long-term maintenance plan </a:t>
            </a:r>
            <a:r>
              <a:rPr lang="en-US" sz="2800" b="1" dirty="0">
                <a:ea typeface="PT Sans" panose="020B0503020203020204" pitchFamily="34" charset="0"/>
              </a:rPr>
              <a:t>(5 points)</a:t>
            </a:r>
          </a:p>
          <a:p>
            <a:pPr lvl="0">
              <a:spcAft>
                <a:spcPts val="1200"/>
              </a:spcAft>
            </a:pPr>
            <a:r>
              <a:rPr lang="en-US" sz="2800" b="1" dirty="0">
                <a:effectLst/>
                <a:ea typeface="PT Sans" panose="020B0503020203020204" pitchFamily="34" charset="0"/>
              </a:rPr>
              <a:t>Project readiness </a:t>
            </a:r>
            <a:r>
              <a:rPr lang="en-US" sz="2800" dirty="0">
                <a:ea typeface="PT Sans" panose="020B0503020203020204" pitchFamily="34" charset="0"/>
              </a:rPr>
              <a:t>(5 points)</a:t>
            </a:r>
          </a:p>
          <a:p>
            <a:pPr lvl="0"/>
            <a:endParaRPr lang="en-US"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2696"/>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sz="3200" dirty="0"/>
              <a:t>Project Evaluation Criteria (continued)</a:t>
            </a:r>
          </a:p>
        </p:txBody>
      </p:sp>
    </p:spTree>
    <p:extLst>
      <p:ext uri="{BB962C8B-B14F-4D97-AF65-F5344CB8AC3E}">
        <p14:creationId xmlns:p14="http://schemas.microsoft.com/office/powerpoint/2010/main" val="3654398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2060848"/>
            <a:ext cx="8064896" cy="4536504"/>
          </a:xfrm>
          <a:prstGeom prst="rect">
            <a:avLst/>
          </a:prstGeom>
        </p:spPr>
        <p:txBody>
          <a:bodyPr vert="horz" lIns="91440" tIns="45720" rIns="91440" bIns="45720" rtlCol="0">
            <a:normAutofit fontScale="92500"/>
          </a:bodyPr>
          <a:lstStyle/>
          <a:p>
            <a:pPr marL="0" lvl="0" indent="0" algn="ctr">
              <a:spcAft>
                <a:spcPts val="1200"/>
              </a:spcAft>
              <a:buNone/>
            </a:pPr>
            <a:r>
              <a:rPr lang="en-US" u="sng" dirty="0"/>
              <a:t>Available Funding </a:t>
            </a:r>
          </a:p>
          <a:p>
            <a:pPr lvl="1"/>
            <a:r>
              <a:rPr lang="en-US" sz="2200" b="1" dirty="0"/>
              <a:t>Safe Routes to School (SRTS) Funding Target:             $2,000,000</a:t>
            </a:r>
          </a:p>
          <a:p>
            <a:pPr lvl="1"/>
            <a:r>
              <a:rPr lang="en-US" sz="2200" b="1" dirty="0"/>
              <a:t>All Other Projects Funding Target:                                $8,000,000</a:t>
            </a:r>
          </a:p>
          <a:p>
            <a:pPr lvl="1"/>
            <a:r>
              <a:rPr lang="en-US" sz="2200" b="1" dirty="0"/>
              <a:t>Total Funding Available:                                               $10,000,000</a:t>
            </a:r>
          </a:p>
          <a:p>
            <a:pPr marL="0" lvl="0" indent="0" algn="ctr">
              <a:spcAft>
                <a:spcPts val="1200"/>
              </a:spcAft>
              <a:buNone/>
            </a:pPr>
            <a:r>
              <a:rPr lang="en-US" b="1" u="sng" dirty="0"/>
              <a:t>Application Summary</a:t>
            </a:r>
          </a:p>
          <a:p>
            <a:pPr lvl="1"/>
            <a:r>
              <a:rPr lang="en-US" sz="2200" b="1" dirty="0"/>
              <a:t>Total number of projects:  28</a:t>
            </a:r>
          </a:p>
          <a:p>
            <a:pPr lvl="1"/>
            <a:r>
              <a:rPr lang="en-US" sz="2200" b="1" dirty="0"/>
              <a:t>Total project costs:  $50,078,218</a:t>
            </a:r>
          </a:p>
          <a:p>
            <a:pPr lvl="1"/>
            <a:r>
              <a:rPr lang="en-US" sz="2200" b="1" dirty="0"/>
              <a:t>Total amount requested:  $20,962,374</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908720"/>
            <a:ext cx="78867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endParaRPr lang="en-US" dirty="0"/>
          </a:p>
          <a:p>
            <a:r>
              <a:rPr lang="en-US" sz="3200" dirty="0"/>
              <a:t>Available Funding and Application Summary </a:t>
            </a:r>
            <a:endParaRPr lang="en-US" dirty="0"/>
          </a:p>
        </p:txBody>
      </p:sp>
    </p:spTree>
    <p:extLst>
      <p:ext uri="{BB962C8B-B14F-4D97-AF65-F5344CB8AC3E}">
        <p14:creationId xmlns:p14="http://schemas.microsoft.com/office/powerpoint/2010/main" val="238237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980728"/>
            <a:ext cx="7886700" cy="360040"/>
          </a:xfrm>
          <a:prstGeom prst="rect">
            <a:avLst/>
          </a:prstGeom>
        </p:spPr>
        <p:txBody>
          <a:bodyPr>
            <a:noAutofit/>
          </a:bodyPr>
          <a:lstStyle/>
          <a:p>
            <a:r>
              <a:rPr lang="en-US" sz="3200" b="1" dirty="0">
                <a:solidFill>
                  <a:schemeClr val="tx2"/>
                </a:solidFill>
              </a:rPr>
              <a:t>Safe Routes to School</a:t>
            </a:r>
            <a:br>
              <a:rPr lang="en-US" sz="3200" b="1" dirty="0">
                <a:solidFill>
                  <a:schemeClr val="tx2"/>
                </a:solidFill>
              </a:rPr>
            </a:br>
            <a:r>
              <a:rPr lang="en-US" sz="3200" b="1" dirty="0">
                <a:solidFill>
                  <a:schemeClr val="tx2"/>
                </a:solidFill>
              </a:rPr>
              <a:t>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956189486"/>
              </p:ext>
            </p:extLst>
          </p:nvPr>
        </p:nvGraphicFramePr>
        <p:xfrm>
          <a:off x="177696" y="1700808"/>
          <a:ext cx="8788608" cy="4687273"/>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1030888">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1080120">
                <a:tc>
                  <a:txBody>
                    <a:bodyPr/>
                    <a:lstStyle/>
                    <a:p>
                      <a:pPr algn="ctr"/>
                      <a:r>
                        <a:rPr lang="en-US" sz="1400" b="1" dirty="0">
                          <a:hlinkClick r:id="rId2" action="ppaction://hlinksldjump"/>
                        </a:rPr>
                        <a:t>Iowa Safe Routes Partnership</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Northland Regional Council of Governments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$322,635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$258,108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$258,108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614915">
                <a:tc>
                  <a:txBody>
                    <a:bodyPr/>
                    <a:lstStyle/>
                    <a:p>
                      <a:pPr algn="ctr"/>
                      <a:r>
                        <a:rPr lang="en-US" sz="1400" b="1" dirty="0">
                          <a:hlinkClick r:id="rId3" action="ppaction://hlinksldjump"/>
                        </a:rPr>
                        <a:t>Safe Routes to School &amp; Recreational Trails Phase 1</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Logan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$1,193,761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$652,212</a:t>
                      </a:r>
                    </a:p>
                    <a:p>
                      <a:pPr algn="ctr"/>
                      <a:r>
                        <a:rPr lang="en-US" sz="1400" b="1"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t>$652,212 (55%)</a:t>
                      </a:r>
                      <a:endParaRPr lang="en-US" sz="140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614915">
                <a:tc>
                  <a:txBody>
                    <a:bodyPr/>
                    <a:lstStyle/>
                    <a:p>
                      <a:pPr algn="ctr"/>
                      <a:r>
                        <a:rPr lang="en-US" sz="1400" b="1" dirty="0">
                          <a:hlinkClick r:id="rId4" action="ppaction://hlinksldjump"/>
                        </a:rPr>
                        <a:t>3rd Street Sidewalk Extension Project</a:t>
                      </a:r>
                      <a:endParaRPr lang="en-US" sz="1400" b="1" dirty="0">
                        <a:hlinkClick r:id="rId5"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Anamosa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$1,208,300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$650,000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$650,000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521604"/>
                  </a:ext>
                </a:extLst>
              </a:tr>
              <a:tr h="1229830">
                <a:tc>
                  <a:txBody>
                    <a:bodyPr/>
                    <a:lstStyle/>
                    <a:p>
                      <a:pPr algn="ctr"/>
                      <a:r>
                        <a:rPr lang="en-US" sz="1400" b="1" dirty="0">
                          <a:hlinkClick r:id="rId6" action="ppaction://hlinksldjump"/>
                        </a:rPr>
                        <a:t>Washington Avenue Safe Routes to School</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Grinnell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$727,364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$581,891</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$581,891</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7"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836711"/>
            <a:ext cx="7886700" cy="288033"/>
          </a:xfrm>
        </p:spPr>
        <p:txBody>
          <a:bodyPr>
            <a:noAutofit/>
          </a:bodyPr>
          <a:lstStyle/>
          <a:p>
            <a:r>
              <a:rPr lang="en-US" sz="3200" b="1" dirty="0">
                <a:solidFill>
                  <a:schemeClr val="tx2"/>
                </a:solidFill>
              </a:rPr>
              <a:t>Safe Routes to School Applications Received</a:t>
            </a:r>
          </a:p>
        </p:txBody>
      </p:sp>
      <p:pic>
        <p:nvPicPr>
          <p:cNvPr id="3" name="Picture 2">
            <a:extLst>
              <a:ext uri="{FF2B5EF4-FFF2-40B4-BE49-F238E27FC236}">
                <a16:creationId xmlns:a16="http://schemas.microsoft.com/office/drawing/2014/main" id="{8765B8B4-CD6A-7A85-9287-A00D4E9D6E33}"/>
              </a:ext>
            </a:extLst>
          </p:cNvPr>
          <p:cNvPicPr>
            <a:picLocks noChangeAspect="1"/>
          </p:cNvPicPr>
          <p:nvPr/>
        </p:nvPicPr>
        <p:blipFill>
          <a:blip r:embed="rId2"/>
          <a:stretch>
            <a:fillRect/>
          </a:stretch>
        </p:blipFill>
        <p:spPr>
          <a:xfrm>
            <a:off x="323528" y="1196752"/>
            <a:ext cx="8496944" cy="5303345"/>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7696" y="788177"/>
            <a:ext cx="8788608" cy="360040"/>
          </a:xfrm>
          <a:prstGeom prst="rect">
            <a:avLst/>
          </a:prstGeom>
        </p:spPr>
        <p:txBody>
          <a:bodyPr>
            <a:noAutofit/>
          </a:bodyPr>
          <a:lstStyle/>
          <a:p>
            <a:r>
              <a:rPr lang="en-US" sz="3200" b="1" dirty="0">
                <a:solidFill>
                  <a:schemeClr val="tx2"/>
                </a:solidFill>
              </a:rPr>
              <a:t>All </a:t>
            </a:r>
            <a:r>
              <a:rPr lang="en-US" sz="3200" dirty="0"/>
              <a:t>Other </a:t>
            </a:r>
            <a:r>
              <a:rPr lang="en-US" sz="3200" b="1" dirty="0">
                <a:solidFill>
                  <a:schemeClr val="tx2"/>
                </a:solidFill>
              </a:rPr>
              <a:t>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457610483"/>
              </p:ext>
            </p:extLst>
          </p:nvPr>
        </p:nvGraphicFramePr>
        <p:xfrm>
          <a:off x="177696" y="1173978"/>
          <a:ext cx="8788608" cy="5373120"/>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862165">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21624">
                <a:tc>
                  <a:txBody>
                    <a:bodyPr/>
                    <a:lstStyle/>
                    <a:p>
                      <a:pPr algn="ctr"/>
                      <a:r>
                        <a:rPr lang="en-US" sz="1350" b="1" dirty="0">
                          <a:hlinkClick r:id="rId2" action="ppaction://hlinksldjump"/>
                        </a:rPr>
                        <a:t>Iowa River’s Edge Trail Surfacing and South Fork Bridge Replacement</a:t>
                      </a:r>
                      <a:endParaRPr lang="en-US"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Hardin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$3,990,000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$2,000,000</a:t>
                      </a:r>
                    </a:p>
                    <a:p>
                      <a:pPr algn="ctr"/>
                      <a:r>
                        <a:rPr lang="en-US" sz="1350" b="1"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$2,000,000</a:t>
                      </a:r>
                    </a:p>
                    <a:p>
                      <a:pPr algn="ctr"/>
                      <a:r>
                        <a:rPr lang="en-US" sz="1350" b="1" dirty="0"/>
                        <a:t>(50%)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713515">
                <a:tc>
                  <a:txBody>
                    <a:bodyPr/>
                    <a:lstStyle/>
                    <a:p>
                      <a:pPr algn="ctr"/>
                      <a:r>
                        <a:rPr lang="en-US" sz="1350" b="1" dirty="0">
                          <a:hlinkClick r:id="rId3" action="ppaction://hlinksldjump"/>
                        </a:rPr>
                        <a:t>Clear Creek Trail</a:t>
                      </a:r>
                      <a:endParaRPr lang="en-US"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Johnson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$3,714,481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$1,800,000</a:t>
                      </a:r>
                    </a:p>
                    <a:p>
                      <a:pPr algn="ctr"/>
                      <a:r>
                        <a:rPr lang="en-US" sz="1350" b="1" dirty="0"/>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$1,800,000 (48%)</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505407">
                <a:tc>
                  <a:txBody>
                    <a:bodyPr/>
                    <a:lstStyle/>
                    <a:p>
                      <a:pPr algn="ctr"/>
                      <a:r>
                        <a:rPr lang="en-US" sz="1350" b="1" dirty="0">
                          <a:hlinkClick r:id="rId4" action="ppaction://hlinksldjump"/>
                        </a:rPr>
                        <a:t>Grant Street South Realignment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Bondurant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$3,251,000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$500,000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(15%)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521604"/>
                  </a:ext>
                </a:extLst>
              </a:tr>
              <a:tr h="713515">
                <a:tc>
                  <a:txBody>
                    <a:bodyPr/>
                    <a:lstStyle/>
                    <a:p>
                      <a:pPr algn="ctr"/>
                      <a:r>
                        <a:rPr lang="en-US" sz="1350" b="1" dirty="0">
                          <a:hlinkClick r:id="rId5" action="ppaction://hlinksldjump"/>
                        </a:rPr>
                        <a:t>Hickman Interchange Bicycle/Pedestrian Facilities</a:t>
                      </a:r>
                      <a:endParaRPr lang="en-US"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$6,830,000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$800,000</a:t>
                      </a:r>
                    </a:p>
                    <a:p>
                      <a:pPr algn="ctr"/>
                      <a:r>
                        <a:rPr lang="en-US" sz="135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$800,000</a:t>
                      </a:r>
                    </a:p>
                    <a:p>
                      <a:pPr algn="ctr"/>
                      <a:r>
                        <a:rPr lang="en-US" sz="1350" b="1" dirty="0"/>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r h="713515">
                <a:tc>
                  <a:txBody>
                    <a:bodyPr/>
                    <a:lstStyle/>
                    <a:p>
                      <a:pPr algn="ctr"/>
                      <a:r>
                        <a:rPr lang="en-US" sz="1350" b="1" dirty="0" err="1">
                          <a:hlinkClick r:id="rId6" action="ppaction://hlinksldjump"/>
                        </a:rPr>
                        <a:t>Bentonsport</a:t>
                      </a:r>
                      <a:r>
                        <a:rPr lang="en-US" sz="1350" b="1" dirty="0">
                          <a:hlinkClick r:id="rId6" action="ppaction://hlinksldjump"/>
                        </a:rPr>
                        <a:t> Pedestrian Bridge Rehabilitation</a:t>
                      </a:r>
                      <a:endParaRPr lang="en-US"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Van Buren County Conservation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$2,039,500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$1,612,500</a:t>
                      </a:r>
                    </a:p>
                    <a:p>
                      <a:pPr algn="ctr"/>
                      <a:r>
                        <a:rPr lang="en-US" sz="1350" b="1" dirty="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$1,612,500</a:t>
                      </a:r>
                    </a:p>
                    <a:p>
                      <a:pPr algn="ctr"/>
                      <a:r>
                        <a:rPr lang="en-US" sz="1350" b="1" dirty="0"/>
                        <a:t>(79%)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3138357"/>
                  </a:ext>
                </a:extLst>
              </a:tr>
              <a:tr h="921624">
                <a:tc>
                  <a:txBody>
                    <a:bodyPr/>
                    <a:lstStyle/>
                    <a:p>
                      <a:pPr algn="ctr"/>
                      <a:r>
                        <a:rPr lang="en-US" sz="1350" b="1" dirty="0">
                          <a:hlinkClick r:id="rId7" action="ppaction://hlinksldjump"/>
                        </a:rPr>
                        <a:t>Mississippi River Trail Eagle Ridge Road to May Street</a:t>
                      </a:r>
                      <a:endParaRPr lang="en-US"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LeClaire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$1,268,542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$1,014,833</a:t>
                      </a:r>
                    </a:p>
                    <a:p>
                      <a:pPr algn="ctr"/>
                      <a:r>
                        <a:rPr lang="en-US" sz="135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50" b="1" dirty="0"/>
                    </a:p>
                    <a:p>
                      <a:pPr algn="ctr"/>
                      <a:r>
                        <a:rPr lang="en-US" sz="1350" b="1" dirty="0"/>
                        <a:t>$1,014,833</a:t>
                      </a:r>
                    </a:p>
                    <a:p>
                      <a:pPr algn="ctr"/>
                      <a:r>
                        <a:rPr lang="en-US" sz="1350" b="1" dirty="0"/>
                        <a:t>(80%)</a:t>
                      </a:r>
                    </a:p>
                    <a:p>
                      <a:pPr algn="ctr"/>
                      <a:endParaRPr lang="en-US" sz="1350"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199558"/>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8" action="ppaction://hlinksldjump"/>
              </a:rPr>
              <a:t>Jump to applications not recommended for funding</a:t>
            </a:r>
            <a:endParaRPr lang="en-US" sz="1200" b="1" dirty="0"/>
          </a:p>
        </p:txBody>
      </p:sp>
    </p:spTree>
    <p:extLst>
      <p:ext uri="{BB962C8B-B14F-4D97-AF65-F5344CB8AC3E}">
        <p14:creationId xmlns:p14="http://schemas.microsoft.com/office/powerpoint/2010/main" val="56108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64704"/>
            <a:ext cx="7886700" cy="288033"/>
          </a:xfrm>
        </p:spPr>
        <p:txBody>
          <a:bodyPr>
            <a:noAutofit/>
          </a:bodyPr>
          <a:lstStyle/>
          <a:p>
            <a:r>
              <a:rPr lang="en-US" sz="3200" b="1" dirty="0">
                <a:solidFill>
                  <a:schemeClr val="tx2"/>
                </a:solidFill>
              </a:rPr>
              <a:t>All Other Applications Received</a:t>
            </a:r>
          </a:p>
        </p:txBody>
      </p:sp>
      <p:pic>
        <p:nvPicPr>
          <p:cNvPr id="3" name="Picture 2">
            <a:extLst>
              <a:ext uri="{FF2B5EF4-FFF2-40B4-BE49-F238E27FC236}">
                <a16:creationId xmlns:a16="http://schemas.microsoft.com/office/drawing/2014/main" id="{3182FE5E-44E6-4C15-22EB-4ADD8CAED849}"/>
              </a:ext>
            </a:extLst>
          </p:cNvPr>
          <p:cNvPicPr>
            <a:picLocks noChangeAspect="1"/>
          </p:cNvPicPr>
          <p:nvPr/>
        </p:nvPicPr>
        <p:blipFill>
          <a:blip r:embed="rId2"/>
          <a:stretch>
            <a:fillRect/>
          </a:stretch>
        </p:blipFill>
        <p:spPr>
          <a:xfrm>
            <a:off x="269776" y="1124744"/>
            <a:ext cx="8604448" cy="5406491"/>
          </a:xfrm>
          <a:prstGeom prst="rect">
            <a:avLst/>
          </a:prstGeom>
        </p:spPr>
      </p:pic>
    </p:spTree>
    <p:extLst>
      <p:ext uri="{BB962C8B-B14F-4D97-AF65-F5344CB8AC3E}">
        <p14:creationId xmlns:p14="http://schemas.microsoft.com/office/powerpoint/2010/main" val="2421378414"/>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20252</TotalTime>
  <Words>1895</Words>
  <Application>Microsoft Office PowerPoint</Application>
  <PresentationFormat>On-screen Show (4:3)</PresentationFormat>
  <Paragraphs>357</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PT Sans</vt:lpstr>
      <vt:lpstr>Office Theme</vt:lpstr>
      <vt:lpstr>PowerPoint Presentation</vt:lpstr>
      <vt:lpstr>Statewide Transportation Alternatives  Set-aside Program</vt:lpstr>
      <vt:lpstr>PowerPoint Presentation</vt:lpstr>
      <vt:lpstr>PowerPoint Presentation</vt:lpstr>
      <vt:lpstr>PowerPoint Presentation</vt:lpstr>
      <vt:lpstr>Safe Routes to School Applications Recommended</vt:lpstr>
      <vt:lpstr>Safe Routes to School Applications Received</vt:lpstr>
      <vt:lpstr>All Other Applications Recommended</vt:lpstr>
      <vt:lpstr>All Other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 Routes to School Applications Not Recommended for Award</vt:lpstr>
      <vt:lpstr>All Other Applications  Not Recommended for Award</vt:lpstr>
      <vt:lpstr>All Other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Anderson, Stuart</cp:lastModifiedBy>
  <cp:revision>550</cp:revision>
  <cp:lastPrinted>2019-08-06T13:40:11Z</cp:lastPrinted>
  <dcterms:created xsi:type="dcterms:W3CDTF">2014-05-10T08:44:16Z</dcterms:created>
  <dcterms:modified xsi:type="dcterms:W3CDTF">2024-03-04T22:52:39Z</dcterms:modified>
</cp:coreProperties>
</file>