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95" r:id="rId6"/>
    <p:sldId id="299" r:id="rId7"/>
    <p:sldId id="297" r:id="rId8"/>
    <p:sldId id="298" r:id="rId9"/>
    <p:sldId id="301" r:id="rId10"/>
    <p:sldId id="302" r:id="rId11"/>
    <p:sldId id="304" r:id="rId12"/>
    <p:sldId id="300" r:id="rId13"/>
    <p:sldId id="305" r:id="rId14"/>
    <p:sldId id="306" r:id="rId15"/>
    <p:sldId id="269" r:id="rId16"/>
    <p:sldId id="270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Neue Haas Grotesk Text Pro" panose="020B0504020202020204" pitchFamily="34" charset="0"/>
      <p:regular r:id="rId24"/>
      <p:bold r:id="rId25"/>
      <p:italic r:id="rId26"/>
      <p:boldItalic r:id="rId27"/>
    </p:embeddedFont>
    <p:embeddedFont>
      <p:font typeface="PT Sans" panose="020B0503020203020204" pitchFamily="34" charset="0"/>
      <p:regular r:id="rId28"/>
      <p:bold r:id="rId29"/>
      <p:italic r:id="rId30"/>
      <p:boldItalic r:id="rId31"/>
    </p:embeddedFont>
    <p:embeddedFont>
      <p:font typeface="Roboto Slab" pitchFamily="50" charset="0"/>
      <p:regular r:id="rId32"/>
      <p:bold r:id="rId33"/>
    </p:embeddedFont>
  </p:embeddedFontLst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2" autoAdjust="0"/>
    <p:restoredTop sz="87417" autoAdjust="0"/>
  </p:normalViewPr>
  <p:slideViewPr>
    <p:cSldViewPr snapToGrid="0">
      <p:cViewPr varScale="1">
        <p:scale>
          <a:sx n="86" d="100"/>
          <a:sy n="86" d="100"/>
        </p:scale>
        <p:origin x="7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adot.sharepoint.com/sites/XDIV/TAM/TAM%20Governance/2021%20Program%2010yr%20look%20ahea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adot-my.sharepoint.com/personal/matthew_haubrich_iowadot_us/Documents/AssetMgmt/5%20Year%20Program/Five-Year-Program-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'Purchasing Power'!$A$2:$A$5</c:f>
              <c:strCache>
                <c:ptCount val="4"/>
                <c:pt idx="0">
                  <c:v>Bridge Replacements</c:v>
                </c:pt>
                <c:pt idx="1">
                  <c:v>Pavement Resurfacing</c:v>
                </c:pt>
                <c:pt idx="2">
                  <c:v>2-lane Reconstruction</c:v>
                </c:pt>
                <c:pt idx="3">
                  <c:v>New Expressway</c:v>
                </c:pt>
              </c:strCache>
            </c:strRef>
          </c:cat>
          <c:val>
            <c:numRef>
              <c:f>'Purchasing Power'!$B$2:$B$5</c:f>
              <c:numCache>
                <c:formatCode>General</c:formatCode>
                <c:ptCount val="4"/>
                <c:pt idx="0">
                  <c:v>3</c:v>
                </c:pt>
                <c:pt idx="1">
                  <c:v>16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86-401F-B851-C1210C8D6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41358640"/>
        <c:axId val="841358968"/>
      </c:barChart>
      <c:catAx>
        <c:axId val="841358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358968"/>
        <c:crosses val="autoZero"/>
        <c:auto val="1"/>
        <c:lblAlgn val="ctr"/>
        <c:lblOffset val="100"/>
        <c:noMultiLvlLbl val="0"/>
      </c:catAx>
      <c:valAx>
        <c:axId val="841358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4135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9801672737314E-2"/>
          <c:y val="8.4795783926218712E-2"/>
          <c:w val="0.89080245708502448"/>
          <c:h val="0.69190584378533715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chart24!$E$1</c:f>
              <c:strCache>
                <c:ptCount val="1"/>
                <c:pt idx="0">
                  <c:v>2016-2020 %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chart24!$A$2:$B$7</c:f>
              <c:multiLvlStrCache>
                <c:ptCount val="6"/>
                <c:lvl>
                  <c:pt idx="0">
                    <c:v>4R</c:v>
                  </c:pt>
                  <c:pt idx="1">
                    <c:v>3R</c:v>
                  </c:pt>
                  <c:pt idx="2">
                    <c:v>BR</c:v>
                  </c:pt>
                  <c:pt idx="3">
                    <c:v>SR</c:v>
                  </c:pt>
                  <c:pt idx="4">
                    <c:v>NR</c:v>
                  </c:pt>
                  <c:pt idx="5">
                    <c:v>MI</c:v>
                  </c:pt>
                </c:lvl>
                <c:lvl>
                  <c:pt idx="0">
                    <c:v>Interstate Stewardship</c:v>
                  </c:pt>
                  <c:pt idx="1">
                    <c:v>Non-Interstate Pavement Modernization</c:v>
                  </c:pt>
                  <c:pt idx="2">
                    <c:v>Non-Interstate Bridge Modernization </c:v>
                  </c:pt>
                  <c:pt idx="3">
                    <c:v>Safety Specific</c:v>
                  </c:pt>
                  <c:pt idx="4">
                    <c:v>Non-Interstate Capacity/System Enhancement</c:v>
                  </c:pt>
                  <c:pt idx="5">
                    <c:v>Major Interstate Capacity/System Enhancement</c:v>
                  </c:pt>
                </c:lvl>
              </c:multiLvlStrCache>
              <c:extLst/>
            </c:multiLvlStrRef>
          </c:cat>
          <c:val>
            <c:numRef>
              <c:f>chart24!$E$2:$E$7</c:f>
              <c:numCache>
                <c:formatCode>0%</c:formatCode>
                <c:ptCount val="6"/>
                <c:pt idx="0">
                  <c:v>0.18616038433111604</c:v>
                </c:pt>
                <c:pt idx="1">
                  <c:v>0.1370719389012072</c:v>
                </c:pt>
                <c:pt idx="2">
                  <c:v>6.1991869918699191E-2</c:v>
                </c:pt>
                <c:pt idx="3">
                  <c:v>2.6361172702636118E-2</c:v>
                </c:pt>
                <c:pt idx="4">
                  <c:v>0.30296871150529686</c:v>
                </c:pt>
                <c:pt idx="5">
                  <c:v>0.29782581916728262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B15-42DD-8EEB-4D2D5EB0B4D6}"/>
            </c:ext>
          </c:extLst>
        </c:ser>
        <c:ser>
          <c:idx val="3"/>
          <c:order val="3"/>
          <c:tx>
            <c:strRef>
              <c:f>chart24!$F$1</c:f>
              <c:strCache>
                <c:ptCount val="1"/>
                <c:pt idx="0">
                  <c:v>2024-2028 %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chart24!$A$2:$B$7</c:f>
              <c:multiLvlStrCache>
                <c:ptCount val="6"/>
                <c:lvl>
                  <c:pt idx="0">
                    <c:v>4R</c:v>
                  </c:pt>
                  <c:pt idx="1">
                    <c:v>3R</c:v>
                  </c:pt>
                  <c:pt idx="2">
                    <c:v>BR</c:v>
                  </c:pt>
                  <c:pt idx="3">
                    <c:v>SR</c:v>
                  </c:pt>
                  <c:pt idx="4">
                    <c:v>NR</c:v>
                  </c:pt>
                  <c:pt idx="5">
                    <c:v>MI</c:v>
                  </c:pt>
                </c:lvl>
                <c:lvl>
                  <c:pt idx="0">
                    <c:v>Interstate Stewardship</c:v>
                  </c:pt>
                  <c:pt idx="1">
                    <c:v>Non-Interstate Pavement Modernization</c:v>
                  </c:pt>
                  <c:pt idx="2">
                    <c:v>Non-Interstate Bridge Modernization </c:v>
                  </c:pt>
                  <c:pt idx="3">
                    <c:v>Safety Specific</c:v>
                  </c:pt>
                  <c:pt idx="4">
                    <c:v>Non-Interstate Capacity/System Enhancement</c:v>
                  </c:pt>
                  <c:pt idx="5">
                    <c:v>Major Interstate Capacity/System Enhancement</c:v>
                  </c:pt>
                </c:lvl>
              </c:multiLvlStrCache>
              <c:extLst/>
            </c:multiLvlStrRef>
          </c:cat>
          <c:val>
            <c:numRef>
              <c:f>chart24!$F$2:$F$7</c:f>
              <c:numCache>
                <c:formatCode>0%</c:formatCode>
                <c:ptCount val="6"/>
                <c:pt idx="0">
                  <c:v>0.23032123032123031</c:v>
                </c:pt>
                <c:pt idx="1">
                  <c:v>0.19565019565019565</c:v>
                </c:pt>
                <c:pt idx="2">
                  <c:v>0.17569842569842567</c:v>
                </c:pt>
                <c:pt idx="3">
                  <c:v>3.8788788788788789E-2</c:v>
                </c:pt>
                <c:pt idx="4">
                  <c:v>0.24817999817999814</c:v>
                </c:pt>
                <c:pt idx="5">
                  <c:v>0.14514514514514515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B15-42DD-8EEB-4D2D5EB0B4D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1005916744"/>
        <c:axId val="10059200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chart24!$C$1</c15:sqref>
                        </c15:formulaRef>
                      </c:ext>
                    </c:extLst>
                    <c:strCache>
                      <c:ptCount val="1"/>
                      <c:pt idx="0">
                        <c:v>2016-2020 $</c:v>
                      </c:pt>
                    </c:strCache>
                  </c:strRef>
                </c:tx>
                <c:spPr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chart24!$A$2:$B$7</c15:sqref>
                        </c15:formulaRef>
                      </c:ext>
                    </c:extLst>
                    <c:multiLvlStrCache>
                      <c:ptCount val="6"/>
                      <c:lvl>
                        <c:pt idx="0">
                          <c:v>4R</c:v>
                        </c:pt>
                        <c:pt idx="1">
                          <c:v>3R</c:v>
                        </c:pt>
                        <c:pt idx="2">
                          <c:v>BR</c:v>
                        </c:pt>
                        <c:pt idx="3">
                          <c:v>SR</c:v>
                        </c:pt>
                        <c:pt idx="4">
                          <c:v>NR</c:v>
                        </c:pt>
                        <c:pt idx="5">
                          <c:v>MI</c:v>
                        </c:pt>
                      </c:lvl>
                      <c:lvl>
                        <c:pt idx="0">
                          <c:v>Interstate Stewardship</c:v>
                        </c:pt>
                        <c:pt idx="1">
                          <c:v>Non-Interstate Pavement Modernization</c:v>
                        </c:pt>
                        <c:pt idx="2">
                          <c:v>Non-Interstate Bridge Modernization </c:v>
                        </c:pt>
                        <c:pt idx="3">
                          <c:v>Safety Specific</c:v>
                        </c:pt>
                        <c:pt idx="4">
                          <c:v>Non-Interstate Capacity/System Enhancement</c:v>
                        </c:pt>
                        <c:pt idx="5">
                          <c:v>Major Interstate Capacity/System Enhancement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chart24!$C$2:$C$7</c15:sqref>
                        </c15:formulaRef>
                      </c:ext>
                    </c:extLst>
                    <c:numCache>
                      <c:formatCode>_("$"* #,##0.0_);_("$"* \(#,##0.0\);_("$"* "-"??_);_(@_)</c:formatCode>
                      <c:ptCount val="6"/>
                      <c:pt idx="0">
                        <c:v>604.5</c:v>
                      </c:pt>
                      <c:pt idx="1">
                        <c:v>445.1</c:v>
                      </c:pt>
                      <c:pt idx="2">
                        <c:v>201.3</c:v>
                      </c:pt>
                      <c:pt idx="3">
                        <c:v>85.6</c:v>
                      </c:pt>
                      <c:pt idx="4">
                        <c:v>983.8</c:v>
                      </c:pt>
                      <c:pt idx="5">
                        <c:v>967.1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B15-42DD-8EEB-4D2D5EB0B4D6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chart24!$D$1</c15:sqref>
                        </c15:formulaRef>
                      </c:ext>
                    </c:extLst>
                    <c:strCache>
                      <c:ptCount val="1"/>
                      <c:pt idx="0">
                        <c:v>2024-2028 $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chart24!$A$2:$B$7</c15:sqref>
                        </c15:formulaRef>
                      </c:ext>
                    </c:extLst>
                    <c:multiLvlStrCache>
                      <c:ptCount val="6"/>
                      <c:lvl>
                        <c:pt idx="0">
                          <c:v>4R</c:v>
                        </c:pt>
                        <c:pt idx="1">
                          <c:v>3R</c:v>
                        </c:pt>
                        <c:pt idx="2">
                          <c:v>BR</c:v>
                        </c:pt>
                        <c:pt idx="3">
                          <c:v>SR</c:v>
                        </c:pt>
                        <c:pt idx="4">
                          <c:v>NR</c:v>
                        </c:pt>
                        <c:pt idx="5">
                          <c:v>MI</c:v>
                        </c:pt>
                      </c:lvl>
                      <c:lvl>
                        <c:pt idx="0">
                          <c:v>Interstate Stewardship</c:v>
                        </c:pt>
                        <c:pt idx="1">
                          <c:v>Non-Interstate Pavement Modernization</c:v>
                        </c:pt>
                        <c:pt idx="2">
                          <c:v>Non-Interstate Bridge Modernization </c:v>
                        </c:pt>
                        <c:pt idx="3">
                          <c:v>Safety Specific</c:v>
                        </c:pt>
                        <c:pt idx="4">
                          <c:v>Non-Interstate Capacity/System Enhancement</c:v>
                        </c:pt>
                        <c:pt idx="5">
                          <c:v>Major Interstate Capacity/System Enhancement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chart24!$D$2:$D$7</c15:sqref>
                        </c15:formulaRef>
                      </c:ext>
                    </c:extLst>
                    <c:numCache>
                      <c:formatCode>_("$"* #,##0.0_);_("$"* \(#,##0.0\);_("$"* "-"??_);_(@_)</c:formatCode>
                      <c:ptCount val="6"/>
                      <c:pt idx="0">
                        <c:v>1012.4</c:v>
                      </c:pt>
                      <c:pt idx="1">
                        <c:v>860</c:v>
                      </c:pt>
                      <c:pt idx="2">
                        <c:v>772.3</c:v>
                      </c:pt>
                      <c:pt idx="3">
                        <c:v>170.5</c:v>
                      </c:pt>
                      <c:pt idx="4">
                        <c:v>1090.8999999999999</c:v>
                      </c:pt>
                      <c:pt idx="5">
                        <c:v>638.00000000000011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B15-42DD-8EEB-4D2D5EB0B4D6}"/>
                  </c:ext>
                </c:extLst>
              </c15:ser>
            </c15:filteredBarSeries>
          </c:ext>
        </c:extLst>
      </c:barChart>
      <c:catAx>
        <c:axId val="1005916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5920024"/>
        <c:crosses val="autoZero"/>
        <c:auto val="1"/>
        <c:lblAlgn val="ctr"/>
        <c:lblOffset val="100"/>
        <c:noMultiLvlLbl val="0"/>
      </c:catAx>
      <c:valAx>
        <c:axId val="1005920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Projected</a:t>
                </a:r>
                <a:r>
                  <a:rPr lang="en-US" baseline="0"/>
                  <a:t> Revenue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5916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Even a 1% increase in efficiency yields $510M in savings over the entire asset lifecycle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0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72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26 poor bridges on the state system, or about 0.6% of the total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01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Non-interstate pavements are only being replaced at about 0.1% per year.  </a:t>
            </a:r>
          </a:p>
          <a:p>
            <a:r>
              <a:rPr lang="en-US" dirty="0"/>
              <a:t>If we assume the replacement cycle is 100 years, this needs to be at least 1%, but 100-year pavement life is not realistic right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1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48639" y="1472138"/>
            <a:ext cx="8071657" cy="4482056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1259" indent="-342900">
              <a:spcBef>
                <a:spcPts val="45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" y="764771"/>
            <a:ext cx="8071657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3463070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ASSET MANAGEMENT SUMMARY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0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10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051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5212967"/>
            <a:ext cx="9161510" cy="159235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4479"/>
            <a:ext cx="9143999" cy="14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000" b="1" dirty="0">
                <a:solidFill>
                  <a:schemeClr val="accent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Asset Management Summary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98596"/>
            <a:ext cx="9161510" cy="14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March 12, 2024</a:t>
            </a:r>
          </a:p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Charlie Purcell</a:t>
            </a:r>
          </a:p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Deputy Director, Transportation Development Division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512" y="5936434"/>
            <a:ext cx="9167626" cy="918404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389" y="5627139"/>
            <a:ext cx="3296434" cy="8241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52E63-4ED9-A4A5-8526-25BE5E8768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8639" y="1117600"/>
            <a:ext cx="8071657" cy="4836595"/>
          </a:xfrm>
        </p:spPr>
        <p:txBody>
          <a:bodyPr/>
          <a:lstStyle/>
          <a:p>
            <a:r>
              <a:rPr lang="en-US" sz="2400" dirty="0"/>
              <a:t>2022</a:t>
            </a:r>
          </a:p>
          <a:p>
            <a:pPr lvl="1"/>
            <a:r>
              <a:rPr lang="en-US" sz="2000" dirty="0"/>
              <a:t>Increased Non-Interstate Pavement Modernization target by $35M/year for pavement replacements starting FY27 and continuing</a:t>
            </a:r>
          </a:p>
          <a:p>
            <a:pPr lvl="1"/>
            <a:r>
              <a:rPr lang="en-US" sz="2000" dirty="0"/>
              <a:t>Increased Non-Interstate Bridge Modernization target by $20M/year starting in FY27 and continuing</a:t>
            </a:r>
          </a:p>
          <a:p>
            <a:pPr lvl="1"/>
            <a:r>
              <a:rPr lang="en-US" sz="2000" dirty="0"/>
              <a:t>Increased Safety Specific target by $5M/year starting in FY27 and continuing</a:t>
            </a:r>
          </a:p>
          <a:p>
            <a:r>
              <a:rPr lang="en-US" sz="2400" dirty="0"/>
              <a:t>2023</a:t>
            </a:r>
          </a:p>
          <a:p>
            <a:pPr lvl="1"/>
            <a:r>
              <a:rPr lang="en-US" sz="2000" dirty="0"/>
              <a:t>Increased Statewide Interstate Rest Area maintenance target by 100k/year starting in FY25 and continuing</a:t>
            </a:r>
          </a:p>
          <a:p>
            <a:r>
              <a:rPr lang="en-US" sz="2400" dirty="0"/>
              <a:t>2024 (proposed)</a:t>
            </a:r>
          </a:p>
          <a:p>
            <a:pPr lvl="1"/>
            <a:r>
              <a:rPr lang="en-US" sz="2000" dirty="0"/>
              <a:t>Dedicate $55M annually for pavements within the Interstate Stewardship program target</a:t>
            </a:r>
          </a:p>
          <a:p>
            <a:pPr lvl="1"/>
            <a:r>
              <a:rPr lang="en-US" sz="2000" dirty="0"/>
              <a:t>Reserve $15M of this amount in Years 2-5 to account for unforeseen needs that will arise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4C48-5BA4-8F92-C793-08B7997B6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8639" y="628073"/>
            <a:ext cx="8071657" cy="591128"/>
          </a:xfrm>
        </p:spPr>
        <p:txBody>
          <a:bodyPr/>
          <a:lstStyle/>
          <a:p>
            <a:r>
              <a:rPr lang="en-US" dirty="0"/>
              <a:t>Steps towards a stewardship focus</a:t>
            </a:r>
          </a:p>
        </p:txBody>
      </p:sp>
    </p:spTree>
    <p:extLst>
      <p:ext uri="{BB962C8B-B14F-4D97-AF65-F5344CB8AC3E}">
        <p14:creationId xmlns:p14="http://schemas.microsoft.com/office/powerpoint/2010/main" val="2515281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52E63-4ED9-A4A5-8526-25BE5E8768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8639" y="1114425"/>
            <a:ext cx="8071657" cy="483977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percentage of the program devoted to stewardship has continued to increase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4C48-5BA4-8F92-C793-08B7997B6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8639" y="644979"/>
            <a:ext cx="8071657" cy="574222"/>
          </a:xfrm>
        </p:spPr>
        <p:txBody>
          <a:bodyPr/>
          <a:lstStyle/>
          <a:p>
            <a:r>
              <a:rPr lang="en-US" dirty="0"/>
              <a:t>Evidence of a stewardship focus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066B5BC-AC80-4D7B-9B40-5960698E2E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962959"/>
              </p:ext>
            </p:extLst>
          </p:nvPr>
        </p:nvGraphicFramePr>
        <p:xfrm>
          <a:off x="217258" y="1573357"/>
          <a:ext cx="8378103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5425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FC1767-38A8-CA99-C094-278EB704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520" y="757040"/>
            <a:ext cx="2875280" cy="50341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AC432D-D294-5BEE-BBC8-E0BB808A2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64561" y="757039"/>
            <a:ext cx="5201920" cy="503415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endParaRPr lang="en-US" sz="1350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92C11CD2-BF1E-4CC9-83F6-2C46282A58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64560" y="757039"/>
            <a:ext cx="5201919" cy="5034159"/>
          </a:xfrm>
          <a:prstGeom prst="rect">
            <a:avLst/>
          </a:prstGeom>
        </p:spPr>
        <p:txBody>
          <a:bodyPr lIns="342900" rIns="342900"/>
          <a:lstStyle/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Summary recommendations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Continue increases in stewardship investments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slight shifts in the rate of increase between pavement and bridge investments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 capacity expansions to a few prioritized interstate corridors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BDECC8-6894-AE57-95F3-BE290B84923B}"/>
              </a:ext>
            </a:extLst>
          </p:cNvPr>
          <p:cNvCxnSpPr>
            <a:cxnSpLocks/>
          </p:cNvCxnSpPr>
          <p:nvPr/>
        </p:nvCxnSpPr>
        <p:spPr>
          <a:xfrm>
            <a:off x="3829009" y="1809435"/>
            <a:ext cx="428752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30">
            <a:extLst>
              <a:ext uri="{FF2B5EF4-FFF2-40B4-BE49-F238E27FC236}">
                <a16:creationId xmlns:a16="http://schemas.microsoft.com/office/drawing/2014/main" id="{8A7DD3BC-4EF1-04E7-B597-029D459514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2374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81836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2722339" y="2782539"/>
            <a:ext cx="3699322" cy="656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4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>
            <a:cxnSpLocks/>
          </p:cNvCxnSpPr>
          <p:nvPr/>
        </p:nvCxnSpPr>
        <p:spPr>
          <a:xfrm>
            <a:off x="2846639" y="3535625"/>
            <a:ext cx="3042884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008FD9-2355-52E4-D105-89B27376D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463276-C773-BAD0-ACDF-5DACA53CBEAA}"/>
              </a:ext>
            </a:extLst>
          </p:cNvPr>
          <p:cNvSpPr txBox="1"/>
          <p:nvPr/>
        </p:nvSpPr>
        <p:spPr>
          <a:xfrm>
            <a:off x="263322" y="2009845"/>
            <a:ext cx="2993231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Bef>
                <a:spcPts val="900"/>
              </a:spcBef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Why is asset management important?</a:t>
            </a: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2DB55D3E-2453-7F34-2771-DBAA7F3B8E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218742"/>
              </p:ext>
            </p:extLst>
          </p:nvPr>
        </p:nvGraphicFramePr>
        <p:xfrm>
          <a:off x="3676650" y="1650121"/>
          <a:ext cx="5314950" cy="35577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5825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1675811">
                  <a:extLst>
                    <a:ext uri="{9D8B030D-6E8A-4147-A177-3AD203B41FA5}">
                      <a16:colId xmlns:a16="http://schemas.microsoft.com/office/drawing/2014/main" val="484604426"/>
                    </a:ext>
                  </a:extLst>
                </a:gridCol>
                <a:gridCol w="1733314">
                  <a:extLst>
                    <a:ext uri="{9D8B030D-6E8A-4147-A177-3AD203B41FA5}">
                      <a16:colId xmlns:a16="http://schemas.microsoft.com/office/drawing/2014/main" val="2786271952"/>
                    </a:ext>
                  </a:extLst>
                </a:gridCol>
              </a:tblGrid>
              <a:tr h="8785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Asset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Many?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Much?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87857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Roads </a:t>
                      </a:r>
                      <a:b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(lane miles)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24,534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$31 billion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87857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Bridges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4,174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 billion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87857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$51 billion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6BAAA9-5778-BB4A-B6A5-722CC6612C14}"/>
              </a:ext>
            </a:extLst>
          </p:cNvPr>
          <p:cNvCxnSpPr>
            <a:cxnSpLocks/>
          </p:cNvCxnSpPr>
          <p:nvPr/>
        </p:nvCxnSpPr>
        <p:spPr>
          <a:xfrm>
            <a:off x="263324" y="3344228"/>
            <a:ext cx="2213176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037FDB61-F74B-336E-1E79-CFD3F203B9E7}"/>
              </a:ext>
            </a:extLst>
          </p:cNvPr>
          <p:cNvSpPr txBox="1">
            <a:spLocks/>
          </p:cNvSpPr>
          <p:nvPr/>
        </p:nvSpPr>
        <p:spPr>
          <a:xfrm>
            <a:off x="263322" y="6356355"/>
            <a:ext cx="2305194" cy="377922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 spc="113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TRANSPORTATION ASSET MANAGEMENT SUMMARY</a:t>
            </a:r>
          </a:p>
        </p:txBody>
      </p:sp>
    </p:spTree>
    <p:extLst>
      <p:ext uri="{BB962C8B-B14F-4D97-AF65-F5344CB8AC3E}">
        <p14:creationId xmlns:p14="http://schemas.microsoft.com/office/powerpoint/2010/main" val="370640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52E63-4ED9-A4A5-8526-25BE5E8768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8639" y="1338993"/>
            <a:ext cx="8071657" cy="4615201"/>
          </a:xfrm>
        </p:spPr>
        <p:txBody>
          <a:bodyPr/>
          <a:lstStyle/>
          <a:p>
            <a:r>
              <a:rPr lang="en-US" sz="2400" dirty="0"/>
              <a:t>Targets are set to maintain a state of good repair </a:t>
            </a:r>
          </a:p>
          <a:p>
            <a:r>
              <a:rPr lang="en-US" sz="2400" dirty="0"/>
              <a:t>Maintaining assets in a state of good repair minimizes overall lifecycle costs (good roads cost less)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4C48-5BA4-8F92-C793-08B7997B6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How we set targets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5D474-F3AA-4365-78B4-6AC52703A5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8719" y="2682572"/>
            <a:ext cx="6482081" cy="3410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51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99128" y="859155"/>
            <a:ext cx="2784234" cy="49705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Cost Comparisons – what does $10 million buy?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mile of new 4-lane expressway, or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miles of 2-lane pavement reconstruction, or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miles of pavement resurfacing, or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bridge replacements</a:t>
            </a:r>
          </a:p>
          <a:p>
            <a:endParaRPr lang="en-US" sz="2400" b="1" spc="38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>
            <a:cxnSpLocks/>
          </p:cNvCxnSpPr>
          <p:nvPr/>
        </p:nvCxnSpPr>
        <p:spPr>
          <a:xfrm>
            <a:off x="399128" y="2467861"/>
            <a:ext cx="2784234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C77A949-C746-FB44-7469-AC59E45FD4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722418"/>
              </p:ext>
            </p:extLst>
          </p:nvPr>
        </p:nvGraphicFramePr>
        <p:xfrm>
          <a:off x="3771900" y="1868238"/>
          <a:ext cx="5182229" cy="3608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563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52E63-4ED9-A4A5-8526-25BE5E8768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8639" y="1338993"/>
            <a:ext cx="8071657" cy="4615201"/>
          </a:xfrm>
        </p:spPr>
        <p:txBody>
          <a:bodyPr/>
          <a:lstStyle/>
          <a:p>
            <a:r>
              <a:rPr lang="en-US" dirty="0"/>
              <a:t>Sep 2023 – Highway Planning Overview</a:t>
            </a:r>
          </a:p>
          <a:p>
            <a:r>
              <a:rPr lang="en-US" dirty="0"/>
              <a:t>Oct 2023 – Asset Management Overview</a:t>
            </a:r>
          </a:p>
          <a:p>
            <a:r>
              <a:rPr lang="en-US" dirty="0"/>
              <a:t>Dec 2023 – Interstate Plan Update</a:t>
            </a:r>
          </a:p>
          <a:p>
            <a:r>
              <a:rPr lang="en-US" dirty="0"/>
              <a:t>Jan 2024 – Pavement Asset Management </a:t>
            </a:r>
          </a:p>
          <a:p>
            <a:r>
              <a:rPr lang="en-US" dirty="0"/>
              <a:t>Feb 2024 – Bridge Asset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4C48-5BA4-8F92-C793-08B7997B6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Previous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83015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52E63-4ED9-A4A5-8526-25BE5E8768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175761" y="1338993"/>
            <a:ext cx="4444536" cy="4615201"/>
          </a:xfrm>
        </p:spPr>
        <p:txBody>
          <a:bodyPr/>
          <a:lstStyle/>
          <a:p>
            <a:r>
              <a:rPr lang="en-US" sz="2400" dirty="0"/>
              <a:t>Funding constraints have delayed many capacity expansion projects beyond 2050</a:t>
            </a:r>
          </a:p>
          <a:p>
            <a:r>
              <a:rPr lang="en-US" sz="2400" dirty="0"/>
              <a:t>Near term priorities for future capacity expansion remain unchanged</a:t>
            </a:r>
          </a:p>
          <a:p>
            <a:pPr lvl="1"/>
            <a:r>
              <a:rPr lang="en-US" sz="2000" dirty="0"/>
              <a:t>I-380 from Iowa City to Cedar Rapids</a:t>
            </a:r>
          </a:p>
          <a:p>
            <a:pPr lvl="1"/>
            <a:r>
              <a:rPr lang="en-US" sz="2000" dirty="0"/>
              <a:t>I-35 from Ankeny to Ames</a:t>
            </a:r>
          </a:p>
          <a:p>
            <a:pPr lvl="1"/>
            <a:r>
              <a:rPr lang="en-US" sz="2000" dirty="0"/>
              <a:t>I-80 from Iowa City to Cedar River</a:t>
            </a:r>
          </a:p>
          <a:p>
            <a:pPr lvl="1"/>
            <a:r>
              <a:rPr lang="en-US" sz="2000" dirty="0"/>
              <a:t>I-80 from Altoona to Mitchellville  </a:t>
            </a:r>
          </a:p>
          <a:p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4C48-5BA4-8F92-C793-08B7997B6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Key takeaways – Interstate Plan</a:t>
            </a:r>
          </a:p>
        </p:txBody>
      </p:sp>
      <p:pic>
        <p:nvPicPr>
          <p:cNvPr id="5" name="Picture 4" descr="A picture containing grass, outdoor, road, way&#10;&#10;Description automatically generated">
            <a:extLst>
              <a:ext uri="{FF2B5EF4-FFF2-40B4-BE49-F238E27FC236}">
                <a16:creationId xmlns:a16="http://schemas.microsoft.com/office/drawing/2014/main" id="{E7FBCAE6-4338-E176-29DA-52C93E97BD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448" y="1338992"/>
            <a:ext cx="3405071" cy="461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52E63-4ED9-A4A5-8526-25BE5E8768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914775" y="1338993"/>
            <a:ext cx="4705522" cy="4615201"/>
          </a:xfrm>
        </p:spPr>
        <p:txBody>
          <a:bodyPr/>
          <a:lstStyle/>
          <a:p>
            <a:r>
              <a:rPr lang="en-US" sz="2000" dirty="0"/>
              <a:t>Good progress has been made reducing the number of poor bridges on the primary system</a:t>
            </a:r>
          </a:p>
          <a:p>
            <a:r>
              <a:rPr lang="en-US" sz="2000" dirty="0"/>
              <a:t>However, without continued increases to investments, this trend is likely to reverse due to the large number of aging bridges built in the 50’s, 60’s and 70’s.</a:t>
            </a:r>
          </a:p>
          <a:p>
            <a:r>
              <a:rPr lang="en-US" sz="2000" dirty="0"/>
              <a:t>Preventative maintenance investments are extending the life of our structures</a:t>
            </a:r>
          </a:p>
          <a:p>
            <a:r>
              <a:rPr lang="en-US" sz="2000" dirty="0"/>
              <a:t>Large bridges represent major capital investments that need to be planned far in advance</a:t>
            </a:r>
            <a:endParaRPr lang="en-US" sz="1800" dirty="0"/>
          </a:p>
          <a:p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4C48-5BA4-8F92-C793-08B7997B6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Key takeaways – Bridges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546F6D-26DA-C873-CE4C-1D61903A6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419224"/>
            <a:ext cx="3284558" cy="461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52E63-4ED9-A4A5-8526-25BE5E8768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914775" y="1338993"/>
            <a:ext cx="4705522" cy="4615201"/>
          </a:xfrm>
        </p:spPr>
        <p:txBody>
          <a:bodyPr/>
          <a:lstStyle/>
          <a:p>
            <a:r>
              <a:rPr lang="en-US" sz="2000" dirty="0"/>
              <a:t>Need to increase our investments in both pavement rehabilitation and pavement replacement</a:t>
            </a:r>
          </a:p>
          <a:p>
            <a:r>
              <a:rPr lang="en-US" sz="2000" dirty="0"/>
              <a:t>Need to continue increasing the rate at which our pavements are replaced</a:t>
            </a:r>
          </a:p>
          <a:p>
            <a:r>
              <a:rPr lang="en-US" sz="2000" dirty="0"/>
              <a:t>Condition targets can be met in the short term, but without additional investment, conditions will decline over the long term</a:t>
            </a:r>
            <a:endParaRPr lang="en-US" sz="1800" dirty="0"/>
          </a:p>
          <a:p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4C48-5BA4-8F92-C793-08B7997B6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Key takeaways – Pavements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6A2BE-DD84-7642-75DA-F9927489A2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884" y="1415081"/>
            <a:ext cx="3179033" cy="2013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E6664F-8B7F-9423-00D8-3ED9045EF2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17" y="3634406"/>
            <a:ext cx="3178567" cy="21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24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52E63-4ED9-A4A5-8526-25BE5E8768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8639" y="1190917"/>
            <a:ext cx="8071657" cy="4763278"/>
          </a:xfrm>
        </p:spPr>
        <p:txBody>
          <a:bodyPr/>
          <a:lstStyle/>
          <a:p>
            <a:r>
              <a:rPr lang="en-US" dirty="0"/>
              <a:t>2017</a:t>
            </a:r>
          </a:p>
          <a:p>
            <a:pPr lvl="1"/>
            <a:r>
              <a:rPr lang="en-US" sz="2000" dirty="0"/>
              <a:t>Started current series of Asset Management workshop presentations connected to the 5-year program development process</a:t>
            </a:r>
          </a:p>
          <a:p>
            <a:r>
              <a:rPr lang="en-US" dirty="0"/>
              <a:t>2018</a:t>
            </a:r>
          </a:p>
          <a:p>
            <a:pPr lvl="1"/>
            <a:r>
              <a:rPr lang="en-US" sz="2000" dirty="0"/>
              <a:t>Began steady increases to Non-Interstate Bridge Modernization targets</a:t>
            </a:r>
          </a:p>
          <a:p>
            <a:pPr lvl="1"/>
            <a:r>
              <a:rPr lang="en-US" sz="2000" dirty="0"/>
              <a:t>Began steady increases to Non-Interstate Pavement Modernization targets</a:t>
            </a:r>
          </a:p>
          <a:p>
            <a:r>
              <a:rPr lang="en-US" dirty="0"/>
              <a:t>2021</a:t>
            </a:r>
          </a:p>
          <a:p>
            <a:pPr lvl="1"/>
            <a:r>
              <a:rPr lang="en-US" sz="2000" dirty="0"/>
              <a:t>Added 500k/year to Statewide Contract Maintenance line item starting in FY21 and continuing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4C48-5BA4-8F92-C793-08B7997B6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6171" y="628074"/>
            <a:ext cx="8071657" cy="562844"/>
          </a:xfrm>
        </p:spPr>
        <p:txBody>
          <a:bodyPr/>
          <a:lstStyle/>
          <a:p>
            <a:r>
              <a:rPr lang="en-US" dirty="0"/>
              <a:t>Steps towards a stewardship focus</a:t>
            </a:r>
          </a:p>
        </p:txBody>
      </p:sp>
    </p:spTree>
    <p:extLst>
      <p:ext uri="{BB962C8B-B14F-4D97-AF65-F5344CB8AC3E}">
        <p14:creationId xmlns:p14="http://schemas.microsoft.com/office/powerpoint/2010/main" val="12909907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2999</TotalTime>
  <Words>613</Words>
  <Application>Microsoft Office PowerPoint</Application>
  <PresentationFormat>On-screen Show (4:3)</PresentationFormat>
  <Paragraphs>84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PT Sans</vt:lpstr>
      <vt:lpstr>Neue Haas Grotesk Text Pro</vt:lpstr>
      <vt:lpstr>Courier New</vt:lpstr>
      <vt:lpstr>Arial</vt:lpstr>
      <vt:lpstr>Calibri</vt:lpstr>
      <vt:lpstr>Roboto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Charlie Purcell</cp:lastModifiedBy>
  <cp:revision>36</cp:revision>
  <dcterms:created xsi:type="dcterms:W3CDTF">2023-12-21T16:39:01Z</dcterms:created>
  <dcterms:modified xsi:type="dcterms:W3CDTF">2024-03-05T17:15:12Z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