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85" r:id="rId7"/>
    <p:sldId id="340" r:id="rId8"/>
    <p:sldId id="312" r:id="rId9"/>
    <p:sldId id="313" r:id="rId10"/>
    <p:sldId id="314" r:id="rId11"/>
    <p:sldId id="308" r:id="rId12"/>
    <p:sldId id="315" r:id="rId13"/>
    <p:sldId id="316" r:id="rId14"/>
    <p:sldId id="317" r:id="rId15"/>
    <p:sldId id="286" r:id="rId16"/>
    <p:sldId id="300" r:id="rId17"/>
    <p:sldId id="284" r:id="rId18"/>
    <p:sldId id="318" r:id="rId19"/>
    <p:sldId id="322" r:id="rId20"/>
    <p:sldId id="344" r:id="rId21"/>
    <p:sldId id="323" r:id="rId22"/>
    <p:sldId id="324" r:id="rId23"/>
    <p:sldId id="326" r:id="rId24"/>
    <p:sldId id="327" r:id="rId25"/>
    <p:sldId id="325" r:id="rId26"/>
    <p:sldId id="337" r:id="rId27"/>
    <p:sldId id="328" r:id="rId28"/>
    <p:sldId id="347" r:id="rId29"/>
    <p:sldId id="329" r:id="rId30"/>
    <p:sldId id="319" r:id="rId31"/>
    <p:sldId id="346" r:id="rId32"/>
    <p:sldId id="338" r:id="rId33"/>
    <p:sldId id="339" r:id="rId34"/>
    <p:sldId id="330" r:id="rId35"/>
    <p:sldId id="331" r:id="rId36"/>
    <p:sldId id="332" r:id="rId37"/>
    <p:sldId id="333" r:id="rId38"/>
    <p:sldId id="334" r:id="rId39"/>
    <p:sldId id="335" r:id="rId40"/>
    <p:sldId id="341" r:id="rId41"/>
    <p:sldId id="287" r:id="rId42"/>
    <p:sldId id="309" r:id="rId43"/>
    <p:sldId id="342" r:id="rId44"/>
    <p:sldId id="336" r:id="rId45"/>
    <p:sldId id="343" r:id="rId46"/>
    <p:sldId id="269" r:id="rId47"/>
    <p:sldId id="270" r:id="rId4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Helvetica" panose="020B0604020202020204" pitchFamily="34" charset="0"/>
      <p:regular r:id="rId55"/>
      <p:bold r:id="rId56"/>
      <p:italic r:id="rId57"/>
      <p:boldItalic r:id="rId58"/>
    </p:embeddedFont>
    <p:embeddedFont>
      <p:font typeface="Neue Haas Grotesk Text Pro" panose="020B0504020202020204" pitchFamily="34" charset="0"/>
      <p:regular r:id="rId59"/>
      <p:bold r:id="rId60"/>
      <p:italic r:id="rId61"/>
      <p:boldItalic r:id="rId62"/>
    </p:embeddedFont>
    <p:embeddedFont>
      <p:font typeface="PT Sans" panose="020B0503020203020204" pitchFamily="34" charset="0"/>
      <p:regular r:id="rId63"/>
      <p:bold r:id="rId64"/>
      <p:italic r:id="rId65"/>
      <p:boldItalic r:id="rId66"/>
    </p:embeddedFont>
    <p:embeddedFont>
      <p:font typeface="Roboto Slab" pitchFamily="50" charset="0"/>
      <p:regular r:id="rId67"/>
      <p:bold r:id="rId68"/>
    </p:embeddedFont>
  </p:embeddedFontLst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11" d="100"/>
          <a:sy n="111" d="100"/>
        </p:scale>
        <p:origin x="1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2025-2029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12,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1386646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2025-2028 Highway Program Funding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  <a:r>
              <a:rPr lang="en-US" sz="2100" b="1" dirty="0">
                <a:solidFill>
                  <a:schemeClr val="accent1"/>
                </a:solidFill>
                <a:latin typeface="+mj-lt"/>
              </a:rPr>
              <a:t> That Could Impact Funds Available for ROW/Construction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D3C94F-95FD-E88F-9E9B-93CC0ADF76AA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2232508"/>
          <a:ext cx="7886699" cy="3537571"/>
        </p:xfrm>
        <a:graphic>
          <a:graphicData uri="http://schemas.openxmlformats.org/drawingml/2006/table">
            <a:tbl>
              <a:tblPr/>
              <a:tblGrid>
                <a:gridCol w="2558507">
                  <a:extLst>
                    <a:ext uri="{9D8B030D-6E8A-4147-A177-3AD203B41FA5}">
                      <a16:colId xmlns:a16="http://schemas.microsoft.com/office/drawing/2014/main" val="3881167310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3679797531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2356602809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382129257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3583417050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4171105995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849349882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2513752734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3234519801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3041901074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2621895188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540293370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2390575142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1562698481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3197713465"/>
                    </a:ext>
                  </a:extLst>
                </a:gridCol>
                <a:gridCol w="56856">
                  <a:extLst>
                    <a:ext uri="{9D8B030D-6E8A-4147-A177-3AD203B41FA5}">
                      <a16:colId xmlns:a16="http://schemas.microsoft.com/office/drawing/2014/main" val="493655549"/>
                    </a:ext>
                  </a:extLst>
                </a:gridCol>
                <a:gridCol w="609168">
                  <a:extLst>
                    <a:ext uri="{9D8B030D-6E8A-4147-A177-3AD203B41FA5}">
                      <a16:colId xmlns:a16="http://schemas.microsoft.com/office/drawing/2014/main" val="3763597086"/>
                    </a:ext>
                  </a:extLst>
                </a:gridCol>
              </a:tblGrid>
              <a:tr h="163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15540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(Mar '23)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(Mar '24)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(Mar '23)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(Mar '24)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(Mar '23)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(Mar '24)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(Mar '23)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(Mar '24)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61468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4293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Income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93399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A. Primary Road Fund (PRF)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783.6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793.7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87270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B. Est. Time 21 Revenue to PRF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88784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C. Miscellaneous (State)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6763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D. Federal Aid (Formula)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513.3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513.3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513.3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77984"/>
                  </a:ext>
                </a:extLst>
              </a:tr>
              <a:tr h="1519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54850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Estimated Income Total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1440.2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53.4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1460.4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1467.0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83461"/>
                  </a:ext>
                </a:extLst>
              </a:tr>
              <a:tr h="1519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87151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Allocations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33219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E. Operations/Maintenance Budget (PRF)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427.3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19933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F. Back of Program Line Items and Rail Highway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83971"/>
                  </a:ext>
                </a:extLst>
              </a:tr>
              <a:tr h="1519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413759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Allocations Total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90003"/>
                  </a:ext>
                </a:extLst>
              </a:tr>
              <a:tr h="1519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9904"/>
                  </a:ext>
                </a:extLst>
              </a:tr>
              <a:tr h="1519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81564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Funds Available for ROW/Construction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863.4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867.0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56939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16899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59372"/>
                  </a:ext>
                </a:extLst>
              </a:tr>
              <a:tr h="16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Green: Changes since previous discussion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0" marR="8170" marT="8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41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3"/>
            <a:ext cx="7635240" cy="109031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Highway Program Funding Available for ROW/Construction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F35266-1EE3-DC66-252A-BB9FE3F32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2384"/>
              </p:ext>
            </p:extLst>
          </p:nvPr>
        </p:nvGraphicFramePr>
        <p:xfrm>
          <a:off x="628650" y="1887286"/>
          <a:ext cx="7886700" cy="3235049"/>
        </p:xfrm>
        <a:graphic>
          <a:graphicData uri="http://schemas.openxmlformats.org/drawingml/2006/table">
            <a:tbl>
              <a:tblPr/>
              <a:tblGrid>
                <a:gridCol w="2821635">
                  <a:extLst>
                    <a:ext uri="{9D8B030D-6E8A-4147-A177-3AD203B41FA5}">
                      <a16:colId xmlns:a16="http://schemas.microsoft.com/office/drawing/2014/main" val="1561754769"/>
                    </a:ext>
                  </a:extLst>
                </a:gridCol>
                <a:gridCol w="80949">
                  <a:extLst>
                    <a:ext uri="{9D8B030D-6E8A-4147-A177-3AD203B41FA5}">
                      <a16:colId xmlns:a16="http://schemas.microsoft.com/office/drawing/2014/main" val="2047940446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895368453"/>
                    </a:ext>
                  </a:extLst>
                </a:gridCol>
                <a:gridCol w="450999">
                  <a:extLst>
                    <a:ext uri="{9D8B030D-6E8A-4147-A177-3AD203B41FA5}">
                      <a16:colId xmlns:a16="http://schemas.microsoft.com/office/drawing/2014/main" val="1955184927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4028581754"/>
                    </a:ext>
                  </a:extLst>
                </a:gridCol>
                <a:gridCol w="450999">
                  <a:extLst>
                    <a:ext uri="{9D8B030D-6E8A-4147-A177-3AD203B41FA5}">
                      <a16:colId xmlns:a16="http://schemas.microsoft.com/office/drawing/2014/main" val="1274129964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4004032289"/>
                    </a:ext>
                  </a:extLst>
                </a:gridCol>
                <a:gridCol w="450999">
                  <a:extLst>
                    <a:ext uri="{9D8B030D-6E8A-4147-A177-3AD203B41FA5}">
                      <a16:colId xmlns:a16="http://schemas.microsoft.com/office/drawing/2014/main" val="1659569365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2657422550"/>
                    </a:ext>
                  </a:extLst>
                </a:gridCol>
                <a:gridCol w="450999">
                  <a:extLst>
                    <a:ext uri="{9D8B030D-6E8A-4147-A177-3AD203B41FA5}">
                      <a16:colId xmlns:a16="http://schemas.microsoft.com/office/drawing/2014/main" val="3428490445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290953870"/>
                    </a:ext>
                  </a:extLst>
                </a:gridCol>
              </a:tblGrid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5583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Income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02019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A. Primary Road Fund (PRF)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817.6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845.5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09325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B. Est. Time 21 Revenue to PRF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35238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C. Miscellaneous (State)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53240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D. Federal Aid (Formula)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47176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1181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Estimated Income Total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1493.6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1503.2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1510.7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1517.9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8810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89897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Allocations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80332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E. Operations/Maintenance Budget (PRF)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433.5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458.2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307911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F. Back of Program Line Items and Rail Highway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76825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31412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Allocations Total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618.3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46693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91127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92371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Funds Available for ROW/Construction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36703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25954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8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61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98AE-0AF5-1CF1-3F87-8804833B1ACA}"/>
              </a:ext>
            </a:extLst>
          </p:cNvPr>
          <p:cNvSpPr txBox="1"/>
          <p:nvPr/>
        </p:nvSpPr>
        <p:spPr>
          <a:xfrm>
            <a:off x="0" y="2494464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98C6-8822-604C-C081-CCC113DD261E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Statewide Line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BF37-008B-A4C0-00D1-5D08E8F1B14D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2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3B0D79-F516-4626-B740-D02FCB00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66949"/>
            <a:ext cx="7497536" cy="482454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thousands)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9A50C7B-96C2-AAF9-3FA8-BBA0F209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3" y="1372808"/>
            <a:ext cx="10371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PT Sans" panose="020B0503020203020204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March Action Item: </a:t>
            </a: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Line Item Targets for Programming</a:t>
            </a:r>
            <a:endParaRPr lang="en-US" sz="1100" b="1" dirty="0">
              <a:solidFill>
                <a:srgbClr val="008000"/>
              </a:solidFill>
              <a:latin typeface="PT Sans" panose="020B0503020203020204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0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0F0D6-92D7-6BF6-55B3-E13F82E98399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07A-FFD2-9EEC-EE24-F46570F56C34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5001B-234E-098D-CFC9-735E184308C2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11" y="414522"/>
            <a:ext cx="28200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as presented 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085D8-A6B9-B1C8-905C-AC9CC33C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7" y="1604024"/>
            <a:ext cx="8329146" cy="33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44D9F-408E-F1D6-F5BB-B9825926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92" y="1408386"/>
            <a:ext cx="8279965" cy="45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Stewardship Targets - Possible Adjustments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65628" y="1129712"/>
            <a:ext cx="7635240" cy="4489996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Non-Interstate Pavement Modernization</a:t>
            </a:r>
          </a:p>
          <a:p>
            <a:pPr lvl="1"/>
            <a:r>
              <a:rPr lang="en-US" dirty="0"/>
              <a:t>Pavement needs are increasing faster than current stewardship target increases</a:t>
            </a:r>
          </a:p>
          <a:p>
            <a:pPr lvl="1"/>
            <a:r>
              <a:rPr lang="en-US" dirty="0"/>
              <a:t>Increase 2027 target by $5m and 2028-2034 targets by $10m annually</a:t>
            </a:r>
          </a:p>
          <a:p>
            <a:r>
              <a:rPr lang="en-US" dirty="0"/>
              <a:t>Non-Interstate Bridge Modernization</a:t>
            </a:r>
          </a:p>
          <a:p>
            <a:pPr lvl="1"/>
            <a:r>
              <a:rPr lang="en-US" dirty="0"/>
              <a:t>Significant increases in stewardship investment and innovative preventative maintenance has resulted in significant progress in reducing Iowa’s primary system bridges in poor condition</a:t>
            </a:r>
          </a:p>
          <a:p>
            <a:pPr lvl="1"/>
            <a:r>
              <a:rPr lang="en-US" dirty="0"/>
              <a:t>Reduce the magnitude of future stewardship target increases by $5m in 2027 and $10m annually in 2028-2034.</a:t>
            </a:r>
          </a:p>
          <a:p>
            <a:pPr lvl="1"/>
            <a:r>
              <a:rPr lang="en-US" dirty="0"/>
              <a:t>Stewardship investment targets continue to grow through 2034 with this possible change</a:t>
            </a:r>
          </a:p>
          <a:p>
            <a:r>
              <a:rPr lang="en-US" dirty="0"/>
              <a:t>Safety Specific</a:t>
            </a:r>
          </a:p>
          <a:p>
            <a:pPr lvl="1"/>
            <a:r>
              <a:rPr lang="en-US" dirty="0"/>
              <a:t>Allow for quicker implementation of statewide centerline rumble strip program. Ninety-six percent implementation on two lane highways by end of 2025</a:t>
            </a:r>
          </a:p>
          <a:p>
            <a:pPr lvl="1"/>
            <a:r>
              <a:rPr lang="en-US" dirty="0"/>
              <a:t>One time increase of $1.5m in 2025 target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4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Stewardship Targets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4D6F4-9278-D513-A8F2-66E057B8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3" y="1707103"/>
            <a:ext cx="8365253" cy="21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Stewardship Targets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96829-D3E8-794A-8482-544DE62D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4" y="1736668"/>
            <a:ext cx="8335108" cy="14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41344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2025-2029 Highway Program Funding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Line Items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5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Determine Highway Program Objectives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6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4C3A0-E3E1-90D3-083D-9EC2055D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07" y="1583155"/>
            <a:ext cx="8309986" cy="26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123C0-84E7-CF86-F675-2567B2C0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4" y="1549709"/>
            <a:ext cx="8315011" cy="15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56BD3-22F6-B5FF-A7BB-5D021AE71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35236"/>
            <a:ext cx="8322734" cy="45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Notable 2025-2028 Iowa Highway Program Changes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74337" y="140838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 30 Missouri Valley Bypass</a:t>
            </a:r>
          </a:p>
          <a:p>
            <a:pPr lvl="1"/>
            <a:r>
              <a:rPr lang="en-US" dirty="0"/>
              <a:t>Decrease in program amount from $113.2m to $62.6m</a:t>
            </a:r>
          </a:p>
          <a:p>
            <a:pPr lvl="1"/>
            <a:r>
              <a:rPr lang="en-US" dirty="0"/>
              <a:t>Decrease due to changes in design</a:t>
            </a:r>
          </a:p>
          <a:p>
            <a:pPr lvl="2"/>
            <a:r>
              <a:rPr lang="en-US" dirty="0"/>
              <a:t>Removal of flood gates</a:t>
            </a:r>
          </a:p>
          <a:p>
            <a:pPr lvl="2"/>
            <a:r>
              <a:rPr lang="en-US" dirty="0"/>
              <a:t>Levee removal</a:t>
            </a:r>
          </a:p>
          <a:p>
            <a:r>
              <a:rPr lang="en-US" dirty="0"/>
              <a:t>US 61 Louisa County</a:t>
            </a:r>
          </a:p>
          <a:p>
            <a:pPr lvl="1"/>
            <a:r>
              <a:rPr lang="en-US" dirty="0"/>
              <a:t>Move project one year in program</a:t>
            </a:r>
          </a:p>
          <a:p>
            <a:pPr lvl="1"/>
            <a:r>
              <a:rPr lang="en-US" dirty="0"/>
              <a:t>Due to design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CCCAB-8900-908C-CC34-7A036D39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408386"/>
            <a:ext cx="8212668" cy="45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A421A-B787-644B-4D91-F15A7273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08385"/>
            <a:ext cx="8280400" cy="45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9" y="414522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1199656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(With Updated Revenue, FY 24 Projects Rescheduled, Project Cost and Schedule Updates)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(Updated Revenue includes Assumed Grant Awards)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BBB84-05F4-C71F-C5E4-1441010B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76400"/>
            <a:ext cx="8238067" cy="41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3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574754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AD36984D-4D16-D980-4C3A-60169C3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1647693"/>
            <a:ext cx="8370429" cy="233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3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	Interstate Stewardship                                  306.7               	226.4             179.3     	        185.0               190.0             195.0             200.0           	205.0             210.0           215.0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85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Funds in years 2030 and beyond are placeholders (not programmed yet)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dirty="0">
                <a:latin typeface="Helvetica" charset="0"/>
                <a:ea typeface="Helvetica" charset="0"/>
                <a:cs typeface="Helvetica" charset="0"/>
              </a:rPr>
              <a:t>		- </a:t>
            </a: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Projects in 2025-2029 are specifically identified in the highway program and include the following major schedule changes and additions: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			</a:t>
            </a: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Adair I-80 bridges at Co Rd N54 delayed beyond 2029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			</a:t>
            </a: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Benton I-380 pavement rehabilitation advanced from 2026 to 2025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Cass I-80 bridges at 770</a:t>
            </a:r>
            <a:r>
              <a:rPr lang="en-US" sz="850" i="1" baseline="30000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 St delayed to 2029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Franklin I-35 pavement rehabilitation added to 2025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Iowa I-80 pavement rehabilitation advanced from 2027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Mills I-29 pavement rehabilitation added to 2025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Polk I-80 Hickman Interchange work advanced from 2027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Poweshiek I-80 US 63 Interchange delayed from 2028 to 2029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Poweshiek I-80 pavement rehabilitation added to 2025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Warren I-35 pavement replacement changed to pavement rehabilitation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Worth I-35 pavement rehabilitation advanced from 2027 to 2026</a:t>
            </a:r>
            <a:endParaRPr lang="en-US" sz="850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sz="85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2034</a:t>
            </a:r>
          </a:p>
        </p:txBody>
      </p:sp>
    </p:spTree>
    <p:extLst>
      <p:ext uri="{BB962C8B-B14F-4D97-AF65-F5344CB8AC3E}">
        <p14:creationId xmlns:p14="http://schemas.microsoft.com/office/powerpoint/2010/main" val="414875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Changes to Rest Area Program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</a:t>
            </a:r>
            <a:endParaRPr lang="en-US" sz="800" u="sng" dirty="0">
              <a:solidFill>
                <a:schemeClr val="tx1">
                  <a:lumMod val="50000"/>
                </a:schemeClr>
              </a:solidFill>
              <a:latin typeface="Helvetica" charset="0"/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DBBDFFA8-0A76-1F15-10C1-681A5C448782}"/>
              </a:ext>
            </a:extLst>
          </p:cNvPr>
          <p:cNvSpPr txBox="1">
            <a:spLocks/>
          </p:cNvSpPr>
          <p:nvPr/>
        </p:nvSpPr>
        <p:spPr>
          <a:xfrm>
            <a:off x="507442" y="1013543"/>
            <a:ext cx="8098971" cy="4963885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Rest Area Program was reevaluated since completion of 2024 Program</a:t>
            </a:r>
          </a:p>
          <a:p>
            <a:r>
              <a:rPr lang="en-US" sz="1600" dirty="0"/>
              <a:t>Emphasis placed on retaining/adding truck parking</a:t>
            </a:r>
          </a:p>
          <a:p>
            <a:pPr lvl="1"/>
            <a:r>
              <a:rPr lang="en-US" sz="1000" dirty="0"/>
              <a:t>Additions to I-29 prioritized to mitigate losses from Sergeant Bluff rest area closure</a:t>
            </a:r>
          </a:p>
          <a:p>
            <a:pPr lvl="1"/>
            <a:r>
              <a:rPr lang="en-US" sz="1000" dirty="0"/>
              <a:t>Delayed removals of parking only sites to end of rest area program</a:t>
            </a:r>
          </a:p>
          <a:p>
            <a:pPr lvl="2"/>
            <a:r>
              <a:rPr lang="en-US" sz="1000" dirty="0"/>
              <a:t>Addition of vault toilet facilities at parking only sites </a:t>
            </a:r>
          </a:p>
          <a:p>
            <a:r>
              <a:rPr lang="en-US" sz="1600" dirty="0"/>
              <a:t>Programmed rest area projects in the draft Program include:</a:t>
            </a:r>
          </a:p>
          <a:p>
            <a:pPr lvl="1"/>
            <a:r>
              <a:rPr lang="en-US" sz="1000" dirty="0"/>
              <a:t>2025</a:t>
            </a:r>
          </a:p>
          <a:p>
            <a:pPr lvl="2"/>
            <a:r>
              <a:rPr lang="en-US" sz="1000" dirty="0"/>
              <a:t>Linn I-380 SB parking (+14 spaces)</a:t>
            </a:r>
          </a:p>
          <a:p>
            <a:pPr lvl="2"/>
            <a:r>
              <a:rPr lang="en-US" sz="1000" dirty="0"/>
              <a:t>Iowa I-80 WB rest area building near Victor</a:t>
            </a:r>
          </a:p>
          <a:p>
            <a:pPr lvl="1"/>
            <a:r>
              <a:rPr lang="en-US" sz="1000" dirty="0"/>
              <a:t>2026</a:t>
            </a:r>
          </a:p>
          <a:p>
            <a:pPr lvl="2"/>
            <a:r>
              <a:rPr lang="en-US" sz="1000" dirty="0"/>
              <a:t>Monona I-29 NB parking near Onawa (+25 spaces) </a:t>
            </a:r>
          </a:p>
          <a:p>
            <a:pPr lvl="2"/>
            <a:r>
              <a:rPr lang="en-US" sz="1000" dirty="0"/>
              <a:t>Woodbury I-29 NB/SB rest area removal near Sergeant Bluff (-29 spaces)</a:t>
            </a:r>
          </a:p>
          <a:p>
            <a:pPr lvl="1"/>
            <a:r>
              <a:rPr lang="en-US" sz="1000" dirty="0"/>
              <a:t>2027</a:t>
            </a:r>
          </a:p>
          <a:p>
            <a:pPr lvl="2"/>
            <a:r>
              <a:rPr lang="en-US" sz="1000" dirty="0"/>
              <a:t>Monona I-29 NB rest area building near Onawa</a:t>
            </a:r>
          </a:p>
          <a:p>
            <a:pPr lvl="2"/>
            <a:r>
              <a:rPr lang="en-US" sz="1000" dirty="0"/>
              <a:t>Iowa I-80 WB parking near Victor (+16 spaces)</a:t>
            </a:r>
          </a:p>
          <a:p>
            <a:pPr lvl="1"/>
            <a:r>
              <a:rPr lang="en-US" sz="1000" dirty="0"/>
              <a:t>2028</a:t>
            </a:r>
          </a:p>
          <a:p>
            <a:pPr lvl="2"/>
            <a:r>
              <a:rPr lang="en-US" sz="1000" dirty="0"/>
              <a:t>Polk I-80 EB rest area building near Mitchellville</a:t>
            </a:r>
          </a:p>
          <a:p>
            <a:pPr lvl="1"/>
            <a:r>
              <a:rPr lang="en-US" sz="1000" dirty="0"/>
              <a:t>2029</a:t>
            </a:r>
          </a:p>
          <a:p>
            <a:pPr lvl="2"/>
            <a:r>
              <a:rPr lang="en-US" sz="1000" dirty="0"/>
              <a:t>Monona I-29 SB rest area building near Onawa</a:t>
            </a:r>
          </a:p>
          <a:p>
            <a:pPr lvl="2"/>
            <a:r>
              <a:rPr lang="en-US" sz="1000" dirty="0"/>
              <a:t>Polk I-80 EB parking near Mitchellville (+11 spaces)</a:t>
            </a:r>
          </a:p>
          <a:p>
            <a:r>
              <a:rPr lang="en-US" sz="1600" dirty="0"/>
              <a:t>2025-2029 Program will add 14 spaces on I-380, add 10 spaces on I-29*, and add 27 spaces on I-80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166FD-603D-C7F1-9109-89A725703D51}"/>
              </a:ext>
            </a:extLst>
          </p:cNvPr>
          <p:cNvSpPr txBox="1"/>
          <p:nvPr/>
        </p:nvSpPr>
        <p:spPr>
          <a:xfrm>
            <a:off x="2177143" y="5977428"/>
            <a:ext cx="451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Includes additional parking at reconstructed Salix weigh station</a:t>
            </a:r>
          </a:p>
        </p:txBody>
      </p:sp>
    </p:spTree>
    <p:extLst>
      <p:ext uri="{BB962C8B-B14F-4D97-AF65-F5344CB8AC3E}">
        <p14:creationId xmlns:p14="http://schemas.microsoft.com/office/powerpoint/2010/main" val="419592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AD36984D-4D16-D980-4C3A-60169C3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1647693"/>
            <a:ext cx="8370429" cy="306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3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	Non-Interstate Pavement Modernization     151.2               155.0             205.0     	        220.0               230.0             235.0             240.0           	245.0             250.0            255.0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Funds in Years 2026 and beyond are placeholders (no specific projects identified except for 3R reconstruction)</a:t>
            </a:r>
            <a:endParaRPr lang="en-US" sz="900" i="1" dirty="0">
              <a:highlight>
                <a:srgbClr val="FFFF00"/>
              </a:highlight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Projects in 2025 and 3R reconstruction projects in 2027-2029 will be specifically identified in the highway program (to be handed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	out in April)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Includes proposed adjustment to stewardship target.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5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   Non-Interstate Bridge Modernization         160.9               148.9             172.8     	        179.6               197.0             200.0             205.0           	210.0             215.0           220.0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b="1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Funds in years 2030 and beyond are placeholders (not programmed yet)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Projects in 2025-2029 will be specifically identified in the highway program (to be handed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	out in April)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-Includes proposed adjustment to stewardship target.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   Safety Specific                                               35.4                 34.0               35.0     	          36.0                 37.0               38.0               39.0             40.0               41.0             42.0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b="1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Funds in Years 2026 and beyond are placeholders (no specific projects identified)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Projects in 2025 will be specifically identified in the highway program (to be handed out in April)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-Includes proposed adjustment to 2025 Safety target</a:t>
            </a:r>
            <a:endParaRPr lang="en-US" sz="800" b="1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b="1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2034</a:t>
            </a:r>
          </a:p>
        </p:txBody>
      </p:sp>
    </p:spTree>
    <p:extLst>
      <p:ext uri="{BB962C8B-B14F-4D97-AF65-F5344CB8AC3E}">
        <p14:creationId xmlns:p14="http://schemas.microsoft.com/office/powerpoint/2010/main" val="52423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3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(2025-2029)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2025-2029 available Highway Program funding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2025-2029 Highway Program options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Determine 2025-2029 Highway Program objectives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 Item Targets for Programming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2025-2029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2025-2029 Highway Program objectives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2025-2029 Iowa Transportation Improvement Program to the public (including all previous Program approvals and Draft 2025-2029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2024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2025-2029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AD36984D-4D16-D980-4C3A-60169C3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1647693"/>
            <a:ext cx="8370429" cy="22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marL="112713"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28733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Non-Interstate Capacity /</a:t>
            </a:r>
          </a:p>
          <a:p>
            <a:pPr marL="227013"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28733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System Enhancement                                 163.3              213.1             260.4              166.7               220.5             106.6                 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          </a:t>
            </a: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Funds in Years 2030 and beyond are project completion costs for projects already in Program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- Black Hawk US 218 delayed one year from 2025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- Dubuque US 52/IA 3 delayed one year from 2024 to 2025 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- Louisa US 61 delayed one year (ROW moves from 2025 to 2026 with corresponding changes in construction schedule)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endParaRPr 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marL="112713"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Major Interstate Capacity /</a:t>
            </a:r>
          </a:p>
          <a:p>
            <a:pPr marL="174625"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System Enhancement                                208.1              160.2              117.3                67.1                82.3               77.7               1.2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- </a:t>
            </a: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Funds in years 2030 and beyond are project completion costs for projects already in Program 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		- </a:t>
            </a: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Johnson I-80 advanced median grading from 2026 to 2025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endParaRPr lang="en-US" sz="800" b="1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2034</a:t>
            </a:r>
          </a:p>
        </p:txBody>
      </p:sp>
    </p:spTree>
    <p:extLst>
      <p:ext uri="{BB962C8B-B14F-4D97-AF65-F5344CB8AC3E}">
        <p14:creationId xmlns:p14="http://schemas.microsoft.com/office/powerpoint/2010/main" val="144801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4F11FF-9AD9-A5F2-FC14-BEC793385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7306"/>
              </p:ext>
            </p:extLst>
          </p:nvPr>
        </p:nvGraphicFramePr>
        <p:xfrm>
          <a:off x="533400" y="1134534"/>
          <a:ext cx="8136467" cy="4800604"/>
        </p:xfrm>
        <a:graphic>
          <a:graphicData uri="http://schemas.openxmlformats.org/drawingml/2006/table">
            <a:tbl>
              <a:tblPr/>
              <a:tblGrid>
                <a:gridCol w="492096">
                  <a:extLst>
                    <a:ext uri="{9D8B030D-6E8A-4147-A177-3AD203B41FA5}">
                      <a16:colId xmlns:a16="http://schemas.microsoft.com/office/drawing/2014/main" val="889184970"/>
                    </a:ext>
                  </a:extLst>
                </a:gridCol>
                <a:gridCol w="1254363">
                  <a:extLst>
                    <a:ext uri="{9D8B030D-6E8A-4147-A177-3AD203B41FA5}">
                      <a16:colId xmlns:a16="http://schemas.microsoft.com/office/drawing/2014/main" val="29044235"/>
                    </a:ext>
                  </a:extLst>
                </a:gridCol>
                <a:gridCol w="1717511">
                  <a:extLst>
                    <a:ext uri="{9D8B030D-6E8A-4147-A177-3AD203B41FA5}">
                      <a16:colId xmlns:a16="http://schemas.microsoft.com/office/drawing/2014/main" val="2370627070"/>
                    </a:ext>
                  </a:extLst>
                </a:gridCol>
                <a:gridCol w="945595">
                  <a:extLst>
                    <a:ext uri="{9D8B030D-6E8A-4147-A177-3AD203B41FA5}">
                      <a16:colId xmlns:a16="http://schemas.microsoft.com/office/drawing/2014/main" val="1675862600"/>
                    </a:ext>
                  </a:extLst>
                </a:gridCol>
                <a:gridCol w="1717511">
                  <a:extLst>
                    <a:ext uri="{9D8B030D-6E8A-4147-A177-3AD203B41FA5}">
                      <a16:colId xmlns:a16="http://schemas.microsoft.com/office/drawing/2014/main" val="1032494411"/>
                    </a:ext>
                  </a:extLst>
                </a:gridCol>
                <a:gridCol w="832220">
                  <a:extLst>
                    <a:ext uri="{9D8B030D-6E8A-4147-A177-3AD203B41FA5}">
                      <a16:colId xmlns:a16="http://schemas.microsoft.com/office/drawing/2014/main" val="4289979837"/>
                    </a:ext>
                  </a:extLst>
                </a:gridCol>
                <a:gridCol w="627181">
                  <a:extLst>
                    <a:ext uri="{9D8B030D-6E8A-4147-A177-3AD203B41FA5}">
                      <a16:colId xmlns:a16="http://schemas.microsoft.com/office/drawing/2014/main" val="3739524821"/>
                    </a:ext>
                  </a:extLst>
                </a:gridCol>
                <a:gridCol w="549990">
                  <a:extLst>
                    <a:ext uri="{9D8B030D-6E8A-4147-A177-3AD203B41FA5}">
                      <a16:colId xmlns:a16="http://schemas.microsoft.com/office/drawing/2014/main" val="3614780615"/>
                    </a:ext>
                  </a:extLst>
                </a:gridCol>
              </a:tblGrid>
              <a:tr h="2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with SLRTP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Status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 Cost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59892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Johnson/Linn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I-80 to US 30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--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883061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Kimberly Rd in Davenport from N Brady St to Elmore Ave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Intersection Improvements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207748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Woodbury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 Dr Viaduct in Sioux City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Structurally Deficient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Bridge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 M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478557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 / Palo Alto / Kossuth / Hancock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to Garner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418413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Floyd / Chickasaw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City to US 63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in FY 24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84225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O'Brien / Clay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O'Brien Co Line to US 71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in FY 24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90652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of Old Highway Rd to Devon Dr in Dubuque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Control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43145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Intersection with NW Arterial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Intersection Improvements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01583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River Bridge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Functionally Obsolete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2nd Bridge or Replace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55782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/ Greene / Boone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Rd N33 to E Jct US 169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4-Lane or 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 M/ $130 M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303324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Intersection at Meskwaki Casino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Interchange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FY 24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44897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Cedar/Clinton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Stanwood to Calamus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4-Lane Continuity or Mobility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4-Lane or 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 M/ $50 M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340225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Calamus to US 61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4-Lane Continuity or Mobility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4-Lane or 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$75 M/ $40 M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40861"/>
                  </a:ext>
                </a:extLst>
              </a:tr>
              <a:tr h="33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Crawford / Carroll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to Greene Co Line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60716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in 24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96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182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96566D-3FE9-136A-6422-0CCB8255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67985"/>
              </p:ext>
            </p:extLst>
          </p:nvPr>
        </p:nvGraphicFramePr>
        <p:xfrm>
          <a:off x="541868" y="1049867"/>
          <a:ext cx="7941733" cy="4953000"/>
        </p:xfrm>
        <a:graphic>
          <a:graphicData uri="http://schemas.openxmlformats.org/drawingml/2006/table">
            <a:tbl>
              <a:tblPr/>
              <a:tblGrid>
                <a:gridCol w="480319">
                  <a:extLst>
                    <a:ext uri="{9D8B030D-6E8A-4147-A177-3AD203B41FA5}">
                      <a16:colId xmlns:a16="http://schemas.microsoft.com/office/drawing/2014/main" val="1817206430"/>
                    </a:ext>
                  </a:extLst>
                </a:gridCol>
                <a:gridCol w="1224341">
                  <a:extLst>
                    <a:ext uri="{9D8B030D-6E8A-4147-A177-3AD203B41FA5}">
                      <a16:colId xmlns:a16="http://schemas.microsoft.com/office/drawing/2014/main" val="2105914290"/>
                    </a:ext>
                  </a:extLst>
                </a:gridCol>
                <a:gridCol w="1676405">
                  <a:extLst>
                    <a:ext uri="{9D8B030D-6E8A-4147-A177-3AD203B41FA5}">
                      <a16:colId xmlns:a16="http://schemas.microsoft.com/office/drawing/2014/main" val="4143696800"/>
                    </a:ext>
                  </a:extLst>
                </a:gridCol>
                <a:gridCol w="922964">
                  <a:extLst>
                    <a:ext uri="{9D8B030D-6E8A-4147-A177-3AD203B41FA5}">
                      <a16:colId xmlns:a16="http://schemas.microsoft.com/office/drawing/2014/main" val="1253387909"/>
                    </a:ext>
                  </a:extLst>
                </a:gridCol>
                <a:gridCol w="1676405">
                  <a:extLst>
                    <a:ext uri="{9D8B030D-6E8A-4147-A177-3AD203B41FA5}">
                      <a16:colId xmlns:a16="http://schemas.microsoft.com/office/drawing/2014/main" val="1869742273"/>
                    </a:ext>
                  </a:extLst>
                </a:gridCol>
                <a:gridCol w="812303">
                  <a:extLst>
                    <a:ext uri="{9D8B030D-6E8A-4147-A177-3AD203B41FA5}">
                      <a16:colId xmlns:a16="http://schemas.microsoft.com/office/drawing/2014/main" val="1781448719"/>
                    </a:ext>
                  </a:extLst>
                </a:gridCol>
                <a:gridCol w="612170">
                  <a:extLst>
                    <a:ext uri="{9D8B030D-6E8A-4147-A177-3AD203B41FA5}">
                      <a16:colId xmlns:a16="http://schemas.microsoft.com/office/drawing/2014/main" val="51639539"/>
                    </a:ext>
                  </a:extLst>
                </a:gridCol>
                <a:gridCol w="536826">
                  <a:extLst>
                    <a:ext uri="{9D8B030D-6E8A-4147-A177-3AD203B41FA5}">
                      <a16:colId xmlns:a16="http://schemas.microsoft.com/office/drawing/2014/main" val="292864656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with SLRTP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Status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 Cost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7176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Harrison / Crawford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of Missouri Valley to E of Denison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8594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Mills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Bridge 0.9 mi E of Co Rd L55 to Co Rd L66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FY 24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66897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Mills/ Montgomery/ Adams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Rd L66 to E. Clark County Line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9758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/ Clarke / Lucas / Monroe / Wapello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of Creston to W of Ottumwa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7058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 / Wapello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of Albia to W of Ottumwa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5563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IA 315th St to 1.4 mi S of US 30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 M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06758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US 30 to 13th St in Ames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4867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Oralabor (IA 160) Interchange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 and Improve Operations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Interchange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57078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35/80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I-235 Interchange SW of Des Moines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 and Improve Operations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Interchange and Add Lanes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 M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7111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35/80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of IA 415 to E of NE Mixmaster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 and Improve Operations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and Add Lanes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5172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35/80/235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 to NE Mixmasters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 and Improve Operations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Add, Modernize, and/or ICM Strategies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1 - $90 M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97544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 / Wapello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St Line to Ottumwa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30644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Mahaska / Poweshiek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Oskaloosa to I-80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18269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Poweshiek / Tama / Black Hawk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Jct US  6 to Hudson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90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8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A19DBC-A94B-4F5A-A848-BAAEA2B4A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1995"/>
              </p:ext>
            </p:extLst>
          </p:nvPr>
        </p:nvGraphicFramePr>
        <p:xfrm>
          <a:off x="550333" y="1066800"/>
          <a:ext cx="8000999" cy="4876800"/>
        </p:xfrm>
        <a:graphic>
          <a:graphicData uri="http://schemas.openxmlformats.org/drawingml/2006/table">
            <a:tbl>
              <a:tblPr/>
              <a:tblGrid>
                <a:gridCol w="483902">
                  <a:extLst>
                    <a:ext uri="{9D8B030D-6E8A-4147-A177-3AD203B41FA5}">
                      <a16:colId xmlns:a16="http://schemas.microsoft.com/office/drawing/2014/main" val="3585399875"/>
                    </a:ext>
                  </a:extLst>
                </a:gridCol>
                <a:gridCol w="1233478">
                  <a:extLst>
                    <a:ext uri="{9D8B030D-6E8A-4147-A177-3AD203B41FA5}">
                      <a16:colId xmlns:a16="http://schemas.microsoft.com/office/drawing/2014/main" val="373219209"/>
                    </a:ext>
                  </a:extLst>
                </a:gridCol>
                <a:gridCol w="1688916">
                  <a:extLst>
                    <a:ext uri="{9D8B030D-6E8A-4147-A177-3AD203B41FA5}">
                      <a16:colId xmlns:a16="http://schemas.microsoft.com/office/drawing/2014/main" val="1209808313"/>
                    </a:ext>
                  </a:extLst>
                </a:gridCol>
                <a:gridCol w="929852">
                  <a:extLst>
                    <a:ext uri="{9D8B030D-6E8A-4147-A177-3AD203B41FA5}">
                      <a16:colId xmlns:a16="http://schemas.microsoft.com/office/drawing/2014/main" val="3002837362"/>
                    </a:ext>
                  </a:extLst>
                </a:gridCol>
                <a:gridCol w="1688916">
                  <a:extLst>
                    <a:ext uri="{9D8B030D-6E8A-4147-A177-3AD203B41FA5}">
                      <a16:colId xmlns:a16="http://schemas.microsoft.com/office/drawing/2014/main" val="3828842812"/>
                    </a:ext>
                  </a:extLst>
                </a:gridCol>
                <a:gridCol w="818365">
                  <a:extLst>
                    <a:ext uri="{9D8B030D-6E8A-4147-A177-3AD203B41FA5}">
                      <a16:colId xmlns:a16="http://schemas.microsoft.com/office/drawing/2014/main" val="187364534"/>
                    </a:ext>
                  </a:extLst>
                </a:gridCol>
                <a:gridCol w="616738">
                  <a:extLst>
                    <a:ext uri="{9D8B030D-6E8A-4147-A177-3AD203B41FA5}">
                      <a16:colId xmlns:a16="http://schemas.microsoft.com/office/drawing/2014/main" val="875185238"/>
                    </a:ext>
                  </a:extLst>
                </a:gridCol>
                <a:gridCol w="540832">
                  <a:extLst>
                    <a:ext uri="{9D8B030D-6E8A-4147-A177-3AD203B41FA5}">
                      <a16:colId xmlns:a16="http://schemas.microsoft.com/office/drawing/2014/main" val="2142114594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with SLRTP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Status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 Cost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3612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Chickasaw / Howard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Hampton to Minnesota St Line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20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65/69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Warren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Hillcrest Ave in Indianola to IA 5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Intersections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0788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River Bridge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Structurally Deficient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Bridge (IL Lead)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 M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3222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Army Post Rd to I-80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84888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/ Sac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141 to W of IA 175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FY 24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8734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 / Montgomery / Cass / Audubon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St Line to Audubon Co Line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698276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Lincoln Rd in Bettendorf to I-80 in Davenport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 M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6783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Plymouth / Sioux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60 in Le Mars to IA 10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7959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Rd R16 to W of Grand Prairie Parkway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973556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 / Jasper / Poweshiek / Iowa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Altoona to I-380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48489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Cedar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Branch to Cedar River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M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203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Cedar / Scott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Rd Y26 to W of I-280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95934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of I-280 to W of I-74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and Operations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1863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of I-74 to W of Middle Rd in Bettendorf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and Operations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8018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0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61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F4BE8B-DEE1-841A-C88F-6DC96C980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14299"/>
              </p:ext>
            </p:extLst>
          </p:nvPr>
        </p:nvGraphicFramePr>
        <p:xfrm>
          <a:off x="524934" y="1058334"/>
          <a:ext cx="8094135" cy="4876805"/>
        </p:xfrm>
        <a:graphic>
          <a:graphicData uri="http://schemas.openxmlformats.org/drawingml/2006/table">
            <a:tbl>
              <a:tblPr/>
              <a:tblGrid>
                <a:gridCol w="489536">
                  <a:extLst>
                    <a:ext uri="{9D8B030D-6E8A-4147-A177-3AD203B41FA5}">
                      <a16:colId xmlns:a16="http://schemas.microsoft.com/office/drawing/2014/main" val="1195470727"/>
                    </a:ext>
                  </a:extLst>
                </a:gridCol>
                <a:gridCol w="1247836">
                  <a:extLst>
                    <a:ext uri="{9D8B030D-6E8A-4147-A177-3AD203B41FA5}">
                      <a16:colId xmlns:a16="http://schemas.microsoft.com/office/drawing/2014/main" val="2508008217"/>
                    </a:ext>
                  </a:extLst>
                </a:gridCol>
                <a:gridCol w="1708575">
                  <a:extLst>
                    <a:ext uri="{9D8B030D-6E8A-4147-A177-3AD203B41FA5}">
                      <a16:colId xmlns:a16="http://schemas.microsoft.com/office/drawing/2014/main" val="2518495232"/>
                    </a:ext>
                  </a:extLst>
                </a:gridCol>
                <a:gridCol w="940676">
                  <a:extLst>
                    <a:ext uri="{9D8B030D-6E8A-4147-A177-3AD203B41FA5}">
                      <a16:colId xmlns:a16="http://schemas.microsoft.com/office/drawing/2014/main" val="2326627113"/>
                    </a:ext>
                  </a:extLst>
                </a:gridCol>
                <a:gridCol w="1708575">
                  <a:extLst>
                    <a:ext uri="{9D8B030D-6E8A-4147-A177-3AD203B41FA5}">
                      <a16:colId xmlns:a16="http://schemas.microsoft.com/office/drawing/2014/main" val="3262274345"/>
                    </a:ext>
                  </a:extLst>
                </a:gridCol>
                <a:gridCol w="827891">
                  <a:extLst>
                    <a:ext uri="{9D8B030D-6E8A-4147-A177-3AD203B41FA5}">
                      <a16:colId xmlns:a16="http://schemas.microsoft.com/office/drawing/2014/main" val="1491546604"/>
                    </a:ext>
                  </a:extLst>
                </a:gridCol>
                <a:gridCol w="623918">
                  <a:extLst>
                    <a:ext uri="{9D8B030D-6E8A-4147-A177-3AD203B41FA5}">
                      <a16:colId xmlns:a16="http://schemas.microsoft.com/office/drawing/2014/main" val="4217336343"/>
                    </a:ext>
                  </a:extLst>
                </a:gridCol>
                <a:gridCol w="547128">
                  <a:extLst>
                    <a:ext uri="{9D8B030D-6E8A-4147-A177-3AD203B41FA5}">
                      <a16:colId xmlns:a16="http://schemas.microsoft.com/office/drawing/2014/main" val="2706391099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with SLRTP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Status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 Cost</a:t>
                      </a:r>
                    </a:p>
                  </a:txBody>
                  <a:tcPr marL="4184" marR="4184" marT="4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263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of Middle Rd in Bettendorf to Mississippi River Bridge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and Operations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0354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River Bridge in Le Claire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with Wider Bridge (Ill Lead)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5390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Collins Rd in Cedar Rpaids from W of Council St to 1st Ave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 Local Lead)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338268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Cerro Gordo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Side of Mason City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Convert to Urban Section (Locally Led)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053347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Towner Dr Interchange in Grimes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Lead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49992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Benton / Buchanan / Fayette / Winneshiek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I-380 to N of Oelwein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0747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Benton/Iowa/Linn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Amana to SCL Fairfax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FY 24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08737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/ 52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 / Winneshiek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Oelwein to Minnesota State Line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&amp; Safety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Modernize 2-Lane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4924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Monona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River Bridge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Structurally Deficient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Evaluate Alternatives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29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Swan Lake Rd to 120th St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 M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48430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of US 30 to N of US 30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Interchange/Construct 6-Lane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5856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of US 30 to Blairs Ferry Rd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8648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Blairs Ferry Rd to County Home Rd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Capacity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6-Lane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 M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2120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Linn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I-380 through Cedar Rapids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 Strategies</a:t>
                      </a:r>
                    </a:p>
                  </a:txBody>
                  <a:tcPr marL="50208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6087"/>
                  </a:ext>
                </a:extLst>
              </a:tr>
              <a:tr h="93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08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08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08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83838"/>
                  </a:ext>
                </a:extLst>
              </a:tr>
              <a:tr h="937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Legend: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08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08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08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14102"/>
                  </a:ext>
                </a:extLst>
              </a:tr>
              <a:tr h="93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SLRTP is State Long Range Transportation Plan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15758"/>
                  </a:ext>
                </a:extLst>
              </a:tr>
              <a:tr h="93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Inactive means no planning study work has been done or previous work is currently obsolete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89691"/>
                  </a:ext>
                </a:extLst>
              </a:tr>
              <a:tr h="93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Active means planning study work is in progress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24122"/>
                  </a:ext>
                </a:extLst>
              </a:tr>
              <a:tr h="93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Complete means planning study work is completed and the project could start development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20609"/>
                  </a:ext>
                </a:extLst>
              </a:tr>
              <a:tr h="93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NA means not addressed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4" marR="4184" marT="4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7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72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2025-2033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FD7D0E-F79F-9179-FA89-BCF3DB88D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88240"/>
              </p:ext>
            </p:extLst>
          </p:nvPr>
        </p:nvGraphicFramePr>
        <p:xfrm>
          <a:off x="457201" y="1964327"/>
          <a:ext cx="8204201" cy="2192805"/>
        </p:xfrm>
        <a:graphic>
          <a:graphicData uri="http://schemas.openxmlformats.org/drawingml/2006/table">
            <a:tbl>
              <a:tblPr/>
              <a:tblGrid>
                <a:gridCol w="2712745">
                  <a:extLst>
                    <a:ext uri="{9D8B030D-6E8A-4147-A177-3AD203B41FA5}">
                      <a16:colId xmlns:a16="http://schemas.microsoft.com/office/drawing/2014/main" val="1623838163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2534505056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4170535332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1568361561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611820954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4228387567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4255868962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1683362289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4109465307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2997694113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3613169724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2386998596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782513342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2718618964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3350366815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2638239818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1798817606"/>
                    </a:ext>
                  </a:extLst>
                </a:gridCol>
                <a:gridCol w="65963">
                  <a:extLst>
                    <a:ext uri="{9D8B030D-6E8A-4147-A177-3AD203B41FA5}">
                      <a16:colId xmlns:a16="http://schemas.microsoft.com/office/drawing/2014/main" val="1435001305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3095320401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3761904934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4054293892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428296857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576605925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1247417125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4097854650"/>
                    </a:ext>
                  </a:extLst>
                </a:gridCol>
                <a:gridCol w="41228">
                  <a:extLst>
                    <a:ext uri="{9D8B030D-6E8A-4147-A177-3AD203B41FA5}">
                      <a16:colId xmlns:a16="http://schemas.microsoft.com/office/drawing/2014/main" val="3526471936"/>
                    </a:ext>
                  </a:extLst>
                </a:gridCol>
                <a:gridCol w="379289">
                  <a:extLst>
                    <a:ext uri="{9D8B030D-6E8A-4147-A177-3AD203B41FA5}">
                      <a16:colId xmlns:a16="http://schemas.microsoft.com/office/drawing/2014/main" val="4151375282"/>
                    </a:ext>
                  </a:extLst>
                </a:gridCol>
              </a:tblGrid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Beyond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90908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23108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Interstate Capacity/System Enhancement (MI Funds)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69222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861573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I-35 Story: N of 315th St to E57/260th St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45024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507813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I-380 Johnson: Segment 2 Swan Lake Rd to 120th St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55875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06225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I-380 Linn: Blairs Ferry Rd to County Home Rd (add lanes)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63666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64764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I-80 Cedar: West Branch to Cedar River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143.6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73220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01833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I-80 Pottawattamie: Interchange with US 6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94780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01898"/>
                  </a:ext>
                </a:extLst>
              </a:tr>
              <a:tr h="1461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(multiple locations statewide)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2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118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41" y="414522"/>
            <a:ext cx="104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2025-2033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17882-7559-F87C-D33E-56032ECB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1329267"/>
            <a:ext cx="8221133" cy="45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1620982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Should projects in the 2025-2028 Program continue to be programmed with cost/schedule updates?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What modifications to the Program should be considered?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Adjust non-Interstate pavement and bridge stewardship targets?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Add projects to the Program from the Program Candidates list?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How should Program be balanced?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Overall Program balances are reasonable, but some years may need adjustment (i.e. 2028 and 2029)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One option to balance 2028 and 2029 could be to advance some 2029 Interstate Stewardship projects to 2028?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What additional information would be helpful?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Come back with scenario(s) for March 21 Workshop</a:t>
            </a:r>
          </a:p>
          <a:p>
            <a:pPr marL="213116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3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3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Construction cost inflation is moderating.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The last three years of federal funding in this Program are not part of an authorization.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237097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Should projects in the 2025-2028 Program continue to be programmed with cost/schedule updates?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2.  How should Program be balanced? </a:t>
            </a:r>
          </a:p>
        </p:txBody>
      </p:sp>
    </p:spTree>
    <p:extLst>
      <p:ext uri="{BB962C8B-B14F-4D97-AF65-F5344CB8AC3E}">
        <p14:creationId xmlns:p14="http://schemas.microsoft.com/office/powerpoint/2010/main" val="83859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Determine Highway Program Objectives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95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3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1201"/>
            <a:ext cx="7635240" cy="524933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Potential 2025-2029 Highway Program Objectives</a:t>
            </a:r>
          </a:p>
          <a:p>
            <a:pPr marL="1314450" lvl="2" indent="-171450" eaLnBrk="1" hangingPunct="1">
              <a:spcBef>
                <a:spcPct val="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	 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levels for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statewide centerline rumble strip implementation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enhanced pavement markings to non-interstate highways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3" indent="0" eaLnBrk="1" hangingPunct="1">
              <a:spcBef>
                <a:spcPct val="0"/>
              </a:spcBef>
              <a:buClrTx/>
              <a:buNone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Sustainability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Interstate funding levels for pavement reconstruction, modernization, bridges, pavement patching/maintenance, rest areas, and other miscellaneous projects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non-interstate pavement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non-interstate bridge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additional stewardship projects 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jurisdiction of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Accessibility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truck parking at Interstate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vault toilets at parking only sites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installation of adult changing stations at modernized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corridor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Flow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intelligent transportation systems infrastructure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Super-2 improvements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operational and Integrated Corridor Management improvements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63088" y="115273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2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1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Business Meeting -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Action Item: Line-Item Targets for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21 Workshop - Discuss 2025-2029 Highway Program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21 Workshop - Determine 2025-2029 Highway Program Objectives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2025-2029 Highway Program Funding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9C80-151B-126B-7E7D-7EEE10F9FF8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EA373-0F81-D6AB-5217-B9ACEAB9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6" y="634516"/>
            <a:ext cx="8161867" cy="52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Iowa Highway Program Funding Assumptions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RUTF/TIME-21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forecast is conservative</a:t>
            </a:r>
          </a:p>
          <a:p>
            <a:r>
              <a:rPr lang="en-US" dirty="0"/>
              <a:t>Forecast continues to reflect expected reduction in fuel tax revenue</a:t>
            </a:r>
          </a:p>
          <a:p>
            <a:r>
              <a:rPr lang="en-US" dirty="0"/>
              <a:t>TIME-21 funding cap of $225 million has been met</a:t>
            </a:r>
          </a:p>
          <a:p>
            <a:r>
              <a:rPr lang="en-US" dirty="0"/>
              <a:t>Average combined RUTF/TIME-21 growth of 0.7%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4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2024 Appropriation: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signed into law on March xx, 2024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Highway Infrastructure Program bridge funding not included in FFY 2024 appropriations bill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August Redistribution expected to be large once again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Federal Funding forecast increased due to current estimates of August Redistribution to Iowa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Infrastructure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last three years of this Program.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Forecast of Iowa Federal-Aid Formula Transportation Authorized Funds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(x $1,000)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4869322"/>
            <a:ext cx="7635240" cy="1015011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3D395-53A4-EF8B-2F12-133EA90E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7" y="1688124"/>
            <a:ext cx="7541406" cy="290146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645A25C0-5C71-B566-8996-34D728B4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8611"/>
            <a:ext cx="9144000" cy="1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SzPct val="55000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SzPct val="65000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SzPct val="85000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SzPct val="80000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Total Federal-Aid Formula Funds Forecast to DOT Programs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(x $1,000,000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             </a:t>
            </a: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2025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($524.1 @ 87.0% Obligation Authority = $456.0) + (August Redistribution $60.0) = $516.0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2026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87.0% Obligation Authority = $464.0) + (August Redistribution $30.0 + $18.4 HIP Bridge) = $512.4 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2027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87.0% Obligation Authority = $464.0) + (August Redistribution $30.0 + $18.4 HIP Bridge) = $512.4 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2028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87.0% Obligation Authority = $464.0) + (August Redistribution $30.0 + $18.4 HIP Bridge) = $512.4 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2029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87.0% Obligation Authority = $464.0) + (August Redistribution $30.0 + $18.4 HIP Bridge) = $512.4</a:t>
            </a:r>
          </a:p>
        </p:txBody>
      </p:sp>
    </p:spTree>
    <p:extLst>
      <p:ext uri="{BB962C8B-B14F-4D97-AF65-F5344CB8AC3E}">
        <p14:creationId xmlns:p14="http://schemas.microsoft.com/office/powerpoint/2010/main" val="1544276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6089</TotalTime>
  <Words>4797</Words>
  <Application>Microsoft Office PowerPoint</Application>
  <PresentationFormat>On-screen Show (4:3)</PresentationFormat>
  <Paragraphs>1825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Neue Haas Grotesk Text Pro</vt:lpstr>
      <vt:lpstr>Arial</vt:lpstr>
      <vt:lpstr>Wingdings</vt:lpstr>
      <vt:lpstr>Calibri</vt:lpstr>
      <vt:lpstr>Roboto Slab</vt:lpstr>
      <vt:lpstr>PT Sans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78</cp:revision>
  <cp:lastPrinted>2024-03-05T14:15:19Z</cp:lastPrinted>
  <dcterms:created xsi:type="dcterms:W3CDTF">2023-12-21T16:39:01Z</dcterms:created>
  <dcterms:modified xsi:type="dcterms:W3CDTF">2024-03-06T21:36:27Z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