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32"/>
  </p:notesMasterIdLst>
  <p:handoutMasterIdLst>
    <p:handoutMasterId r:id="rId33"/>
  </p:handoutMasterIdLst>
  <p:sldIdLst>
    <p:sldId id="633" r:id="rId2"/>
    <p:sldId id="825" r:id="rId3"/>
    <p:sldId id="852" r:id="rId4"/>
    <p:sldId id="727" r:id="rId5"/>
    <p:sldId id="853" r:id="rId6"/>
    <p:sldId id="764" r:id="rId7"/>
    <p:sldId id="835" r:id="rId8"/>
    <p:sldId id="854" r:id="rId9"/>
    <p:sldId id="877" r:id="rId10"/>
    <p:sldId id="696" r:id="rId11"/>
    <p:sldId id="697" r:id="rId12"/>
    <p:sldId id="875" r:id="rId13"/>
    <p:sldId id="882" r:id="rId14"/>
    <p:sldId id="883" r:id="rId15"/>
    <p:sldId id="884" r:id="rId16"/>
    <p:sldId id="851" r:id="rId17"/>
    <p:sldId id="850" r:id="rId18"/>
    <p:sldId id="832" r:id="rId19"/>
    <p:sldId id="834" r:id="rId20"/>
    <p:sldId id="879" r:id="rId21"/>
    <p:sldId id="880" r:id="rId22"/>
    <p:sldId id="845" r:id="rId23"/>
    <p:sldId id="881" r:id="rId24"/>
    <p:sldId id="860" r:id="rId25"/>
    <p:sldId id="861" r:id="rId26"/>
    <p:sldId id="862" r:id="rId27"/>
    <p:sldId id="759" r:id="rId28"/>
    <p:sldId id="878" r:id="rId29"/>
    <p:sldId id="885" r:id="rId30"/>
    <p:sldId id="662" r:id="rId3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FFFF99"/>
    <a:srgbClr val="FFFFCC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74" autoAdjust="0"/>
    <p:restoredTop sz="91991" autoAdjust="0"/>
  </p:normalViewPr>
  <p:slideViewPr>
    <p:cSldViewPr snapToGrid="0">
      <p:cViewPr>
        <p:scale>
          <a:sx n="90" d="100"/>
          <a:sy n="90" d="100"/>
        </p:scale>
        <p:origin x="1944" y="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Interstate Stewardship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166.3</c:v>
                </c:pt>
                <c:pt idx="1">
                  <c:v>136.69999999999999</c:v>
                </c:pt>
                <c:pt idx="2">
                  <c:v>193.6</c:v>
                </c:pt>
                <c:pt idx="3">
                  <c:v>222.3</c:v>
                </c:pt>
                <c:pt idx="4">
                  <c:v>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7D-46B1-A4A5-91A4D9E6EC9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Major Interstate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116</c:v>
                </c:pt>
                <c:pt idx="1">
                  <c:v>93.3</c:v>
                </c:pt>
                <c:pt idx="2">
                  <c:v>120</c:v>
                </c:pt>
                <c:pt idx="3">
                  <c:v>173.5</c:v>
                </c:pt>
                <c:pt idx="4">
                  <c:v>76.400000000000006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7D-46B1-A4A5-91A4D9E6EC9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Non-Interstate Pavement Modernization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139.5</c:v>
                </c:pt>
                <c:pt idx="1">
                  <c:v>145</c:v>
                </c:pt>
                <c:pt idx="2">
                  <c:v>150</c:v>
                </c:pt>
                <c:pt idx="3">
                  <c:v>155</c:v>
                </c:pt>
                <c:pt idx="4">
                  <c:v>165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7D-46B1-A4A5-91A4D9E6EC9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Non-Interstate Bridge Modernization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101.8</c:v>
                </c:pt>
                <c:pt idx="1">
                  <c:v>109.1</c:v>
                </c:pt>
                <c:pt idx="2">
                  <c:v>145.6</c:v>
                </c:pt>
                <c:pt idx="3">
                  <c:v>141</c:v>
                </c:pt>
                <c:pt idx="4">
                  <c:v>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7D-46B1-A4A5-91A4D9E6EC9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Non-Interstate Capacity/Enhancement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  <c:pt idx="0">
                  <c:v>222</c:v>
                </c:pt>
                <c:pt idx="1">
                  <c:v>300.5</c:v>
                </c:pt>
                <c:pt idx="2">
                  <c:v>111</c:v>
                </c:pt>
                <c:pt idx="3">
                  <c:v>218.9</c:v>
                </c:pt>
                <c:pt idx="4">
                  <c:v>24.9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C7D-46B1-A4A5-91A4D9E6EC9C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Safety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</c:numCache>
            </c:numRef>
          </c:cat>
          <c:val>
            <c:numRef>
              <c:f>Sheet1!$G$2:$G$6</c:f>
              <c:numCache>
                <c:formatCode>General</c:formatCode>
                <c:ptCount val="5"/>
                <c:pt idx="0">
                  <c:v>31</c:v>
                </c:pt>
                <c:pt idx="1">
                  <c:v>32</c:v>
                </c:pt>
                <c:pt idx="2">
                  <c:v>33</c:v>
                </c:pt>
                <c:pt idx="3">
                  <c:v>34</c:v>
                </c:pt>
                <c:pt idx="4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C7D-46B1-A4A5-91A4D9E6EC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04230792"/>
        <c:axId val="604233744"/>
      </c:barChart>
      <c:catAx>
        <c:axId val="604230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233744"/>
        <c:crosses val="autoZero"/>
        <c:auto val="1"/>
        <c:lblAlgn val="ctr"/>
        <c:lblOffset val="100"/>
        <c:noMultiLvlLbl val="0"/>
      </c:catAx>
      <c:valAx>
        <c:axId val="604233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230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884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18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44378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19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25024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7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746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1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12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4983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13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16656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14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2099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15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69407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3340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17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6276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09625" y="609600"/>
            <a:ext cx="7958138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9E343-2B46-47EA-9E0A-C9FF6D1503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8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  <p:sldLayoutId id="214748489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4763"/>
            <a:ext cx="7772400" cy="415733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2023-2027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Highway Program 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Development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sz="1400" i="1" dirty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</a:br>
            <a:endParaRPr lang="en-US" sz="1400" i="1" dirty="0">
              <a:solidFill>
                <a:srgbClr val="FF0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7783998" y="327293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670708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865313"/>
            <a:ext cx="9144000" cy="513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Estimated Income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A.  Primary Road Fund (PRF)	726.3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21.0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732.5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20.6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737.0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21.0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743.3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21.6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B.  Est. TIME-21 Revenue to PRF	135.0		135.0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135.0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1000" dirty="0">
                <a:latin typeface="Helvetica" pitchFamily="34" charset="0"/>
              </a:rPr>
              <a:t>135.0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endParaRPr lang="en-US" sz="10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C.  Miscellaneous (State)	25.0		25.0		25.0	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25.0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D.  Federal-Aid (Formula)                               	     372.7         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 115.1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372.7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123.4 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372.7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132.0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372.7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140.7 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FF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Estimated Income Total	1259.0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136.1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1265.2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144.0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1269.7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153.0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1276.0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162.3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Allocations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E.  Budget (PRF)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  	       Operations/Maintenance	364.8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3.1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376.7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2.9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388.5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3.4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400.4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3.8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F.  Emergency, Contingency, U-STEP,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C-STEP, Traffic Control Devices, Roadside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Improvements, Research, Byways, Others	45.8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0.5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46.1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1.0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46.3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1.5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46.3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2.0 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G.  Statewide Consultant Services	85.0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-9.0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85.0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-9.0  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85.0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-9.0  	</a:t>
            </a:r>
            <a:r>
              <a:rPr lang="en-US" sz="1000" dirty="0">
                <a:latin typeface="Helvetica" pitchFamily="34" charset="0"/>
              </a:rPr>
              <a:t>85.0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-9.0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H.  Statewide Operations	0.0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9.0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0.0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9.0 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</a:t>
            </a:r>
            <a:r>
              <a:rPr lang="en-US" sz="1000" dirty="0">
                <a:latin typeface="Helvetica" pitchFamily="34" charset="0"/>
              </a:rPr>
              <a:t>0.0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9.0  	</a:t>
            </a:r>
            <a:r>
              <a:rPr lang="en-US" sz="1000" dirty="0">
                <a:latin typeface="Helvetica" pitchFamily="34" charset="0"/>
              </a:rPr>
              <a:t>0.0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I.  Statewide Contract Maintenance	36.4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36.9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37.4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0.0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37.9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0.0 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J.  RR Crossing Protection	5.0		5.0		5.0		5.0	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800" dirty="0">
                <a:solidFill>
                  <a:srgbClr val="FF0000"/>
                </a:solidFill>
                <a:latin typeface="Helvetica" pitchFamily="34" charset="0"/>
              </a:rPr>
              <a:t>		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Allocations Total	537.0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    3.6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549.7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3.9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562.2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4.9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574.6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5.8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endParaRPr lang="en-US" sz="10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solidFill>
                <a:srgbClr val="000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Funds Available for ROW/Construction	722.0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132.5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715.5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140.1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707.5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148.1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701.4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156.5</a:t>
            </a:r>
            <a:endParaRPr lang="en-US" sz="8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00FF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endParaRPr lang="en-US" sz="1000" dirty="0">
              <a:solidFill>
                <a:srgbClr val="000000"/>
              </a:solidFill>
              <a:latin typeface="Helvetica" pitchFamily="34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1262063"/>
            <a:ext cx="9144000" cy="502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</a:pPr>
            <a:r>
              <a:rPr lang="en-US" sz="12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2023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2023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2024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2024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2025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2025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2026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2026</a:t>
            </a:r>
            <a:r>
              <a:rPr lang="en-US" sz="1000" dirty="0">
                <a:solidFill>
                  <a:srgbClr val="FF9900"/>
                </a:solidFill>
                <a:latin typeface="Helvetica" pitchFamily="34" charset="0"/>
              </a:rPr>
              <a:t>	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(Mar ‘21) 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(Mar ‘22)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(Mar ‘21) </a:t>
            </a:r>
            <a:r>
              <a:rPr lang="en-US" sz="1000" dirty="0">
                <a:solidFill>
                  <a:srgbClr val="0000FF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(Mar ‘22)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(Mar ‘21) 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(Mar ‘22)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(Mar ‘21) </a:t>
            </a:r>
            <a:r>
              <a:rPr lang="en-US" sz="1000" dirty="0">
                <a:solidFill>
                  <a:srgbClr val="0000FF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(Mar ’22)</a:t>
            </a:r>
            <a:r>
              <a:rPr lang="en-US" sz="1000" dirty="0">
                <a:solidFill>
                  <a:srgbClr val="00B050"/>
                </a:solidFill>
                <a:latin typeface="Helvetica" pitchFamily="34" charset="0"/>
              </a:rPr>
              <a:t>	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</a:pPr>
            <a:r>
              <a:rPr lang="en-US" sz="1000" dirty="0">
                <a:solidFill>
                  <a:srgbClr val="FF9900"/>
                </a:solidFill>
                <a:latin typeface="Helvetica" pitchFamily="34" charset="0"/>
              </a:rPr>
              <a:t>	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change</a:t>
            </a:r>
            <a:r>
              <a:rPr lang="en-US" sz="1000" dirty="0">
                <a:solidFill>
                  <a:srgbClr val="0000FF"/>
                </a:solidFill>
                <a:latin typeface="Helvetica" pitchFamily="34" charset="0"/>
              </a:rPr>
              <a:t>	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change</a:t>
            </a:r>
            <a:r>
              <a:rPr lang="en-US" sz="1000" dirty="0">
                <a:solidFill>
                  <a:srgbClr val="0000FF"/>
                </a:solidFill>
                <a:latin typeface="Helvetica" pitchFamily="34" charset="0"/>
              </a:rPr>
              <a:t>	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change</a:t>
            </a:r>
            <a:r>
              <a:rPr lang="en-US" sz="1000" dirty="0">
                <a:solidFill>
                  <a:srgbClr val="0000FF"/>
                </a:solidFill>
                <a:latin typeface="Helvetica" pitchFamily="34" charset="0"/>
              </a:rPr>
              <a:t>		</a:t>
            </a: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change</a:t>
            </a: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0" y="385763"/>
            <a:ext cx="9144000" cy="71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2023 - 2026 Highway Program Funding </a:t>
            </a:r>
            <a:r>
              <a:rPr lang="en-US" sz="2000" dirty="0">
                <a:solidFill>
                  <a:srgbClr val="008000"/>
                </a:solidFill>
                <a:latin typeface="Arial" charset="0"/>
              </a:rPr>
              <a:t>with Possible Changes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That Could Impact Funds Available for ROW/Construction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Arial" charset="0"/>
              </a:rPr>
              <a:t>For Highway Planning Purposes Only (x $1,000,000)</a:t>
            </a:r>
          </a:p>
        </p:txBody>
      </p:sp>
      <p:sp>
        <p:nvSpPr>
          <p:cNvPr id="22533" name="Line 13"/>
          <p:cNvSpPr>
            <a:spLocks noChangeShapeType="1"/>
          </p:cNvSpPr>
          <p:nvPr/>
        </p:nvSpPr>
        <p:spPr bwMode="auto">
          <a:xfrm>
            <a:off x="7343775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14"/>
          <p:cNvSpPr>
            <a:spLocks noChangeShapeType="1"/>
          </p:cNvSpPr>
          <p:nvPr/>
        </p:nvSpPr>
        <p:spPr bwMode="auto">
          <a:xfrm>
            <a:off x="4133850" y="315146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15"/>
          <p:cNvSpPr>
            <a:spLocks noChangeShapeType="1"/>
          </p:cNvSpPr>
          <p:nvPr/>
        </p:nvSpPr>
        <p:spPr bwMode="auto">
          <a:xfrm>
            <a:off x="5429250" y="3162272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16"/>
          <p:cNvSpPr>
            <a:spLocks noChangeShapeType="1"/>
          </p:cNvSpPr>
          <p:nvPr/>
        </p:nvSpPr>
        <p:spPr bwMode="auto">
          <a:xfrm>
            <a:off x="2881313" y="315146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17"/>
          <p:cNvSpPr>
            <a:spLocks noChangeShapeType="1"/>
          </p:cNvSpPr>
          <p:nvPr/>
        </p:nvSpPr>
        <p:spPr bwMode="auto">
          <a:xfrm>
            <a:off x="6710363" y="3173079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Line 19"/>
          <p:cNvSpPr>
            <a:spLocks noChangeShapeType="1"/>
          </p:cNvSpPr>
          <p:nvPr/>
        </p:nvSpPr>
        <p:spPr bwMode="auto">
          <a:xfrm>
            <a:off x="3505200" y="3153883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20"/>
          <p:cNvSpPr>
            <a:spLocks noChangeShapeType="1"/>
          </p:cNvSpPr>
          <p:nvPr/>
        </p:nvSpPr>
        <p:spPr bwMode="auto">
          <a:xfrm>
            <a:off x="4791075" y="315146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21"/>
          <p:cNvSpPr>
            <a:spLocks noChangeShapeType="1"/>
          </p:cNvSpPr>
          <p:nvPr/>
        </p:nvSpPr>
        <p:spPr bwMode="auto">
          <a:xfrm>
            <a:off x="6105525" y="3173079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22"/>
          <p:cNvSpPr>
            <a:spLocks noChangeShapeType="1"/>
          </p:cNvSpPr>
          <p:nvPr/>
        </p:nvSpPr>
        <p:spPr bwMode="auto">
          <a:xfrm>
            <a:off x="7324725" y="316673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34"/>
          <p:cNvSpPr>
            <a:spLocks noChangeShapeType="1"/>
          </p:cNvSpPr>
          <p:nvPr/>
        </p:nvSpPr>
        <p:spPr bwMode="auto">
          <a:xfrm>
            <a:off x="4133850" y="617105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Line 35"/>
          <p:cNvSpPr>
            <a:spLocks noChangeShapeType="1"/>
          </p:cNvSpPr>
          <p:nvPr/>
        </p:nvSpPr>
        <p:spPr bwMode="auto">
          <a:xfrm>
            <a:off x="5429250" y="617105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Line 36"/>
          <p:cNvSpPr>
            <a:spLocks noChangeShapeType="1"/>
          </p:cNvSpPr>
          <p:nvPr/>
        </p:nvSpPr>
        <p:spPr bwMode="auto">
          <a:xfrm>
            <a:off x="2881313" y="617105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Line 37"/>
          <p:cNvSpPr>
            <a:spLocks noChangeShapeType="1"/>
          </p:cNvSpPr>
          <p:nvPr/>
        </p:nvSpPr>
        <p:spPr bwMode="auto">
          <a:xfrm>
            <a:off x="6710363" y="618140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4" name="Line 39"/>
          <p:cNvSpPr>
            <a:spLocks noChangeShapeType="1"/>
          </p:cNvSpPr>
          <p:nvPr/>
        </p:nvSpPr>
        <p:spPr bwMode="auto">
          <a:xfrm>
            <a:off x="3505200" y="618140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Line 40"/>
          <p:cNvSpPr>
            <a:spLocks noChangeShapeType="1"/>
          </p:cNvSpPr>
          <p:nvPr/>
        </p:nvSpPr>
        <p:spPr bwMode="auto">
          <a:xfrm>
            <a:off x="4791075" y="617105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6" name="Line 41"/>
          <p:cNvSpPr>
            <a:spLocks noChangeShapeType="1"/>
          </p:cNvSpPr>
          <p:nvPr/>
        </p:nvSpPr>
        <p:spPr bwMode="auto">
          <a:xfrm>
            <a:off x="6105525" y="618140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7" name="Line 42"/>
          <p:cNvSpPr>
            <a:spLocks noChangeShapeType="1"/>
          </p:cNvSpPr>
          <p:nvPr/>
        </p:nvSpPr>
        <p:spPr bwMode="auto">
          <a:xfrm>
            <a:off x="7324725" y="618140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Line 4"/>
          <p:cNvSpPr>
            <a:spLocks noChangeShapeType="1"/>
          </p:cNvSpPr>
          <p:nvPr/>
        </p:nvSpPr>
        <p:spPr bwMode="auto">
          <a:xfrm>
            <a:off x="4191000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1" name="Line 5"/>
          <p:cNvSpPr>
            <a:spLocks noChangeShapeType="1"/>
          </p:cNvSpPr>
          <p:nvPr/>
        </p:nvSpPr>
        <p:spPr bwMode="auto">
          <a:xfrm>
            <a:off x="5495925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2" name="Line 7"/>
          <p:cNvSpPr>
            <a:spLocks noChangeShapeType="1"/>
          </p:cNvSpPr>
          <p:nvPr/>
        </p:nvSpPr>
        <p:spPr bwMode="auto">
          <a:xfrm>
            <a:off x="2900363" y="173037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3" name="Line 8"/>
          <p:cNvSpPr>
            <a:spLocks noChangeShapeType="1"/>
          </p:cNvSpPr>
          <p:nvPr/>
        </p:nvSpPr>
        <p:spPr bwMode="auto">
          <a:xfrm>
            <a:off x="6767513" y="17351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4" name="Line 10"/>
          <p:cNvSpPr>
            <a:spLocks noChangeShapeType="1"/>
          </p:cNvSpPr>
          <p:nvPr/>
        </p:nvSpPr>
        <p:spPr bwMode="auto">
          <a:xfrm>
            <a:off x="3543300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5" name="Line 11"/>
          <p:cNvSpPr>
            <a:spLocks noChangeShapeType="1"/>
          </p:cNvSpPr>
          <p:nvPr/>
        </p:nvSpPr>
        <p:spPr bwMode="auto">
          <a:xfrm>
            <a:off x="4829175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6" name="Line 12"/>
          <p:cNvSpPr>
            <a:spLocks noChangeShapeType="1"/>
          </p:cNvSpPr>
          <p:nvPr/>
        </p:nvSpPr>
        <p:spPr bwMode="auto">
          <a:xfrm>
            <a:off x="6143625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endParaRPr lang="en-US" dirty="0"/>
          </a:p>
        </p:txBody>
      </p:sp>
      <p:sp>
        <p:nvSpPr>
          <p:cNvPr id="39" name="Rectangle 6"/>
          <p:cNvSpPr>
            <a:spLocks noChangeArrowheads="1"/>
          </p:cNvSpPr>
          <p:nvPr/>
        </p:nvSpPr>
        <p:spPr bwMode="auto">
          <a:xfrm>
            <a:off x="7975379" y="167805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  <p:sp>
        <p:nvSpPr>
          <p:cNvPr id="40" name="Line 36">
            <a:extLst>
              <a:ext uri="{FF2B5EF4-FFF2-40B4-BE49-F238E27FC236}">
                <a16:creationId xmlns:a16="http://schemas.microsoft.com/office/drawing/2014/main" id="{F3BBB6BB-1171-497E-A487-3144C6497ED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1313" y="569427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36">
            <a:extLst>
              <a:ext uri="{FF2B5EF4-FFF2-40B4-BE49-F238E27FC236}">
                <a16:creationId xmlns:a16="http://schemas.microsoft.com/office/drawing/2014/main" id="{85A08F95-CC07-46AD-9177-B68C0055248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0450" y="569427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36">
            <a:extLst>
              <a:ext uri="{FF2B5EF4-FFF2-40B4-BE49-F238E27FC236}">
                <a16:creationId xmlns:a16="http://schemas.microsoft.com/office/drawing/2014/main" id="{2D6E5B26-99B6-4A6A-B355-D0B2B47B5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569427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36">
            <a:extLst>
              <a:ext uri="{FF2B5EF4-FFF2-40B4-BE49-F238E27FC236}">
                <a16:creationId xmlns:a16="http://schemas.microsoft.com/office/drawing/2014/main" id="{8E804D3D-87B9-4F6F-8A45-2F80FE11C30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9175" y="569427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36">
            <a:extLst>
              <a:ext uri="{FF2B5EF4-FFF2-40B4-BE49-F238E27FC236}">
                <a16:creationId xmlns:a16="http://schemas.microsoft.com/office/drawing/2014/main" id="{6B0418B6-2F23-44B6-AF7E-A2CA6A2F3B0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5925" y="569427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36">
            <a:extLst>
              <a:ext uri="{FF2B5EF4-FFF2-40B4-BE49-F238E27FC236}">
                <a16:creationId xmlns:a16="http://schemas.microsoft.com/office/drawing/2014/main" id="{E5709CC5-7CCB-4DE3-83F6-DF8EBBB45DC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43625" y="5692427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36">
            <a:extLst>
              <a:ext uri="{FF2B5EF4-FFF2-40B4-BE49-F238E27FC236}">
                <a16:creationId xmlns:a16="http://schemas.microsoft.com/office/drawing/2014/main" id="{7A8284B0-6631-4619-B7CE-A721D57B2A1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3700" y="569197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36">
            <a:extLst>
              <a:ext uri="{FF2B5EF4-FFF2-40B4-BE49-F238E27FC236}">
                <a16:creationId xmlns:a16="http://schemas.microsoft.com/office/drawing/2014/main" id="{578780DE-AE32-4010-A8A7-A082ED10A94F}"/>
              </a:ext>
            </a:extLst>
          </p:cNvPr>
          <p:cNvSpPr>
            <a:spLocks noChangeShapeType="1"/>
          </p:cNvSpPr>
          <p:nvPr/>
        </p:nvSpPr>
        <p:spPr bwMode="auto">
          <a:xfrm>
            <a:off x="7324725" y="5691976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71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865313"/>
            <a:ext cx="9144000" cy="4898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Estimated Income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A.  Primary Road Fund (PRF)	747.3</a:t>
            </a:r>
            <a:r>
              <a:rPr lang="en-US" sz="1000" dirty="0">
                <a:latin typeface="Helvetica" pitchFamily="34" charset="0"/>
              </a:rPr>
              <a:t>		753.1		758.0		764.9		770.9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B.  Est. TIME-21 Revenue to PRF	135.0		135.0		135.0		135.0		135.0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C.  Miscellaneous (State)	25.0		25.0		25.0		25.0		25.0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D.  Federal-Aid (Formula)                               	     487.8             		496.1	  	504.7	 	513.4	 	513.4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	Estimated Income Total	1395.1		1409.2		1422.7		1438.3		1444.3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Allocations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E.  Budget (PRF)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  	       Operations/Maintenance	367.9		379.6		391.9		404.2		416.5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F.  Emergency, Contingency, U-STEP,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	C-STEP, Traffic Control Devices, Roadside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	Improvements, Research, Byways, Others	46.3		47.1		47.8		48.3		48.8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G.  Statewide Consultant Services	76.0		76.0	 	76.0	 	76.0	 	76.0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     H.  Statewide Operations	9.0		9.0	 	9.0	 	9.0	 	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I.  Statewide Contract Maintenance	36.4		36.9		37.4		37.9		38.4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J.  RR Crossing Protection	5.0		5.0		5.0		5.0		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	Allocations Total	540.6		553.6		567.1		580.4		593.7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800" dirty="0"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Funds Available for ROW/Construction	854.5		855.6		855.6	 	857.9	  	850.6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Tx/>
              <a:buFontTx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latin typeface="Helvetica" pitchFamily="34" charset="0"/>
              </a:rPr>
              <a:t>	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1442816"/>
            <a:ext cx="9144000" cy="348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</a:pPr>
            <a:r>
              <a:rPr lang="en-US" sz="12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2023		2024		2025	</a:t>
            </a:r>
            <a:r>
              <a:rPr lang="en-US" sz="1000" dirty="0">
                <a:solidFill>
                  <a:srgbClr val="FF00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2026	</a:t>
            </a:r>
            <a:r>
              <a:rPr lang="en-US" sz="1000" dirty="0">
                <a:solidFill>
                  <a:srgbClr val="FF9900"/>
                </a:solidFill>
                <a:latin typeface="Helvetica" pitchFamily="34" charset="0"/>
              </a:rPr>
              <a:t>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2027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Tx/>
              <a:buFontTx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			</a:t>
            </a:r>
            <a:r>
              <a:rPr 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sz="1000" dirty="0">
              <a:solidFill>
                <a:srgbClr val="0000FF"/>
              </a:solidFill>
              <a:latin typeface="Helvetica" pitchFamily="34" charset="0"/>
            </a:endParaRP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0" y="385763"/>
            <a:ext cx="9144000" cy="71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2023 – 2027 Highway Program Funding 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Available for ROW/Construction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Arial" charset="0"/>
              </a:rPr>
              <a:t>For Highway Planning Purposes Only (x $1,000,000)</a:t>
            </a:r>
          </a:p>
        </p:txBody>
      </p:sp>
      <p:sp>
        <p:nvSpPr>
          <p:cNvPr id="22533" name="Line 13"/>
          <p:cNvSpPr>
            <a:spLocks noChangeShapeType="1"/>
          </p:cNvSpPr>
          <p:nvPr/>
        </p:nvSpPr>
        <p:spPr bwMode="auto">
          <a:xfrm>
            <a:off x="7944118" y="173037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14"/>
          <p:cNvSpPr>
            <a:spLocks noChangeShapeType="1"/>
          </p:cNvSpPr>
          <p:nvPr/>
        </p:nvSpPr>
        <p:spPr bwMode="auto">
          <a:xfrm>
            <a:off x="4133850" y="3126332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Line 15"/>
          <p:cNvSpPr>
            <a:spLocks noChangeShapeType="1"/>
          </p:cNvSpPr>
          <p:nvPr/>
        </p:nvSpPr>
        <p:spPr bwMode="auto">
          <a:xfrm>
            <a:off x="5429250" y="3126332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16"/>
          <p:cNvSpPr>
            <a:spLocks noChangeShapeType="1"/>
          </p:cNvSpPr>
          <p:nvPr/>
        </p:nvSpPr>
        <p:spPr bwMode="auto">
          <a:xfrm>
            <a:off x="2881313" y="3129507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17"/>
          <p:cNvSpPr>
            <a:spLocks noChangeShapeType="1"/>
          </p:cNvSpPr>
          <p:nvPr/>
        </p:nvSpPr>
        <p:spPr bwMode="auto">
          <a:xfrm>
            <a:off x="6710363" y="312474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22"/>
          <p:cNvSpPr>
            <a:spLocks noChangeShapeType="1"/>
          </p:cNvSpPr>
          <p:nvPr/>
        </p:nvSpPr>
        <p:spPr bwMode="auto">
          <a:xfrm>
            <a:off x="7944118" y="3129507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23"/>
          <p:cNvSpPr>
            <a:spLocks noChangeShapeType="1"/>
          </p:cNvSpPr>
          <p:nvPr/>
        </p:nvSpPr>
        <p:spPr bwMode="auto">
          <a:xfrm>
            <a:off x="4133850" y="5659037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24"/>
          <p:cNvSpPr>
            <a:spLocks noChangeShapeType="1"/>
          </p:cNvSpPr>
          <p:nvPr/>
        </p:nvSpPr>
        <p:spPr bwMode="auto">
          <a:xfrm>
            <a:off x="5438775" y="5659037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25"/>
          <p:cNvSpPr>
            <a:spLocks noChangeShapeType="1"/>
          </p:cNvSpPr>
          <p:nvPr/>
        </p:nvSpPr>
        <p:spPr bwMode="auto">
          <a:xfrm>
            <a:off x="2863850" y="5659037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5" name="Line 26"/>
          <p:cNvSpPr>
            <a:spLocks noChangeShapeType="1"/>
          </p:cNvSpPr>
          <p:nvPr/>
        </p:nvSpPr>
        <p:spPr bwMode="auto">
          <a:xfrm>
            <a:off x="6710363" y="5659037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31"/>
          <p:cNvSpPr>
            <a:spLocks noChangeShapeType="1"/>
          </p:cNvSpPr>
          <p:nvPr/>
        </p:nvSpPr>
        <p:spPr bwMode="auto">
          <a:xfrm>
            <a:off x="7944118" y="5659037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Line 34"/>
          <p:cNvSpPr>
            <a:spLocks noChangeShapeType="1"/>
          </p:cNvSpPr>
          <p:nvPr/>
        </p:nvSpPr>
        <p:spPr bwMode="auto">
          <a:xfrm>
            <a:off x="4133850" y="6231221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1" name="Line 35"/>
          <p:cNvSpPr>
            <a:spLocks noChangeShapeType="1"/>
          </p:cNvSpPr>
          <p:nvPr/>
        </p:nvSpPr>
        <p:spPr bwMode="auto">
          <a:xfrm>
            <a:off x="5438775" y="6231221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Line 36"/>
          <p:cNvSpPr>
            <a:spLocks noChangeShapeType="1"/>
          </p:cNvSpPr>
          <p:nvPr/>
        </p:nvSpPr>
        <p:spPr bwMode="auto">
          <a:xfrm>
            <a:off x="2863850" y="6231221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Line 37"/>
          <p:cNvSpPr>
            <a:spLocks noChangeShapeType="1"/>
          </p:cNvSpPr>
          <p:nvPr/>
        </p:nvSpPr>
        <p:spPr bwMode="auto">
          <a:xfrm>
            <a:off x="6710363" y="623304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7" name="Line 42"/>
          <p:cNvSpPr>
            <a:spLocks noChangeShapeType="1"/>
          </p:cNvSpPr>
          <p:nvPr/>
        </p:nvSpPr>
        <p:spPr bwMode="auto">
          <a:xfrm>
            <a:off x="7877006" y="6240671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Line 4"/>
          <p:cNvSpPr>
            <a:spLocks noChangeShapeType="1"/>
          </p:cNvSpPr>
          <p:nvPr/>
        </p:nvSpPr>
        <p:spPr bwMode="auto">
          <a:xfrm>
            <a:off x="4191000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1" name="Line 5"/>
          <p:cNvSpPr>
            <a:spLocks noChangeShapeType="1"/>
          </p:cNvSpPr>
          <p:nvPr/>
        </p:nvSpPr>
        <p:spPr bwMode="auto">
          <a:xfrm>
            <a:off x="5495925" y="173672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2" name="Line 7"/>
          <p:cNvSpPr>
            <a:spLocks noChangeShapeType="1"/>
          </p:cNvSpPr>
          <p:nvPr/>
        </p:nvSpPr>
        <p:spPr bwMode="auto">
          <a:xfrm>
            <a:off x="2900363" y="1730375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3" name="Line 8"/>
          <p:cNvSpPr>
            <a:spLocks noChangeShapeType="1"/>
          </p:cNvSpPr>
          <p:nvPr/>
        </p:nvSpPr>
        <p:spPr bwMode="auto">
          <a:xfrm>
            <a:off x="6767513" y="1735138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endParaRPr lang="en-US" dirty="0"/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7957746" y="167805"/>
            <a:ext cx="103425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 2022</a:t>
            </a:r>
          </a:p>
        </p:txBody>
      </p:sp>
    </p:spTree>
    <p:extLst>
      <p:ext uri="{BB962C8B-B14F-4D97-AF65-F5344CB8AC3E}">
        <p14:creationId xmlns:p14="http://schemas.microsoft.com/office/powerpoint/2010/main" val="3168552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38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latin typeface="Helvetica" pitchFamily="34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latin typeface="Helvetica" pitchFamily="34" charset="0"/>
              </a:rPr>
              <a:t>Projected Funds	687.0	715.5	707.5	701.4	701.4	701.4	701.4	701.4	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157.9	151.5	149.9	149.0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101.7	110.6	125.8	140.3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31.0	32.0	33.0	34.0	35.0	36.0	37.0	38.0	39.0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178.4	267.4	141.2 	156.1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 	0.4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 	21.6	6.7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 	49.2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75 Plymouth: Hinton					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90.0	80.2	177.2	117.2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 	50.0 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I-80 Pottawattamie Madison Avenue					20.7	24.8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(12.0)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(71.2)	(69.6)	(50.2)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22.0	58.9	109.4	93.4 	77.4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2023-2032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2216495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37"/>
            <a:ext cx="9705" cy="52934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4768341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12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2022, as presented February 8, 2022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Clr>
                <a:schemeClr val="tx1"/>
              </a:buClr>
              <a:buNone/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002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4538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Projected Funds as of March 2022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854.5	855.6	855.6	857.9	850.6	850.6	850.6	850.6	850.6 	850.6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Program Balance (FY 21) Carryover	38.9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Federal FY 2021 Redistribution	40.3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Operations Budget Reversion (FY 21)	3.6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Additional FY 22 Federal Funds	38.9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FY 22 Program Balance	(50.0)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Cash Flow Adjustment	(75.0)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Local Jurisdiction Drawdown	(35.0)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Projected Funds	816.2	855,6	855.6	857.9	850.6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850.6	850.6	850.6	850.6 	850.6 </a:t>
            </a: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157.9	151.5	149.9	149.0	175.0	180.0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140.0	145.0	150.0	155.0	165.0	175.0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101.7	110.6	125.8	140.3	155.0	170.0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31.0	32.0	33.0	34.0	35.0	36.0	37.0	38.0	39.0	40.0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178.4	267.4	141.2 	156.1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 	0.4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 	21.6	6.7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 	49.2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75 Plymouth: Hinton					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90.0	80.2	177.2	117.2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 	50.0 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I-80 Pottawattamie Madison Avenue					20.7	24.8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117.2	68.9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78.5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106.3	171.2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208.1	258.6	242.6 	226.6	210.6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2023-2032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3026460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37"/>
            <a:ext cx="9705" cy="52934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29764" y="5524437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13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Clr>
                <a:schemeClr val="tx1"/>
              </a:buClr>
              <a:buNone/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3" name="TextBox 28">
            <a:extLst>
              <a:ext uri="{FF2B5EF4-FFF2-40B4-BE49-F238E27FC236}">
                <a16:creationId xmlns:a16="http://schemas.microsoft.com/office/drawing/2014/main" id="{89759587-8FDD-4DE7-B66E-4005FFDA4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3" y="433392"/>
            <a:ext cx="199947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</p:txBody>
      </p:sp>
    </p:spTree>
    <p:extLst>
      <p:ext uri="{BB962C8B-B14F-4D97-AF65-F5344CB8AC3E}">
        <p14:creationId xmlns:p14="http://schemas.microsoft.com/office/powerpoint/2010/main" val="3380587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4102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2022	816.2	855.6	855.6	857.9	 850.6 	 850.6 	 850.6 	 850.6 	 850.6	850.6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FY 2022 Projects Rescheduled	4.7		0.5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Projected Funds	820.9	</a:t>
            </a:r>
            <a:r>
              <a:rPr lang="en-US" sz="900" dirty="0">
                <a:latin typeface="Helvetica" pitchFamily="34" charset="0"/>
              </a:rPr>
              <a:t>855,6	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856.1</a:t>
            </a:r>
            <a:r>
              <a:rPr lang="en-US" sz="900" dirty="0">
                <a:latin typeface="Helvetica" pitchFamily="34" charset="0"/>
              </a:rPr>
              <a:t>	857.9	850.6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850.6 	 850.6 	 850.6 	 850.6	850.6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157.9	151.5	149.9	149.0	175.0	180.0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140.0	145.0	150.0	155.0	165.0	175.0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101.7	110.6	125.8	140.3	155.0	170.0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31.0	32.0	33.0	34.0	35.0	36.0	37.0	38.0	39.0	40.0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178.4	267.4	141.2 	156.1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Capacity/System Enhancement	2.3		0.5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 	0.4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 	21.6	6.7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 	49.2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75 Plymouth: Hinton					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90.0	80.2	177.2	117.2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     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Major Interstate Capacity/System Enhancement	2.4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 	50.0 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I-80 Pottawattamie Madison Avenue					20.7	24.8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117.2	68.9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78.5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106.3	171.2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 208.1	258.6	242.6 	226.6	210.6 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2023-2032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88852" y="2358486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37"/>
            <a:ext cx="9705" cy="52934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88851" y="5157652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14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Clr>
                <a:schemeClr val="tx1"/>
              </a:buClr>
              <a:buNone/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3" name="TextBox 28">
            <a:extLst>
              <a:ext uri="{FF2B5EF4-FFF2-40B4-BE49-F238E27FC236}">
                <a16:creationId xmlns:a16="http://schemas.microsoft.com/office/drawing/2014/main" id="{89759587-8FDD-4DE7-B66E-4005FFDA4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3" y="433392"/>
            <a:ext cx="199947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FY 2022 Projects Rescheduled</a:t>
            </a:r>
          </a:p>
        </p:txBody>
      </p:sp>
    </p:spTree>
    <p:extLst>
      <p:ext uri="{BB962C8B-B14F-4D97-AF65-F5344CB8AC3E}">
        <p14:creationId xmlns:p14="http://schemas.microsoft.com/office/powerpoint/2010/main" val="944266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4392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latin typeface="Helvetica" pitchFamily="34" charset="0"/>
              </a:rPr>
              <a:t>Projected Funds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820.9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855.6	856.1	857.9	850.6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850.6 	 850.6 	 850.6 	 850.6	850.6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157.9	151.5	149.9	149.0	175.0	180.0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Interstate Stewardship	8.4	(14.8)	43.7	73.3	0.0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140.0	145.0	150.0	155.0	165.0	175.0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Pavement Modernization	(0.5)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101.7	110.6	125.8	140.3	155.0	170.0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Non-Interstate Bridge Modernization	0.1	(1.5)	19.8	0.7	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31.0	32.0	33.0	34.0	35.0	36.0	37.0	38.0	39.0	40.0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Safety Specific	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178.4	267.4	141.2 	156.1	77.5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Capacity/System Enhancement	43.6	33.1	(30.2)	62.8	(52.6)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 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 		32.9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 		45.7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75 Plymouth: Hinton		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90.0	80.2	177.2	117.2	71.9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Major Interstate Capacity/System Enhancement	26.0	13.1	(57.2)	56.3	4.5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 	50.0 	50.0	</a:t>
            </a:r>
            <a:endParaRPr lang="en-US" sz="900" dirty="0">
              <a:solidFill>
                <a:srgbClr val="008000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I-80 Pottawattamie Madison Avenue					24.7	39.0	1.0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I-80 Johnson IA1 to Co Rd X30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		0.5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44.2	39.0	102.9	(86.8)	219.3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 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122.0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257.6	242.6 	226.6	210.6 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2023-2032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29763" y="1884353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41614" y="948532"/>
            <a:ext cx="9705" cy="52934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29763" y="5293119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15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Clr>
                <a:schemeClr val="tx1"/>
              </a:buClr>
              <a:buNone/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3" name="TextBox 28">
            <a:extLst>
              <a:ext uri="{FF2B5EF4-FFF2-40B4-BE49-F238E27FC236}">
                <a16:creationId xmlns:a16="http://schemas.microsoft.com/office/drawing/2014/main" id="{89759587-8FDD-4DE7-B66E-4005FFDA4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3" y="433392"/>
            <a:ext cx="1999474" cy="84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2022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2023 to 2026, add 2027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5E7465-00B9-4CE4-A9C8-DB7F5140D3A3}"/>
              </a:ext>
            </a:extLst>
          </p:cNvPr>
          <p:cNvSpPr/>
          <p:nvPr/>
        </p:nvSpPr>
        <p:spPr>
          <a:xfrm>
            <a:off x="2639238" y="6242002"/>
            <a:ext cx="656403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2023-2026 program continue to be programmed with cost/schedule updates?</a:t>
            </a:r>
          </a:p>
        </p:txBody>
      </p:sp>
    </p:spTree>
    <p:extLst>
      <p:ext uri="{BB962C8B-B14F-4D97-AF65-F5344CB8AC3E}">
        <p14:creationId xmlns:p14="http://schemas.microsoft.com/office/powerpoint/2010/main" val="3845344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9E214-CC27-4B5F-BC0F-00A08DFF5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2023-2027 Highway Program Analysis</a:t>
            </a:r>
            <a:br>
              <a:rPr lang="en-US" sz="2800" dirty="0"/>
            </a:br>
            <a:r>
              <a:rPr lang="en-US" sz="1400" dirty="0"/>
              <a:t>(with updated revenue, FY 2022 projects rescheduled, project cost updates and schedule updates)</a:t>
            </a:r>
            <a:endParaRPr lang="en-US" sz="28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A68BC51-04F6-4B4F-BEBF-92DBBCB5C9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383833"/>
              </p:ext>
            </p:extLst>
          </p:nvPr>
        </p:nvGraphicFramePr>
        <p:xfrm>
          <a:off x="413886" y="1328286"/>
          <a:ext cx="8272914" cy="5101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D5AB2C-A8C2-4B80-8E7F-0AF03B3A7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16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05DCF81-4065-4586-9EFD-7E98F0B9323A}"/>
              </a:ext>
            </a:extLst>
          </p:cNvPr>
          <p:cNvCxnSpPr>
            <a:cxnSpLocks/>
          </p:cNvCxnSpPr>
          <p:nvPr/>
        </p:nvCxnSpPr>
        <p:spPr>
          <a:xfrm>
            <a:off x="1184574" y="2125017"/>
            <a:ext cx="1024466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656A6D7-5C02-4704-BB03-2EB06D619290}"/>
              </a:ext>
            </a:extLst>
          </p:cNvPr>
          <p:cNvCxnSpPr/>
          <p:nvPr/>
        </p:nvCxnSpPr>
        <p:spPr>
          <a:xfrm>
            <a:off x="2656171" y="2035260"/>
            <a:ext cx="1024466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FB80AE5-74E6-4159-A825-56C21F8BA0D6}"/>
              </a:ext>
            </a:extLst>
          </p:cNvPr>
          <p:cNvCxnSpPr/>
          <p:nvPr/>
        </p:nvCxnSpPr>
        <p:spPr>
          <a:xfrm>
            <a:off x="5744634" y="2024886"/>
            <a:ext cx="1024466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916AE08-6F06-4A6B-8D04-418CF4FCB56A}"/>
              </a:ext>
            </a:extLst>
          </p:cNvPr>
          <p:cNvCxnSpPr/>
          <p:nvPr/>
        </p:nvCxnSpPr>
        <p:spPr>
          <a:xfrm>
            <a:off x="4174067" y="2024886"/>
            <a:ext cx="1024466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0D0C127-5FDF-4CB5-8F54-7FC1A11A43EA}"/>
              </a:ext>
            </a:extLst>
          </p:cNvPr>
          <p:cNvCxnSpPr/>
          <p:nvPr/>
        </p:nvCxnSpPr>
        <p:spPr>
          <a:xfrm>
            <a:off x="7268723" y="2024886"/>
            <a:ext cx="1024466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EFF08CD-E927-4E8D-AA57-607EEA7F8C9D}"/>
              </a:ext>
            </a:extLst>
          </p:cNvPr>
          <p:cNvCxnSpPr/>
          <p:nvPr/>
        </p:nvCxnSpPr>
        <p:spPr>
          <a:xfrm>
            <a:off x="3107267" y="6527801"/>
            <a:ext cx="1024466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082F2B9-0548-487A-9E16-CF557CFB0EAB}"/>
              </a:ext>
            </a:extLst>
          </p:cNvPr>
          <p:cNvSpPr txBox="1"/>
          <p:nvPr/>
        </p:nvSpPr>
        <p:spPr>
          <a:xfrm>
            <a:off x="4174067" y="6383867"/>
            <a:ext cx="2082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>
                <a:latin typeface="+mn-lt"/>
              </a:rPr>
              <a:t>Projected Revenue</a:t>
            </a:r>
          </a:p>
        </p:txBody>
      </p:sp>
    </p:spTree>
    <p:extLst>
      <p:ext uri="{BB962C8B-B14F-4D97-AF65-F5344CB8AC3E}">
        <p14:creationId xmlns:p14="http://schemas.microsoft.com/office/powerpoint/2010/main" val="2556896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474364"/>
            <a:ext cx="9144000" cy="648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	Interstate Stewardship	166.3	136.7	193.6	222.3	175.0	180.0	185.0	190.0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2028 and beyond are placeholders (not programmed yet)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Projects in 2023-2027 are specifically identified in the highway program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Major projects continuing in the current program include: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Fremont I-29 recommend adding resiliency work in 2023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Dallas I-80 from US 6/169 to Co Rd R16 reconstruction in 2023-2024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Johnson I-80/380/US 218 Interchange reconstruction in 2023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Johnson I-80 1</a:t>
            </a:r>
            <a:r>
              <a:rPr lang="en-US" sz="1000" i="1" baseline="30000" dirty="0">
                <a:latin typeface="Helvetica" charset="0"/>
                <a:ea typeface="Helvetica" charset="0"/>
                <a:cs typeface="Helvetica" charset="0"/>
              </a:rPr>
              <a:t>st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 Ave Interchange reconstruction in Coralville begins in 2023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Linn I-380 </a:t>
            </a:r>
            <a:r>
              <a:rPr lang="en-US" sz="1000" i="1" dirty="0" err="1">
                <a:latin typeface="Helvetica" charset="0"/>
                <a:ea typeface="Helvetica" charset="0"/>
                <a:cs typeface="Helvetica" charset="0"/>
              </a:rPr>
              <a:t>Boyson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 Rd Interchange reconstruction in Hiawatha in 2025 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Polk I-80 from Northeast </a:t>
            </a:r>
            <a:r>
              <a:rPr lang="en-US" sz="1000" i="1" dirty="0" err="1">
                <a:latin typeface="Helvetica" charset="0"/>
                <a:ea typeface="Helvetica" charset="0"/>
                <a:cs typeface="Helvetica" charset="0"/>
              </a:rPr>
              <a:t>mixmaster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 to US 65 in 2025-2026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Polk I-35/80 Hickman interchange reconstruction beginning in 2025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Polk I-35/80/235 Northeast </a:t>
            </a:r>
            <a:r>
              <a:rPr lang="en-US" sz="1000" i="1" dirty="0" err="1">
                <a:latin typeface="Helvetica" charset="0"/>
                <a:ea typeface="Helvetica" charset="0"/>
                <a:cs typeface="Helvetica" charset="0"/>
              </a:rPr>
              <a:t>mixmaster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 improvements in 2023-2024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Warren SB I-35 from N of IA 92 to S of North River in 2023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Warren NB I-35 from S of Co Rd G14 to N of Adams Street reconstruction in 2026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Warren NB I-35 from Clarke County to Clanton Creek paving in 2026-2027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Warren NB I-35 from N or North River to S of Badger Creek in 2026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Woodbury I-29/IA 141 Interchange reconstruction begins in 2024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- Rest area projects: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Adair WB I-80 pavement replacement in 2023 is recommended to be programmed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Iowa EB I-80 truck parking expansion in 2023 is currently programmed (+13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Linn SB I-380 in 2023 is currently programmed with truck parking expansion in 2024 (+14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Woodbury NB I-29 recommend removing Sergeant Bluff rest area in 2024 (-14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Harrison NB I-29 recommend removing parking only spot at </a:t>
            </a:r>
            <a:r>
              <a:rPr lang="en-US" sz="1000" i="1" dirty="0" err="1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Mondamin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in 2025 (-5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Iowa WB I-80 replace building and add truck parking in 2025 (+16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	Polk EB I-80 recommend moving building replacement from 2026 to 2028 (next Program) but add truck parking in 2026 (+11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Polk WB I-80 recommend adding truck parking in 2026 (+13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Harrison NB I-19 recommend removing rest area in 2026 (-13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Pottawattamie WB I-80 replace building is recommended to move from 2025 to 2026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Cedar WB I-80 recommend truck parking expansion in 2027 (+22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Harrison SB I-29 recommend removing rest area in 2027 (-13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Monona SB I-29 recommend replace building in 2027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Pottawattamie WB I-80 recommend truck parking expansion in 2027 (+9 spots)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	Story SB I-35 recommend removing overlook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Weigh station ramp/parking improvements with one site per year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- Recommend removing I-235 ramp metering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endParaRPr lang="en-US" sz="1000" i="1" dirty="0">
              <a:solidFill>
                <a:srgbClr val="008000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67518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2023-2032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32440" y="821890"/>
            <a:ext cx="25763" cy="144544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17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9D59E49D-377A-40DA-A6B9-AEFDD31B9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8" y="327293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1488453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371140"/>
            <a:ext cx="9144000" cy="454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Non-Interstate Pavement Modernization 	139.5	145.0	150.0	155.0	165.0	175.0	185.0	190.0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2024 and beyond are placeholders (no specific projects identified)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Projects in 2023 will be specifically identified in the highway program (to be handed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out in April)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Non-Interstate Bridge Modernization 	101.8	109.1	145.6	141.0	155.0	170.0	185.0	190.0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2028 and beyond are placeholders (not programmed yet)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Projects in 2023-2027 will be specifically identified in the highway program (to be handed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out in April)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Safety Specific 	31.0	32.0	33.0	34.0	35.0	36.0	37.0	38.0	39.0	40.0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2024 and beyond are mostly placeholders (a few specific projects identified)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Projects in 2023 will be specifically identified in the highway program (to be handed out in April)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85298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2023-2032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065064" y="831514"/>
            <a:ext cx="46978" cy="47800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18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9D59E49D-377A-40DA-A6B9-AEFDD31B9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7" y="327293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12314701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371140"/>
            <a:ext cx="9144000" cy="3739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Non-Interstate Capacity/System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		Enhancement 	222.0	300.5	111.0	218.9	24.9	78.6	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2028 and beyond are project completion costs for projects already in Program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- Missouri Valley Bypass delayed one year (ROW moves from 2024 to 2025 with corresponding changes in construction schedule))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10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Major Interstate Capacity/System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		Enhancement 	116.0	93.3	120.0	173.5	76.4	89.0	1.0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2028 and beyond are project completion costs for projects already in Program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1000" b="1" i="1" dirty="0">
                <a:latin typeface="Helvetica" charset="0"/>
                <a:ea typeface="Helvetica" charset="0"/>
                <a:cs typeface="Helvetica" charset="0"/>
              </a:rPr>
              <a:t>- </a:t>
            </a:r>
            <a:r>
              <a:rPr lang="en-US" sz="1000" b="1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Scott I-80 Mississippi River Bridge is still scheduled to begin in 2026.</a:t>
            </a:r>
            <a:endParaRPr lang="en-US" sz="1000" b="1" dirty="0">
              <a:solidFill>
                <a:srgbClr val="008000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i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85298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2023-2032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8195" y="905042"/>
            <a:ext cx="46979" cy="398111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19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9D59E49D-377A-40DA-A6B9-AEFDD31B9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7" y="327293"/>
            <a:ext cx="998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1147576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82084"/>
            <a:ext cx="9144000" cy="71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Overview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782395"/>
            <a:ext cx="91440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2023-2027 available Highway Program funding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2023-2027 Highway Program Options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Determine 2023-2027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20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Line Item Targets for Programming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2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3F06D7-40EE-4FCA-AE86-FF9E02FA0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8" y="327293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37165592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-520700" y="79817"/>
            <a:ext cx="9144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FontTx/>
              <a:buNone/>
            </a:pPr>
            <a:r>
              <a:rPr lang="en-US" sz="3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Studies/Requests</a:t>
            </a:r>
          </a:p>
        </p:txBody>
      </p:sp>
      <p:graphicFrame>
        <p:nvGraphicFramePr>
          <p:cNvPr id="321713" name="Group 17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861103582"/>
              </p:ext>
            </p:extLst>
          </p:nvPr>
        </p:nvGraphicFramePr>
        <p:xfrm>
          <a:off x="167780" y="738076"/>
          <a:ext cx="8724550" cy="5769029"/>
        </p:xfrm>
        <a:graphic>
          <a:graphicData uri="http://schemas.openxmlformats.org/drawingml/2006/table">
            <a:tbl>
              <a:tblPr/>
              <a:tblGrid>
                <a:gridCol w="5578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38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907">
                  <a:extLst>
                    <a:ext uri="{9D8B030D-6E8A-4147-A177-3AD203B41FA5}">
                      <a16:colId xmlns:a16="http://schemas.microsoft.com/office/drawing/2014/main" val="1034615917"/>
                    </a:ext>
                  </a:extLst>
                </a:gridCol>
                <a:gridCol w="14978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5058">
                  <a:extLst>
                    <a:ext uri="{9D8B030D-6E8A-4147-A177-3AD203B41FA5}">
                      <a16:colId xmlns:a16="http://schemas.microsoft.com/office/drawing/2014/main" val="1131699679"/>
                    </a:ext>
                  </a:extLst>
                </a:gridCol>
                <a:gridCol w="7692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1284">
                  <a:extLst>
                    <a:ext uri="{9D8B030D-6E8A-4147-A177-3AD203B41FA5}">
                      <a16:colId xmlns:a16="http://schemas.microsoft.com/office/drawing/2014/main" val="3677883847"/>
                    </a:ext>
                  </a:extLst>
                </a:gridCol>
              </a:tblGrid>
              <a:tr h="3613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Route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County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Location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Purpose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Description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Consistent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w/ SLRTP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Planning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Status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Approx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Cost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37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Pottawattamie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  <a:r>
                        <a:rPr kumimoji="0" lang="en-US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St in Council Bluffs to I-80 (Broadway Avenue)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Intersection Improvements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(TJ to city)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3053627"/>
                  </a:ext>
                </a:extLst>
              </a:tr>
              <a:tr h="50037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Kimberly Rd in Davenport from N Brady St to Elmore Ave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Intersection    Improvements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2101014"/>
                  </a:ext>
                </a:extLst>
              </a:tr>
              <a:tr h="3613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Woodbury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Gordon Dr Viaduct in Sioux 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Structurally Deficient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Replace Bridge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$90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3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Clay/Palo Alto/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Kossuth/Hancock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Spencer to Garner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Mobility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4284404"/>
                  </a:ext>
                </a:extLst>
              </a:tr>
              <a:tr h="3613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Dubuque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 of Old Highway Rd to Devon Drive in Dubuque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Access control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4380563"/>
                  </a:ext>
                </a:extLst>
              </a:tr>
              <a:tr h="24068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Dubuque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Intersection with NW Art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Intersection Improvements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8766295"/>
                  </a:ext>
                </a:extLst>
              </a:tr>
              <a:tr h="24068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Dubuque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Mississippi River Bridge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Functionally Obsolete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2</a:t>
                      </a:r>
                      <a:r>
                        <a:rPr kumimoji="0" lang="en-US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nd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Bridge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$100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3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Carroll/Greene/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Boone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 Rd N33 to E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US 169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4-Lane Continuity or Mobility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4-Lane or 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$265 M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$130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379566"/>
                  </a:ext>
                </a:extLst>
              </a:tr>
              <a:tr h="3613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Story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Intersections in Nevada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Interchanges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$25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7476520"/>
                  </a:ext>
                </a:extLst>
              </a:tr>
              <a:tr h="3613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Tama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Intersection At Meskwaki Casino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Interchange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7519304"/>
                  </a:ext>
                </a:extLst>
              </a:tr>
              <a:tr h="3613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Cedar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Lisbon bypass to Stanwood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Provide 4-Lane Continuity or Mobility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4-Lane or 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$100 M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$50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901967"/>
                  </a:ext>
                </a:extLst>
              </a:tr>
              <a:tr h="3613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Clinton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Calamus to US 61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Provide 4-Lane Continuity or Mobility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4-Lane or 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$75 M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$40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652029"/>
                  </a:ext>
                </a:extLst>
              </a:tr>
              <a:tr h="50037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Mills/Montgomery/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Adams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E of Glenwood to E of Creston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Mobility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Begin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FY 23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4643383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20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73E2F8-5185-4035-AC6F-F1FD6A960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6970" y="117590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4247801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-736600" y="0"/>
            <a:ext cx="9144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FontTx/>
              <a:buNone/>
            </a:pPr>
            <a:r>
              <a:rPr lang="en-US" sz="3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Studies/Requests</a:t>
            </a:r>
          </a:p>
        </p:txBody>
      </p:sp>
      <p:graphicFrame>
        <p:nvGraphicFramePr>
          <p:cNvPr id="321713" name="Group 17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262174214"/>
              </p:ext>
            </p:extLst>
          </p:nvPr>
        </p:nvGraphicFramePr>
        <p:xfrm>
          <a:off x="180480" y="652942"/>
          <a:ext cx="8774883" cy="6104666"/>
        </p:xfrm>
        <a:graphic>
          <a:graphicData uri="http://schemas.openxmlformats.org/drawingml/2006/table">
            <a:tbl>
              <a:tblPr/>
              <a:tblGrid>
                <a:gridCol w="575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8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66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3542">
                  <a:extLst>
                    <a:ext uri="{9D8B030D-6E8A-4147-A177-3AD203B41FA5}">
                      <a16:colId xmlns:a16="http://schemas.microsoft.com/office/drawing/2014/main" val="1034615917"/>
                    </a:ext>
                  </a:extLst>
                </a:gridCol>
                <a:gridCol w="14817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4927">
                  <a:extLst>
                    <a:ext uri="{9D8B030D-6E8A-4147-A177-3AD203B41FA5}">
                      <a16:colId xmlns:a16="http://schemas.microsoft.com/office/drawing/2014/main" val="1131699679"/>
                    </a:ext>
                  </a:extLst>
                </a:gridCol>
                <a:gridCol w="7871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6947">
                  <a:extLst>
                    <a:ext uri="{9D8B030D-6E8A-4147-A177-3AD203B41FA5}">
                      <a16:colId xmlns:a16="http://schemas.microsoft.com/office/drawing/2014/main" val="3677883847"/>
                    </a:ext>
                  </a:extLst>
                </a:gridCol>
              </a:tblGrid>
              <a:tr h="4906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Route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County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Location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Purpose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Description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Consistent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w/ SLRTP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Planning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Status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Approx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Cost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09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Union/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Clarke/Lucas/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Monroe/Wapello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E of Creston to W of Ottumwa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Mobility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Begin in FY 22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68830"/>
                  </a:ext>
                </a:extLst>
              </a:tr>
              <a:tr h="34996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Story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 of IA 210 to E 13</a:t>
                      </a:r>
                      <a:r>
                        <a:rPr kumimoji="0" lang="en-US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St in Ames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$120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6971384"/>
                  </a:ext>
                </a:extLst>
              </a:tr>
              <a:tr h="31888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35/80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Polk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I-235 Interchange SW of Des Moines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 and Improve Operations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Reconstruct Interchange, Add Lanes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$300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96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35/80/235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Polk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SW to NE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Mixmasters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 and Improve Operations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Lanes, Modernize, and/or ICM strategies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Phase I - $90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96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58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Black Hawk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Greenhill Road in Cedar Falls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Interchange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$32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45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Davis/Wapello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Bloomfield to Ottumwa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Provide 4-Lane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Continuity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Mobility and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4-Lane or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Begin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FY 23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379566"/>
                  </a:ext>
                </a:extLst>
              </a:tr>
              <a:tr h="34996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Mahaska/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Poweshiek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 of Oskaloosa to I-80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0733376"/>
                  </a:ext>
                </a:extLst>
              </a:tr>
              <a:tr h="34996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Poweshiek/Tama/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Black Hawk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 </a:t>
                      </a:r>
                      <a:r>
                        <a:rPr kumimoji="0" lang="en-US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US 6 to Hudson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Mobility and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793049"/>
                  </a:ext>
                </a:extLst>
              </a:tr>
              <a:tr h="34996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65/69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Warren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Hillcrest Ave in Indianola to IA 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Improve Intersections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0918123"/>
                  </a:ext>
                </a:extLst>
              </a:tr>
              <a:tr h="2495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Polk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Army Post Road to I-80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5514720"/>
                  </a:ext>
                </a:extLst>
              </a:tr>
              <a:tr h="34996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67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Mississippi River Bridge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Structurally Deficient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Replace Bridge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(IL Lead)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$110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53768"/>
                  </a:ext>
                </a:extLst>
              </a:tr>
              <a:tr h="48457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74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North of Lincoln Road in Bettendorf to I-80 in Davenport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$150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085737"/>
                  </a:ext>
                </a:extLst>
              </a:tr>
              <a:tr h="34996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Plymouth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 Hinton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Modernize 4-Lane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Begin in FY 22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9036667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21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A17DAE-F846-424F-BF40-BD288EDA5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4001" y="327293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16518532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-673100" y="140126"/>
            <a:ext cx="9144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FontTx/>
              <a:buNone/>
            </a:pPr>
            <a:r>
              <a:rPr lang="en-US" sz="3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Studies/Requests</a:t>
            </a:r>
          </a:p>
        </p:txBody>
      </p:sp>
      <p:graphicFrame>
        <p:nvGraphicFramePr>
          <p:cNvPr id="321713" name="Group 177"/>
          <p:cNvGraphicFramePr>
            <a:graphicFrameLocks noGrp="1"/>
          </p:cNvGraphicFramePr>
          <p:nvPr>
            <p:ph/>
          </p:nvPr>
        </p:nvGraphicFramePr>
        <p:xfrm>
          <a:off x="131043" y="1194068"/>
          <a:ext cx="8517294" cy="4114800"/>
        </p:xfrm>
        <a:graphic>
          <a:graphicData uri="http://schemas.openxmlformats.org/drawingml/2006/table">
            <a:tbl>
              <a:tblPr/>
              <a:tblGrid>
                <a:gridCol w="576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83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1329">
                  <a:extLst>
                    <a:ext uri="{9D8B030D-6E8A-4147-A177-3AD203B41FA5}">
                      <a16:colId xmlns:a16="http://schemas.microsoft.com/office/drawing/2014/main" val="1034615917"/>
                    </a:ext>
                  </a:extLst>
                </a:gridCol>
                <a:gridCol w="14089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3306">
                  <a:extLst>
                    <a:ext uri="{9D8B030D-6E8A-4147-A177-3AD203B41FA5}">
                      <a16:colId xmlns:a16="http://schemas.microsoft.com/office/drawing/2014/main" val="1131699679"/>
                    </a:ext>
                  </a:extLst>
                </a:gridCol>
                <a:gridCol w="7755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2474">
                  <a:extLst>
                    <a:ext uri="{9D8B030D-6E8A-4147-A177-3AD203B41FA5}">
                      <a16:colId xmlns:a16="http://schemas.microsoft.com/office/drawing/2014/main" val="3677883847"/>
                    </a:ext>
                  </a:extLst>
                </a:gridCol>
              </a:tblGrid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Route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County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Location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Purpose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Description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Consistent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w/ SLRTP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Planning Status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Approx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Cost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Plymouth/Sioux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IA 60 in Le Mars to IA 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prstClr val="white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44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Dallas/Polk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 Rd R16 to Jordan Creek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Polk/Jasper/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Poweshiek/Iowa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Altoona to I-380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583524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Cedar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West Branch to Cedar River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9143180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Cedar/Scott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County Road Y26 to W of I-280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1095588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 of I-280 to W of I-74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Capacity &amp; Operations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2965669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 of I-74 to W of Middle Rd in Bettendorf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Capacity &amp; Operations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097227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 of Middle Rd in Bettendorf to Mississippi River Bridge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Capacity &amp; Operations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Replace Interchange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(Bi-State req.  06/10/08)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0691181"/>
                  </a:ext>
                </a:extLst>
              </a:tr>
              <a:tr h="28707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Scott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Mississippi River Bridge in Le Claire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Replace with Wider Bridge (IL Lead)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$150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6135440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22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7480C4-B070-4544-A645-F7A199D322C8}"/>
              </a:ext>
            </a:extLst>
          </p:cNvPr>
          <p:cNvSpPr txBox="1"/>
          <p:nvPr/>
        </p:nvSpPr>
        <p:spPr>
          <a:xfrm>
            <a:off x="195942" y="5815379"/>
            <a:ext cx="46105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Legend: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SLRTP is State Long Range Transportation Plan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Inactive means no planning study work has been done, or previous work is currently obsolete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Active means planning study work is in progress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Complete means planning study work is completed and the project could start development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NA means not addressed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B1D5DAE-7DE3-47ED-B6FD-5D8D57FD9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4001" y="327293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17811042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-736600" y="0"/>
            <a:ext cx="91440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FontTx/>
              <a:buNone/>
            </a:pPr>
            <a:r>
              <a:rPr lang="en-US" sz="3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Studies/Requests</a:t>
            </a:r>
          </a:p>
        </p:txBody>
      </p:sp>
      <p:graphicFrame>
        <p:nvGraphicFramePr>
          <p:cNvPr id="321713" name="Group 17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579758653"/>
              </p:ext>
            </p:extLst>
          </p:nvPr>
        </p:nvGraphicFramePr>
        <p:xfrm>
          <a:off x="217972" y="643622"/>
          <a:ext cx="8494122" cy="5369399"/>
        </p:xfrm>
        <a:graphic>
          <a:graphicData uri="http://schemas.openxmlformats.org/drawingml/2006/table">
            <a:tbl>
              <a:tblPr/>
              <a:tblGrid>
                <a:gridCol w="601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3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034615917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8686">
                  <a:extLst>
                    <a:ext uri="{9D8B030D-6E8A-4147-A177-3AD203B41FA5}">
                      <a16:colId xmlns:a16="http://schemas.microsoft.com/office/drawing/2014/main" val="1131699679"/>
                    </a:ext>
                  </a:extLst>
                </a:gridCol>
                <a:gridCol w="7755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2474">
                  <a:extLst>
                    <a:ext uri="{9D8B030D-6E8A-4147-A177-3AD203B41FA5}">
                      <a16:colId xmlns:a16="http://schemas.microsoft.com/office/drawing/2014/main" val="3677883847"/>
                    </a:ext>
                  </a:extLst>
                </a:gridCol>
              </a:tblGrid>
              <a:tr h="34947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Route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County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Location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Purpose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Description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Consistent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w/ SLRTP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Planning Status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Approx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 Cost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47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92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Mahaska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SE Oskaloosa Bypass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2-Lane Bypass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Inactive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89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Collins Rd in Cedar Rapids from W of Council St to 1st Ave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(Local Lead)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47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122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Cerro Gordo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West side of Mason 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Convert to urban section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Begin in FY 22 (local led)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8137339"/>
                  </a:ext>
                </a:extLst>
              </a:tr>
              <a:tr h="61830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Benton/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Buchanan/ Fayette/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Winneshiek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I-380 to N of Oelwein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Mobility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Begin in FY 22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3582470"/>
                  </a:ext>
                </a:extLst>
              </a:tr>
              <a:tr h="34947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150/52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Fayette/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Winneshiek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 of Oelwein to Minnesota State Line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Mobility &amp; Safety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Modernize 2-Lane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0519651"/>
                  </a:ext>
                </a:extLst>
              </a:tr>
              <a:tr h="34947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151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 Rd X20 Intersection in Springville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 &amp; Safety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Interchange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Active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$23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47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Johnson/Linn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Forevergreen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Rd to S of US 30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$224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443965"/>
                  </a:ext>
                </a:extLst>
              </a:tr>
              <a:tr h="48389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 of US 30 to N of US 30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Reconstruct interchange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Proposed FY 22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3690197"/>
                  </a:ext>
                </a:extLst>
              </a:tr>
              <a:tr h="34947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S of US 30 to Blairs Ferry Road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--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57568"/>
                  </a:ext>
                </a:extLst>
              </a:tr>
              <a:tr h="34947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Blairs Ferry Rd to County Home Rd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Add Capacity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Construct 6-Lane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Complete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$27.2 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0521477"/>
                  </a:ext>
                </a:extLst>
              </a:tr>
              <a:tr h="34947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380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Linn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I-380 through Cedar Rapids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Operational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ICM strategies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cs typeface="Helvetica" pitchFamily="34" charset="0"/>
                        </a:rPr>
                        <a:t>Proposed FY 22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0669961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23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15103C-E18B-48A7-82B0-F6D9196D3517}"/>
              </a:ext>
            </a:extLst>
          </p:cNvPr>
          <p:cNvSpPr txBox="1"/>
          <p:nvPr/>
        </p:nvSpPr>
        <p:spPr>
          <a:xfrm>
            <a:off x="283070" y="5994361"/>
            <a:ext cx="46204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Legend: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SLRTP is State Long Range Transportation Plan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Inactive means no planning study work has been done, or previous work is currently obsolete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Active means planning study work is in progress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Complete means planning study work is completed and the project could start development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800" dirty="0">
                <a:latin typeface="Helvetica" panose="020B0604020202020204" pitchFamily="34" charset="0"/>
                <a:cs typeface="Helvetica" panose="020B0604020202020204" pitchFamily="34" charset="0"/>
              </a:rPr>
              <a:t>NA means not addressed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89A610-E019-47CF-9B89-70E7E9B59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9" y="327293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14730689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0" y="490538"/>
            <a:ext cx="91440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Candidates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061876"/>
              </p:ext>
            </p:extLst>
          </p:nvPr>
        </p:nvGraphicFramePr>
        <p:xfrm>
          <a:off x="323557" y="900112"/>
          <a:ext cx="8399771" cy="5085146"/>
        </p:xfrm>
        <a:graphic>
          <a:graphicData uri="http://schemas.openxmlformats.org/drawingml/2006/table">
            <a:tbl>
              <a:tblPr/>
              <a:tblGrid>
                <a:gridCol w="2485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37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42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42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31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2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042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388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2388">
                  <a:extLst>
                    <a:ext uri="{9D8B030D-6E8A-4147-A177-3AD203B41FA5}">
                      <a16:colId xmlns:a16="http://schemas.microsoft.com/office/drawing/2014/main" val="1566694452"/>
                    </a:ext>
                  </a:extLst>
                </a:gridCol>
                <a:gridCol w="62564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6414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2762">
                  <a:extLst>
                    <a:ext uri="{9D8B030D-6E8A-4147-A177-3AD203B41FA5}">
                      <a16:colId xmlns:a16="http://schemas.microsoft.com/office/drawing/2014/main" val="3298951036"/>
                    </a:ext>
                  </a:extLst>
                </a:gridCol>
                <a:gridCol w="447510">
                  <a:extLst>
                    <a:ext uri="{9D8B030D-6E8A-4147-A177-3AD203B41FA5}">
                      <a16:colId xmlns:a16="http://schemas.microsoft.com/office/drawing/2014/main" val="55335340"/>
                    </a:ext>
                  </a:extLst>
                </a:gridCol>
              </a:tblGrid>
              <a:tr h="18882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2028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2029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2030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2031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Total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Rank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2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98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Major</a:t>
                      </a:r>
                      <a:r>
                        <a:rPr lang="en-US" sz="1000" b="1" i="0" u="sng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 </a:t>
                      </a:r>
                      <a:r>
                        <a:rPr lang="en-US" sz="1000" b="1" u="sng" dirty="0">
                          <a:solidFill>
                            <a:schemeClr val="tx1"/>
                          </a:solidFill>
                          <a:latin typeface="Helvetica" charset="0"/>
                          <a:ea typeface="Helvetica" charset="0"/>
                          <a:cs typeface="Helvetica" charset="0"/>
                        </a:rPr>
                        <a:t>Interstate Capacity/System Enhancement (MI funds)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82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82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I-35 Story: N of IA 210 to E 13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in Ames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4.9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30.7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39.3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67.6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143.7    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8646814"/>
                  </a:ext>
                </a:extLst>
              </a:tr>
              <a:tr h="272918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I35/80/235 Polk: Southwest Mixmaster 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36.1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86.4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13.0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135.5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4651165"/>
                  </a:ext>
                </a:extLst>
              </a:tr>
              <a:tr h="305983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I-80 Scott: Middle Road Interchange (4R or MI)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45.8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45.8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7930251"/>
                  </a:ext>
                </a:extLst>
              </a:tr>
              <a:tr h="455672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I-80 Pottawattamie: Madison Avenue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(advancement candidate)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60.4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45.6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(37.8)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(22.7)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(20.7)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(24.8)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000" b="0" i="0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1761787"/>
                  </a:ext>
                </a:extLst>
              </a:tr>
              <a:tr h="455672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Johnson: Segment 2 Swan Lake Rd to 120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40.0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46.1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27.0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000" b="0" i="0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113.1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9842932"/>
                  </a:ext>
                </a:extLst>
              </a:tr>
              <a:tr h="455672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rgbClr val="FF0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Linn: Segment 3 120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NW to US 30 (Wright Brothers Blvd Interchange)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FF0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FF0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99.5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i="0" dirty="0">
                        <a:solidFill>
                          <a:srgbClr val="008000"/>
                        </a:solidFill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99.5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4112086"/>
                  </a:ext>
                </a:extLst>
              </a:tr>
              <a:tr h="455672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Linn: Blairs Ferry Road to County Home Road</a:t>
                      </a:r>
                      <a:r>
                        <a:rPr lang="en-US" sz="1000" b="1" i="0" u="none" strike="noStrike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Helvetica" pitchFamily="34" charset="0"/>
                          <a:cs typeface="Helvetica" pitchFamily="34" charset="0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(add lanes)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15.4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32.5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br>
                        <a:rPr lang="en-US" sz="1000" b="0" i="0" u="none" strike="sng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47.9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567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Stewardship (Shelf-Ready) Projects</a:t>
                      </a: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500.0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9627913"/>
                  </a:ext>
                </a:extLst>
              </a:tr>
              <a:tr h="276047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882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rgbClr val="FF0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882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76047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C876101E-CBAD-44FC-A217-D0B3B0063D7B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Box 28"/>
          <p:cNvSpPr txBox="1">
            <a:spLocks noChangeArrowheads="1"/>
          </p:cNvSpPr>
          <p:nvPr/>
        </p:nvSpPr>
        <p:spPr bwMode="auto">
          <a:xfrm>
            <a:off x="95250" y="6526034"/>
            <a:ext cx="8953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Subject to change as additional information becomes available</a:t>
            </a:r>
            <a:r>
              <a:rPr lang="en-US" altLang="en-US" sz="800" dirty="0">
                <a:solidFill>
                  <a:srgbClr val="0000FF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8B84963-A826-47F5-AB2F-D3AC008479E0}"/>
              </a:ext>
            </a:extLst>
          </p:cNvPr>
          <p:cNvCxnSpPr>
            <a:cxnSpLocks/>
          </p:cNvCxnSpPr>
          <p:nvPr/>
        </p:nvCxnSpPr>
        <p:spPr>
          <a:xfrm>
            <a:off x="4897851" y="902591"/>
            <a:ext cx="0" cy="50528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6">
            <a:extLst>
              <a:ext uri="{FF2B5EF4-FFF2-40B4-BE49-F238E27FC236}">
                <a16:creationId xmlns:a16="http://schemas.microsoft.com/office/drawing/2014/main" id="{42B72B1E-2924-4E4F-8251-2665F26A1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1357" y="161512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14079894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691057"/>
              </p:ext>
            </p:extLst>
          </p:nvPr>
        </p:nvGraphicFramePr>
        <p:xfrm>
          <a:off x="323557" y="588496"/>
          <a:ext cx="8201518" cy="4783498"/>
        </p:xfrm>
        <a:graphic>
          <a:graphicData uri="http://schemas.openxmlformats.org/drawingml/2006/table">
            <a:tbl>
              <a:tblPr/>
              <a:tblGrid>
                <a:gridCol w="3907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3729799418"/>
                    </a:ext>
                  </a:extLst>
                </a:gridCol>
                <a:gridCol w="4846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79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014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809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0699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282357"/>
                  </a:ext>
                </a:extLst>
              </a:tr>
              <a:tr h="20699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Rank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99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</a:t>
                      </a:r>
                      <a:r>
                        <a:rPr lang="en-US" sz="1000" b="1" u="sng" dirty="0">
                          <a:solidFill>
                            <a:schemeClr val="tx1"/>
                          </a:solidFill>
                          <a:latin typeface="Helvetica" charset="0"/>
                          <a:ea typeface="Helvetica" charset="0"/>
                          <a:cs typeface="Helvetica" charset="0"/>
                        </a:rPr>
                        <a:t>-Interstate Capacity/System Enhancement (NR funds)</a:t>
                      </a:r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99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Stewardship</a:t>
                      </a:r>
                    </a:p>
                    <a:p>
                      <a:pPr algn="l" rtl="0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667793"/>
                  </a:ext>
                </a:extLst>
              </a:tr>
              <a:tr h="33600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rgbClr val="FF0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12 Woodbury: Gordon Drive bridge in Sioux City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18.9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TBD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TBD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5543064"/>
                  </a:ext>
                </a:extLst>
              </a:tr>
              <a:tr h="3730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21 Benton/Iowa: South of Belle Plaine resiliency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82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080121"/>
                  </a:ext>
                </a:extLst>
              </a:tr>
              <a:tr h="373012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34 Wapello: Wildwood Dr to W </a:t>
                      </a: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US 63 in Ottumwa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32.1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8312273"/>
                  </a:ext>
                </a:extLst>
              </a:tr>
              <a:tr h="353688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67 Scott: Mississippi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River Bridge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110.0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53688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75 Sioux: N of Sioux Center to S </a:t>
                      </a: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US 18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7250666"/>
                  </a:ext>
                </a:extLst>
              </a:tr>
              <a:tr h="31895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Iowa 100 Linn: Council St to Northland Ave in Cedar Rapids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2719673"/>
                  </a:ext>
                </a:extLst>
              </a:tr>
              <a:tr h="31895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149: Des Moines River Bridge to Woodland Ave in Ottumwa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5830968"/>
                  </a:ext>
                </a:extLst>
              </a:tr>
              <a:tr h="34113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333: Hamburg resiliency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000" dirty="0">
                        <a:solidFill>
                          <a:schemeClr val="tx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4458868"/>
                  </a:ext>
                </a:extLst>
              </a:tr>
              <a:tr h="34113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Polk: Iowa Traffic Training Center – Phase 1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10.0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N/A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8072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164014"/>
                  </a:ext>
                </a:extLst>
              </a:tr>
              <a:tr h="3536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Culverts/Slide Repairs (multiple locations statewide)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2.9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0.5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0.6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N/A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759542"/>
                  </a:ext>
                </a:extLst>
              </a:tr>
              <a:tr h="206992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38955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Candidates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25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TextBox 28"/>
          <p:cNvSpPr txBox="1">
            <a:spLocks noChangeArrowheads="1"/>
          </p:cNvSpPr>
          <p:nvPr/>
        </p:nvSpPr>
        <p:spPr bwMode="auto">
          <a:xfrm>
            <a:off x="0" y="6353705"/>
            <a:ext cx="8953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Subject to change as additional information becomes available        </a:t>
            </a:r>
            <a:endParaRPr lang="en-US" altLang="en-US" sz="800" b="1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A52C0B3-EE62-4302-9FA2-1C70745427E6}"/>
              </a:ext>
            </a:extLst>
          </p:cNvPr>
          <p:cNvCxnSpPr>
            <a:cxnSpLocks/>
          </p:cNvCxnSpPr>
          <p:nvPr/>
        </p:nvCxnSpPr>
        <p:spPr>
          <a:xfrm>
            <a:off x="6454524" y="820424"/>
            <a:ext cx="0" cy="60187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6">
            <a:extLst>
              <a:ext uri="{FF2B5EF4-FFF2-40B4-BE49-F238E27FC236}">
                <a16:creationId xmlns:a16="http://schemas.microsoft.com/office/drawing/2014/main" id="{030CDA77-1B2A-4958-8690-1AFC7E829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4001" y="327293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11174508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972041"/>
              </p:ext>
            </p:extLst>
          </p:nvPr>
        </p:nvGraphicFramePr>
        <p:xfrm>
          <a:off x="107852" y="773346"/>
          <a:ext cx="8788137" cy="4508679"/>
        </p:xfrm>
        <a:graphic>
          <a:graphicData uri="http://schemas.openxmlformats.org/drawingml/2006/table">
            <a:tbl>
              <a:tblPr/>
              <a:tblGrid>
                <a:gridCol w="4018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9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79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74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71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71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7148">
                  <a:extLst>
                    <a:ext uri="{9D8B030D-6E8A-4147-A177-3AD203B41FA5}">
                      <a16:colId xmlns:a16="http://schemas.microsoft.com/office/drawing/2014/main" val="4067398725"/>
                    </a:ext>
                  </a:extLst>
                </a:gridCol>
                <a:gridCol w="50649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7403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250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46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7125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Priority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2398245"/>
                  </a:ext>
                </a:extLst>
              </a:tr>
              <a:tr h="17125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Corridor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Rank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292">
                <a:tc>
                  <a:txBody>
                    <a:bodyPr/>
                    <a:lstStyle/>
                    <a:p>
                      <a:pPr algn="l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300564"/>
                  </a:ext>
                </a:extLst>
              </a:tr>
              <a:tr h="19629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</a:t>
                      </a:r>
                      <a:r>
                        <a:rPr lang="en-US" sz="1000" b="1" u="sng" dirty="0">
                          <a:solidFill>
                            <a:schemeClr val="tx1"/>
                          </a:solidFill>
                          <a:latin typeface="Helvetica" charset="0"/>
                          <a:ea typeface="Helvetica" charset="0"/>
                          <a:cs typeface="Helvetica" charset="0"/>
                        </a:rPr>
                        <a:t>-Interstate Capacity/System Enhancement (NR funds)</a:t>
                      </a:r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35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Capacity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5613065"/>
                  </a:ext>
                </a:extLst>
              </a:tr>
              <a:tr h="13933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Tama: Meskwaki Interchange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2973470"/>
                  </a:ext>
                </a:extLst>
              </a:tr>
              <a:tr h="27867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Story: 610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Ave Interchange (Nevada)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8743089"/>
                  </a:ext>
                </a:extLst>
              </a:tr>
              <a:tr h="232018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Cedar: WCL Stanwood to ECL Clarence (Super-2)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9105474"/>
                  </a:ext>
                </a:extLst>
              </a:tr>
              <a:tr h="2749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63 Tama: NCL Traer to Hudson (Super-2)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2838979"/>
                  </a:ext>
                </a:extLst>
              </a:tr>
              <a:tr h="32349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58 Black Hawk: Greenhill Road Interchange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32.1               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887186"/>
                  </a:ext>
                </a:extLst>
              </a:tr>
              <a:tr h="33089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151 Linn: Co Rd X-20 Interchange at Springville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24.0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8304462"/>
                  </a:ext>
                </a:extLst>
              </a:tr>
              <a:tr h="54111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5347917"/>
                  </a:ext>
                </a:extLst>
              </a:tr>
              <a:tr h="19629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Potential</a:t>
                      </a:r>
                      <a:r>
                        <a:rPr lang="en-US" sz="1000" b="1" i="0" u="sng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Transfer of Jurisdictions (NR funds)</a:t>
                      </a:r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053334"/>
                  </a:ext>
                </a:extLst>
              </a:tr>
              <a:tr h="33527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 Pottawattamie: 6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in Council Bluffs east to I-80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7.0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N/A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8341978"/>
                  </a:ext>
                </a:extLst>
              </a:tr>
              <a:tr h="335404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rgbClr val="FF0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96292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96292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874618"/>
                  </a:ext>
                </a:extLst>
              </a:tr>
              <a:tr h="196292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6756693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Candidates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26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TextBox 28"/>
          <p:cNvSpPr txBox="1">
            <a:spLocks noChangeArrowheads="1"/>
          </p:cNvSpPr>
          <p:nvPr/>
        </p:nvSpPr>
        <p:spPr bwMode="auto">
          <a:xfrm>
            <a:off x="0" y="6642556"/>
            <a:ext cx="8953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Subject to change as additional information becomes available</a:t>
            </a:r>
            <a:r>
              <a:rPr lang="en-US" altLang="en-US" sz="800" dirty="0">
                <a:solidFill>
                  <a:srgbClr val="0000FF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6FB9E98-30C6-4269-9ECA-B80DC1A3787B}"/>
              </a:ext>
            </a:extLst>
          </p:cNvPr>
          <p:cNvCxnSpPr>
            <a:cxnSpLocks/>
          </p:cNvCxnSpPr>
          <p:nvPr/>
        </p:nvCxnSpPr>
        <p:spPr>
          <a:xfrm>
            <a:off x="6389569" y="773347"/>
            <a:ext cx="0" cy="41345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6">
            <a:extLst>
              <a:ext uri="{FF2B5EF4-FFF2-40B4-BE49-F238E27FC236}">
                <a16:creationId xmlns:a16="http://schemas.microsoft.com/office/drawing/2014/main" id="{97BA9DF7-AA57-463C-A9B9-C023C4DAB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7882" y="355365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17626160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481" y="1473289"/>
            <a:ext cx="8229600" cy="34873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2023-2026 program continue to be programmed with cost/schedule updates?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should the Program be balanced and what projects should be added to the Program?</a:t>
            </a:r>
          </a:p>
          <a:p>
            <a:pPr lvl="1"/>
            <a:r>
              <a:rPr lang="en-US" sz="2000" i="1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additional information is desired (more detailed project discussion?)</a:t>
            </a:r>
          </a:p>
          <a:p>
            <a:pPr lvl="1"/>
            <a:r>
              <a:rPr lang="en-US" sz="2000" i="1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Consider opportunities to increase stewardship levels beyond already scheduled increases? (i.e., pavement, bridge, safety)</a:t>
            </a:r>
          </a:p>
          <a:p>
            <a:pPr lvl="1"/>
            <a:r>
              <a:rPr lang="en-US" sz="2000" i="1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Consider advancing I-80/Madison Avenue to reassess balances with that move?</a:t>
            </a:r>
          </a:p>
          <a:p>
            <a:pPr lvl="1"/>
            <a:r>
              <a:rPr lang="en-US" sz="2000" i="1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Come back with some scenarios for March 24?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27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30439-1FE1-44C6-9DEB-719E917FB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8" y="327293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27667248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4759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Wingdings" pitchFamily="2" charset="2"/>
              <a:buChar char="w"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86575" y="64166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AE089194-1DFD-450A-B017-7C6F055A6E14}" type="slidenum">
              <a:rPr lang="en-US" smtClean="0"/>
              <a:pPr>
                <a:buFont typeface="Wingdings" pitchFamily="2" charset="2"/>
                <a:buNone/>
                <a:defRPr/>
              </a:pPr>
              <a:t>28</a:t>
            </a:fld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946900" y="76200"/>
            <a:ext cx="21971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2022, as presented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12, 2021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302C288-A85C-4BD9-901F-5CBE2324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1778"/>
            <a:ext cx="9020175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Projects in the 2022-2025 Highway Program will continue to be programmed with cost and schedule updates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8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Stewardship through maintaining a state of good repair</a:t>
            </a:r>
            <a:endParaRPr lang="en-US" altLang="en-US" sz="1400" b="1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</a:t>
            </a: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funding levels for safety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Interstate funding levels for pavement reconstruction, modernization, bridges, pavement patching/maintenance, rest areas, and other miscellaneous projects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pavement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bridge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additional stewardship projects 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Modification through rightsizing the system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Transfer of jurisdiction for portions of primary roadways to cities and counties</a:t>
            </a:r>
          </a:p>
          <a:p>
            <a:pPr lvl="2" indent="0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Optimization through improving operational efficiency and resiliency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intelligent transportation systems infrastructure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Super-2 improvements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Transformation through increasing mobility and travel choices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corridor improvements</a:t>
            </a:r>
            <a:endParaRPr lang="en-US" altLang="en-US" sz="12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C8115D1-FD90-4267-835A-BA8D8DD9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4667" y="765589"/>
            <a:ext cx="9144000" cy="33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FY 2022-2026 Highway Program Objectives</a:t>
            </a:r>
          </a:p>
        </p:txBody>
      </p:sp>
    </p:spTree>
    <p:extLst>
      <p:ext uri="{BB962C8B-B14F-4D97-AF65-F5344CB8AC3E}">
        <p14:creationId xmlns:p14="http://schemas.microsoft.com/office/powerpoint/2010/main" val="5570450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4759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Wingdings" pitchFamily="2" charset="2"/>
              <a:buChar char="w"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86575" y="64166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AE089194-1DFD-450A-B017-7C6F055A6E14}" type="slidenum">
              <a:rPr lang="en-US" smtClean="0"/>
              <a:pPr>
                <a:buFont typeface="Wingdings" pitchFamily="2" charset="2"/>
                <a:buNone/>
                <a:defRPr/>
              </a:pPr>
              <a:t>29</a:t>
            </a:fld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946900" y="76200"/>
            <a:ext cx="21971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302C288-A85C-4BD9-901F-5CBE2324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1778"/>
            <a:ext cx="9020175" cy="58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Projects in the 2022-2026 Highway Program will continue to be programmed with cost and schedule updates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8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Stewardship through maintaining a state of good repair</a:t>
            </a:r>
            <a:endParaRPr lang="en-US" altLang="en-US" sz="1400" b="1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</a:t>
            </a: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funding levels for safety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Interstate funding levels for pavement reconstruction, modernization, bridges, pavement patching/maintenance, rest areas, and other miscellaneous projects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pavement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bridge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additional stewardship projects 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Modification through rightsizing the system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Transfer of jurisdiction for portions of primary roadways to cities and counties</a:t>
            </a:r>
          </a:p>
          <a:p>
            <a:pPr lvl="2" indent="0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Optimization through improving operational efficiency and resiliency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intelligent transportation systems infrastructure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Super-2 improvements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i="1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operational and Integrated Corridor Management improvements</a:t>
            </a: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Transformation through increasing mobility and travel choices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corridor improvements</a:t>
            </a:r>
            <a:endParaRPr lang="en-US" altLang="en-US" sz="12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C8115D1-FD90-4267-835A-BA8D8DD9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4667" y="765589"/>
            <a:ext cx="9144000" cy="33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Potential FY 2023-2027 Highway Program Objectives</a:t>
            </a:r>
          </a:p>
        </p:txBody>
      </p:sp>
    </p:spTree>
    <p:extLst>
      <p:ext uri="{BB962C8B-B14F-4D97-AF65-F5344CB8AC3E}">
        <p14:creationId xmlns:p14="http://schemas.microsoft.com/office/powerpoint/2010/main" val="1376615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3514"/>
            <a:ext cx="9144000" cy="658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Commission Program Development Schedule (2023-2027)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320248"/>
            <a:ext cx="9144000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March 2022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2023-2027 available Highway Program funding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2023-2027 Highway Program Options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Determine 2023-2027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Line Item Targets for Programming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April 2022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Develop the Draft 2023-2027 Highway Program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2023-2027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 2022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Present the Draft 2023-2027 Iowa Transportation Improvement Program to the public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         (including all previous program approvals and draft 2023–2027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 2022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the 2023–2027 Iowa Transportation Improvement Program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3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34D8ED-F808-4D43-94AE-EEA10020E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4000" y="327293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18022628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811" y="1378226"/>
            <a:ext cx="8313109" cy="4781569"/>
          </a:xfrm>
        </p:spPr>
        <p:txBody>
          <a:bodyPr/>
          <a:lstStyle/>
          <a:p>
            <a:pPr marL="0" indent="0">
              <a:spcBef>
                <a:spcPct val="0"/>
              </a:spcBef>
              <a:buClrTx/>
              <a:buNone/>
            </a:pPr>
            <a:r>
              <a:rPr lang="en-US" sz="2400" b="1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March Business Meeting</a:t>
            </a:r>
          </a:p>
          <a:p>
            <a:pPr>
              <a:spcBef>
                <a:spcPct val="0"/>
              </a:spcBef>
            </a:pPr>
            <a:r>
              <a:rPr lang="en-US" sz="2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Line Item Targets for Programming</a:t>
            </a:r>
          </a:p>
          <a:p>
            <a:pPr marL="0" indent="0">
              <a:spcBef>
                <a:spcPct val="0"/>
              </a:spcBef>
              <a:buClrTx/>
              <a:buNone/>
            </a:pPr>
            <a:endParaRPr lang="en-US" sz="24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marL="0" indent="0">
              <a:spcBef>
                <a:spcPct val="0"/>
              </a:spcBef>
              <a:buClrTx/>
              <a:buNone/>
            </a:pPr>
            <a:r>
              <a:rPr lang="en-US" sz="2400" b="1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Next March Workshop</a:t>
            </a:r>
          </a:p>
          <a:p>
            <a:pPr>
              <a:spcBef>
                <a:spcPct val="0"/>
              </a:spcBef>
              <a:buClrTx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Discuss 2023-2027 Highway Program Options</a:t>
            </a:r>
          </a:p>
          <a:p>
            <a:pPr>
              <a:spcBef>
                <a:spcPct val="0"/>
              </a:spcBef>
              <a:buClrTx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Determine 2023-2027 Highway Program Objectives</a:t>
            </a:r>
          </a:p>
          <a:p>
            <a:pPr marL="0" indent="0">
              <a:spcBef>
                <a:spcPct val="0"/>
              </a:spcBef>
              <a:buClrTx/>
              <a:buNone/>
            </a:pPr>
            <a:endParaRPr lang="en-US" sz="24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sz="2400" b="1" dirty="0">
                <a:latin typeface="Helvetica" pitchFamily="34" charset="0"/>
                <a:cs typeface="Helvetica" pitchFamily="34" charset="0"/>
              </a:rPr>
              <a:t>April</a:t>
            </a:r>
          </a:p>
          <a:p>
            <a:pPr>
              <a:spcBef>
                <a:spcPct val="0"/>
              </a:spcBef>
            </a:pPr>
            <a:r>
              <a:rPr lang="en-US" sz="2400" dirty="0">
                <a:latin typeface="Helvetica" pitchFamily="34" charset="0"/>
                <a:cs typeface="Helvetica" pitchFamily="34" charset="0"/>
              </a:rPr>
              <a:t>Develop the Draft 2023-2027 Highway Program</a:t>
            </a:r>
          </a:p>
          <a:p>
            <a:pPr>
              <a:spcBef>
                <a:spcPct val="0"/>
              </a:spcBef>
            </a:pPr>
            <a:r>
              <a:rPr lang="en-US" sz="2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2023-2027 Highway Program Objectives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30</a:t>
            </a:fld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FD6037-028F-42C7-BDB2-488D3E92B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8" y="327293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379" y="2164405"/>
            <a:ext cx="8229600" cy="34873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2023-2026 program continue to be programmed with cost/schedule updates?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should the Program be balanced and what projects should be added to the Program?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205D77F-644D-484F-96C7-3A3C2E581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8" y="327293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4155590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3"/>
          <p:cNvSpPr>
            <a:spLocks noGrp="1"/>
          </p:cNvSpPr>
          <p:nvPr>
            <p:ph type="title"/>
          </p:nvPr>
        </p:nvSpPr>
        <p:spPr>
          <a:xfrm>
            <a:off x="468461" y="0"/>
            <a:ext cx="8305800" cy="868362"/>
          </a:xfrm>
        </p:spPr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FY 22-27 Primary Road/TIME-21 Funds Forecast</a:t>
            </a:r>
            <a:br>
              <a:rPr 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</a:br>
            <a:r>
              <a:rPr lang="en-US" sz="1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(x $1,000,000)</a:t>
            </a:r>
          </a:p>
        </p:txBody>
      </p:sp>
      <p:sp>
        <p:nvSpPr>
          <p:cNvPr id="58896" name="Rectangle 6"/>
          <p:cNvSpPr>
            <a:spLocks noChangeArrowheads="1"/>
          </p:cNvSpPr>
          <p:nvPr/>
        </p:nvSpPr>
        <p:spPr bwMode="auto">
          <a:xfrm>
            <a:off x="8464259" y="125413"/>
            <a:ext cx="18473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endParaRPr lang="en-US" sz="1000">
              <a:solidFill>
                <a:srgbClr val="000000"/>
              </a:solidFill>
              <a:latin typeface="Helvetica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8057127" y="125413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buNone/>
              <a:defRPr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DC7D60-FE8C-449E-90A2-1354BB0103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461" y="868362"/>
            <a:ext cx="8207078" cy="5456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894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1255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endParaRPr lang="en-US" sz="2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2023-2027 Highway Program Funding Assumptions</a:t>
            </a:r>
          </a:p>
          <a:p>
            <a:pPr algn="ctr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RUTF/TIME-21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2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(For Highway Planning Purposes Only)</a:t>
            </a: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0" y="1707449"/>
            <a:ext cx="8746435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None/>
            </a:pPr>
            <a:endParaRPr lang="en-US" sz="14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</a:rPr>
              <a:t>Overall forecast is conservative based on unknown long-term impacts of COVID-19</a:t>
            </a: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sz="1800" dirty="0">
              <a:latin typeface="Helvetica" panose="020B0604020202020204" pitchFamily="34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</a:rPr>
              <a:t>Forecast continues to reflect expected slowing of revenues from fees for new registration and reduced fuel tax revenue</a:t>
            </a:r>
          </a:p>
          <a:p>
            <a:pPr lvl="1">
              <a:spcBef>
                <a:spcPct val="0"/>
              </a:spcBef>
              <a:buClrTx/>
              <a:buNone/>
            </a:pPr>
            <a:endParaRPr lang="en-US" sz="1800" dirty="0">
              <a:latin typeface="Helvetica" panose="020B0604020202020204" pitchFamily="34" charset="0"/>
              <a:ea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</a:rPr>
              <a:t>TIME-21 funding cap of $225 million has been met</a:t>
            </a:r>
            <a:endParaRPr lang="en-US" sz="1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sz="18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742950" lvl="1" indent="-285750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sz="18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Average combined RUTF/TIME-21 growth of 0.6% annually </a:t>
            </a:r>
            <a:r>
              <a:rPr 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6039" y="6423301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6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74ED14-A99F-4F39-9303-EA8D96BB8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8" y="327293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1885682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106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SzPct val="55000"/>
              <a:buChar char="n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SzPct val="65000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SzPct val="85000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SzPct val="80000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Helvetica" pitchFamily="34" charset="0"/>
              </a:rPr>
              <a:t>2023 - 2027 Forecast of</a:t>
            </a:r>
          </a:p>
          <a:p>
            <a:pPr algn="ctr"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Helvetica" pitchFamily="34" charset="0"/>
              </a:rPr>
              <a:t>Iowa Federal-Aid Formula Transportation Authorized Funds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(x $1,000)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(For Highway Planning Purposes Only)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42613" y="2306426"/>
            <a:ext cx="9144000" cy="18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376613" eaLnBrk="0" hangingPunct="0"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3376613" eaLnBrk="0" hangingPunct="0">
              <a:buSzPct val="55000"/>
              <a:buChar char="n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3376613" eaLnBrk="0" hangingPunct="0">
              <a:buSzPct val="65000"/>
              <a:buChar char="l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3376613" eaLnBrk="0" hangingPunct="0">
              <a:buSzPct val="85000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3376613" eaLnBrk="0" hangingPunct="0">
              <a:buSzPct val="80000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33766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33766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33766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33766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55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	</a:t>
            </a:r>
            <a:endParaRPr lang="en-US" altLang="en-US" sz="1000" dirty="0">
              <a:latin typeface="Helvetica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4668611"/>
            <a:ext cx="9144000" cy="1398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SzPct val="55000"/>
              <a:buChar char="n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SzPct val="65000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SzPct val="85000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SzPct val="80000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Total Federal-Aid Formula Funds Forecast to DOT Programs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(x $1,000,000)</a:t>
            </a:r>
          </a:p>
          <a:p>
            <a:pPr algn="ctr" eaLnBrk="1" hangingPunct="1">
              <a:lnSpc>
                <a:spcPct val="0"/>
              </a:lnSpc>
              <a:spcBef>
                <a:spcPct val="50000"/>
              </a:spcBef>
              <a:buClrTx/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	</a:t>
            </a: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2023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($525.3 @ 90.0% Obligation Authority = $472.8) + (August Redistribution $15.0) = $487.8 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	2024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($534.6 @ 90.0% Obligation Authority = $481.1) + (August Redistribution $15.0) = $496.1 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	2025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($544.1 @ 90.0% Obligation Authority = $489.7) + (August Redistribution $15.0) = $504.7 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	2026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($553.8 @ 90.0% Obligation Authority = $498.4) + (August Redistribution $15.0) = $513.4 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Helvetica" pitchFamily="34" charset="0"/>
              </a:rPr>
              <a:t>	2027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</a:rPr>
              <a:t> - ($553.8 @ 90.0% Obligation Authority = $498.4) + (August Redistribution $15.0) = $513.4 </a:t>
            </a:r>
          </a:p>
        </p:txBody>
      </p:sp>
      <p:sp>
        <p:nvSpPr>
          <p:cNvPr id="3089" name="Rectangle 28"/>
          <p:cNvSpPr>
            <a:spLocks noChangeArrowheads="1"/>
          </p:cNvSpPr>
          <p:nvPr/>
        </p:nvSpPr>
        <p:spPr bwMode="auto">
          <a:xfrm>
            <a:off x="8057130" y="125413"/>
            <a:ext cx="99899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SzPct val="55000"/>
              <a:buChar char="n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SzPct val="65000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SzPct val="85000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SzPct val="80000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810935B-F9C3-412E-9B4B-8CDFE0D660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293825"/>
              </p:ext>
            </p:extLst>
          </p:nvPr>
        </p:nvGraphicFramePr>
        <p:xfrm>
          <a:off x="812800" y="1484852"/>
          <a:ext cx="7518400" cy="29864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2900">
                  <a:extLst>
                    <a:ext uri="{9D8B030D-6E8A-4147-A177-3AD203B41FA5}">
                      <a16:colId xmlns:a16="http://schemas.microsoft.com/office/drawing/2014/main" val="89458533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2831179313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3487423861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1393704749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4056262131"/>
                    </a:ext>
                  </a:extLst>
                </a:gridCol>
                <a:gridCol w="927100">
                  <a:extLst>
                    <a:ext uri="{9D8B030D-6E8A-4147-A177-3AD203B41FA5}">
                      <a16:colId xmlns:a16="http://schemas.microsoft.com/office/drawing/2014/main" val="1734993190"/>
                    </a:ext>
                  </a:extLst>
                </a:gridCol>
              </a:tblGrid>
              <a:tr h="19909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2023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2024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2025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2026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2027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122256151"/>
                  </a:ext>
                </a:extLst>
              </a:tr>
              <a:tr h="199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National Highway Performance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365,600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373,000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380,400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388,000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388,000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857403824"/>
                  </a:ext>
                </a:extLst>
              </a:tr>
              <a:tr h="199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Surface Transportation Block Grant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177,900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181,400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185,100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188,800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188,800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998964345"/>
                  </a:ext>
                </a:extLst>
              </a:tr>
              <a:tr h="199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Highway Safety Improvement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35,900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36,700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37,600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38,400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38,400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500845702"/>
                  </a:ext>
                </a:extLst>
              </a:tr>
              <a:tr h="199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Rail-Highway Crossings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5,700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5,700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5,700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5,700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5,700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13725905"/>
                  </a:ext>
                </a:extLst>
              </a:tr>
              <a:tr h="199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Congestion Mitigation and Air Quality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12,300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12,500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12,800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13,100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13,100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34114837"/>
                  </a:ext>
                </a:extLst>
              </a:tr>
              <a:tr h="199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Metropolitan Planning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2,700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2,700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2,800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2,800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2,800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733897803"/>
                  </a:ext>
                </a:extLst>
              </a:tr>
              <a:tr h="199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National Highway Freight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17,000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17,400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17,700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18,100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18,100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801164645"/>
                  </a:ext>
                </a:extLst>
              </a:tr>
              <a:tr h="199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State Planning and Research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12,400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12,700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13,000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13,200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13,200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271492976"/>
                  </a:ext>
                </a:extLst>
              </a:tr>
              <a:tr h="199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Carbon Reduction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16,200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16,500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16,800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17,200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17,200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406248498"/>
                  </a:ext>
                </a:extLst>
              </a:tr>
              <a:tr h="199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PROTECT Formula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18,400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18,800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19,100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19,500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19,500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240482600"/>
                  </a:ext>
                </a:extLst>
              </a:tr>
              <a:tr h="199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Bridge Replacement Program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86,300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86,300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86,300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86,300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86,300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21235485"/>
                  </a:ext>
                </a:extLst>
              </a:tr>
              <a:tr h="19909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750,400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763,700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777,300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791,100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791,100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191798682"/>
                  </a:ext>
                </a:extLst>
              </a:tr>
              <a:tr h="19909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512164004"/>
                  </a:ext>
                </a:extLst>
              </a:tr>
              <a:tr h="19909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Iowa DOT Share (70%)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525,280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534,590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544,110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553,770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  553,770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213519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3566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783454" y="765110"/>
            <a:ext cx="7772400" cy="88250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+mj-ea"/>
                <a:cs typeface="Helvetica" pitchFamily="34" charset="0"/>
              </a:rPr>
              <a:t>Federal Funding Status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23539" y="1480555"/>
            <a:ext cx="8815526" cy="433320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Infrastructure Bill 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authorizes federal funding through September 30, 2026.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1800" kern="0" dirty="0">
                <a:solidFill>
                  <a:srgbClr val="000000"/>
                </a:solidFill>
                <a:latin typeface="Helvetica" pitchFamily="34" charset="0"/>
              </a:rPr>
              <a:t>Still operating under a continuing resolution for FY 2022 through March 11, 2022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1800" kern="0" dirty="0">
                <a:solidFill>
                  <a:srgbClr val="000000"/>
                </a:solidFill>
                <a:latin typeface="Helvetica" pitchFamily="34" charset="0"/>
              </a:rPr>
              <a:t>Infrastructure Bill funding allocations are yet to be determined with discussions underway leading to Commission action.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endParaRPr lang="en-US" sz="1800" kern="0" dirty="0">
              <a:solidFill>
                <a:srgbClr val="000000"/>
              </a:solidFill>
              <a:latin typeface="Helvetic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The next Highway Trust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</a:rPr>
              <a:t> Fund cliff is in 2026/2027, leaving uncertainty in the last year of this next five-year program.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103A245A-4344-4ADD-88E1-2801F720F328}" type="slidenum">
              <a:rPr lang="en-US" smtClean="0"/>
              <a:pPr>
                <a:buNone/>
                <a:defRPr/>
              </a:pPr>
              <a:t>8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9E453A-0075-484C-84E4-A01E4D66A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3997" y="327293"/>
            <a:ext cx="99899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3212168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259558" y="6119713"/>
            <a:ext cx="459716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 typeface="Wingdings" pitchFamily="2" charset="2"/>
              <a:buNone/>
              <a:defRPr/>
            </a:pPr>
            <a:r>
              <a:rPr lang="en-US" sz="1100" kern="0" dirty="0">
                <a:solidFill>
                  <a:srgbClr val="008000"/>
                </a:solidFill>
                <a:latin typeface="Helvetica" pitchFamily="34" charset="0"/>
                <a:cs typeface="Helvetica" pitchFamily="34" charset="0"/>
              </a:rPr>
              <a:t>At what levels should the line item targets be programmed?</a:t>
            </a:r>
          </a:p>
          <a:p>
            <a:pPr lvl="1">
              <a:spcBef>
                <a:spcPct val="0"/>
              </a:spcBef>
              <a:buClrTx/>
              <a:buNone/>
              <a:defRPr/>
            </a:pPr>
            <a:r>
              <a:rPr lang="en-US" sz="11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March Action Item: Line Item Targets for Programming</a:t>
            </a:r>
            <a:endParaRPr lang="en-US" sz="1100" dirty="0">
              <a:solidFill>
                <a:srgbClr val="008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CDE6BAA4-A2AC-4351-86DC-8211CBB4481B}" type="slidenum">
              <a:rPr lang="en-US" smtClean="0"/>
              <a:pPr>
                <a:buFont typeface="Wingdings" pitchFamily="2" charset="2"/>
                <a:buNone/>
                <a:defRPr/>
              </a:pPr>
              <a:t>9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D0FEF14-C4A3-4DAA-861C-76152C565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6752" y="152400"/>
            <a:ext cx="1893648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 as shown February 8, 2022</a:t>
            </a:r>
            <a:endParaRPr lang="en-US" sz="1000" dirty="0">
              <a:solidFill>
                <a:srgbClr val="FF0000"/>
              </a:solidFill>
              <a:latin typeface="Helvetica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86D2426-185B-45D3-A329-98E2A728FA98}"/>
              </a:ext>
            </a:extLst>
          </p:cNvPr>
          <p:cNvGraphicFramePr>
            <a:graphicFrameLocks noGrp="1"/>
          </p:cNvGraphicFramePr>
          <p:nvPr/>
        </p:nvGraphicFramePr>
        <p:xfrm>
          <a:off x="97414" y="1028818"/>
          <a:ext cx="8738813" cy="45039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7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65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DRAFT 2023 - 2027 IOWA HIGHWAY PROGRAM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50" b="1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PROJECT ESTIMATED COSTS X $1000</a:t>
                      </a:r>
                      <a:endParaRPr lang="en-US" sz="850" b="1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    LOCATION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FUNDING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TYPE OF WORK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2023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2024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2025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2026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2027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584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4963436"/>
                  </a:ext>
                </a:extLst>
              </a:tr>
              <a:tr h="207736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AMERICANS WITH DISABILITIES ACT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3000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5760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AMERICANS WITH DISABILITIES ACT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1500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7800"/>
                  </a:ext>
                </a:extLst>
              </a:tr>
              <a:tr h="22574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CONSTRUCTION INDUSTRY TRAINING PROGRAM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2765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COOPERATIVE CITY/COUNTY/STATE HIGHWAY RESEARCH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2250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7169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EMERGENCY &amp; CONTINGENCY - U-STEP/C-STEP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0606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POST LETTING PROJECT COST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4264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PREVOCATIONAL TRAINING AND DBE SUPPORT SERVICES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03055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BYWAY PROGRAM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86648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CONSULTANT SERVICES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OUTSIDE SERV. ENGINEER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85000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85000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85000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85000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85000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29655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CONSULTANT SERVICES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OUTSIDE SERV. ENGINEER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-9000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0" i="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-9000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0" i="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-9000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0" i="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-9000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0" i="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-9000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9832864"/>
                  </a:ext>
                </a:extLst>
              </a:tr>
              <a:tr h="230035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OPERATIONS</a:t>
                      </a:r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8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0" i="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OUTSIDE SERV. ENGINEER</a:t>
                      </a: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0" i="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9000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0" i="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9000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0" i="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9000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0" i="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9000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0" i="0" u="none" strike="noStrike" dirty="0">
                          <a:solidFill>
                            <a:srgbClr val="008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9000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0288291"/>
                  </a:ext>
                </a:extLst>
              </a:tr>
              <a:tr h="202426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CONTRACT MAINTENANCE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36350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36850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37350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37850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38350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93578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RAILROAD CROSSINGS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25488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ROADSIDE IMPROVEMENT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LANDSCAPING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226964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TRAFFIC CONTROL DEVICES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TRAFFIC SIGNS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1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219458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1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4213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43484</TotalTime>
  <Words>6847</Words>
  <Application>Microsoft Office PowerPoint</Application>
  <PresentationFormat>On-screen Show (4:3)</PresentationFormat>
  <Paragraphs>1352</Paragraphs>
  <Slides>30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Helvetica</vt:lpstr>
      <vt:lpstr>Times New Roman</vt:lpstr>
      <vt:lpstr>Wingdings</vt:lpstr>
      <vt:lpstr>Office Theme</vt:lpstr>
      <vt:lpstr>2023-2027  Highway Program   Development  </vt:lpstr>
      <vt:lpstr>PowerPoint Presentation</vt:lpstr>
      <vt:lpstr>PowerPoint Presentation</vt:lpstr>
      <vt:lpstr>Decision Points</vt:lpstr>
      <vt:lpstr>FY 22-27 Primary Road/TIME-21 Funds Forecast (x $1,000,000)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2023-2027 Highway Program Analysis (with updated revenue, FY 2022 projects rescheduled, project cost updates and schedule updates)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Decision Points</vt:lpstr>
      <vt:lpstr>PowerPoint Presentation</vt:lpstr>
      <vt:lpstr>PowerPoint Presentation</vt:lpstr>
      <vt:lpstr>Next Steps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Stuart</cp:lastModifiedBy>
  <cp:revision>1979</cp:revision>
  <cp:lastPrinted>2022-03-07T21:42:28Z</cp:lastPrinted>
  <dcterms:created xsi:type="dcterms:W3CDTF">2001-05-04T13:55:51Z</dcterms:created>
  <dcterms:modified xsi:type="dcterms:W3CDTF">2022-03-07T21:43:16Z</dcterms:modified>
</cp:coreProperties>
</file>