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881" r:id="rId1"/>
  </p:sldMasterIdLst>
  <p:notesMasterIdLst>
    <p:notesMasterId r:id="rId22"/>
  </p:notesMasterIdLst>
  <p:handoutMasterIdLst>
    <p:handoutMasterId r:id="rId23"/>
  </p:handoutMasterIdLst>
  <p:sldIdLst>
    <p:sldId id="633" r:id="rId2"/>
    <p:sldId id="825" r:id="rId3"/>
    <p:sldId id="703" r:id="rId4"/>
    <p:sldId id="858" r:id="rId5"/>
    <p:sldId id="849" r:id="rId6"/>
    <p:sldId id="852" r:id="rId7"/>
    <p:sldId id="850" r:id="rId8"/>
    <p:sldId id="832" r:id="rId9"/>
    <p:sldId id="834" r:id="rId10"/>
    <p:sldId id="853" r:id="rId11"/>
    <p:sldId id="859" r:id="rId12"/>
    <p:sldId id="839" r:id="rId13"/>
    <p:sldId id="840" r:id="rId14"/>
    <p:sldId id="841" r:id="rId15"/>
    <p:sldId id="854" r:id="rId16"/>
    <p:sldId id="857" r:id="rId17"/>
    <p:sldId id="759" r:id="rId18"/>
    <p:sldId id="842" r:id="rId19"/>
    <p:sldId id="830" r:id="rId20"/>
    <p:sldId id="662" r:id="rId2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accent2"/>
      </a:buClr>
      <a:buFont typeface="Wingdings" pitchFamily="2" charset="2"/>
      <a:buChar char="w"/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99"/>
    <a:srgbClr val="FFFFCC"/>
    <a:srgbClr val="FF0000"/>
    <a:srgbClr val="0000FF"/>
    <a:srgbClr val="990099"/>
    <a:srgbClr val="0000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4" autoAdjust="0"/>
    <p:restoredTop sz="90151" autoAdjust="0"/>
  </p:normalViewPr>
  <p:slideViewPr>
    <p:cSldViewPr snapToGrid="0">
      <p:cViewPr varScale="1">
        <p:scale>
          <a:sx n="103" d="100"/>
          <a:sy n="103" d="100"/>
        </p:scale>
        <p:origin x="158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notesViewPr>
    <p:cSldViewPr snapToGrid="0">
      <p:cViewPr varScale="1">
        <p:scale>
          <a:sx n="58" d="100"/>
          <a:sy n="58" d="100"/>
        </p:scale>
        <p:origin x="-1758" y="-6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777" y="7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777" y="8831586"/>
            <a:ext cx="3037628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spcBef>
                <a:spcPct val="0"/>
              </a:spcBef>
              <a:buClrTx/>
              <a:buFontTx/>
              <a:buNone/>
              <a:defRPr sz="1200"/>
            </a:lvl1pPr>
          </a:lstStyle>
          <a:p>
            <a:pPr>
              <a:defRPr/>
            </a:pPr>
            <a:fld id="{602E9FA6-72E5-485C-9AC8-94B66A78EA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453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777" y="4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9038" y="696913"/>
            <a:ext cx="4630737" cy="3471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145" y="4398283"/>
            <a:ext cx="5140112" cy="4167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53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defTabSz="930332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53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777" y="8796561"/>
            <a:ext cx="3037628" cy="463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6" tIns="46497" rIns="92996" bIns="46497" numCol="1" anchor="b" anchorCtr="0" compatLnSpc="1">
            <a:prstTxWarp prst="textNoShape">
              <a:avLst/>
            </a:prstTxWarp>
          </a:bodyPr>
          <a:lstStyle>
            <a:lvl1pPr algn="r" defTabSz="930332">
              <a:defRPr sz="1200"/>
            </a:lvl1pPr>
          </a:lstStyle>
          <a:p>
            <a:pPr>
              <a:defRPr/>
            </a:pPr>
            <a:fld id="{E7669DD5-6282-41B8-9E81-F6594F2D73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485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2888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5717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62731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7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362766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8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444378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9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2502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669DD5-6282-41B8-9E81-F6594F2D738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771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15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8628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5978" indent="-286915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7659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6721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65785" indent="-229533" defTabSz="93566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24849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83911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42974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902038" indent="-229533" defTabSz="93566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4974CF7F-4A2F-432E-8FE9-EB9FB86E9AAF}" type="slidenum">
              <a:rPr lang="en-US" altLang="en-US" smtClean="0"/>
              <a:pPr eaLnBrk="1" hangingPunct="1">
                <a:spcBef>
                  <a:spcPct val="20000"/>
                </a:spcBef>
              </a:pPr>
              <a:t>16</a:t>
            </a:fld>
            <a:endParaRPr lang="en-US" altLang="en-US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1738" y="696913"/>
            <a:ext cx="4633912" cy="3475037"/>
          </a:xfrm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8545" y="4402703"/>
            <a:ext cx="5158803" cy="417316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4335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B6BD1137-7CB8-4BAC-81D8-69FE8A93D38B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84CE5A-0D8A-4329-A297-0250A4F5DE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4354F-195E-4620-9BBF-EE1CA0AFF5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/>
              <a:pPr>
                <a:buFont typeface="Wingdings" pitchFamily="2" charset="2"/>
                <a:buNone/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D6018F-02C5-492A-A396-60FCB4AFE8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EA00E3-29D0-4240-843B-43CFF80D3DA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C0A35A-7F2A-4818-BE4F-BD985AAD314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9550D3-1F65-4CDB-9A8E-82FEAFC52E3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A245A-4344-4ADD-88E1-2801F720F32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CE3C34-C3E1-402C-B999-0740D77D1EB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88A0CD-188E-41B4-85D2-A4D943DD925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0310A5-C358-4C54-90DC-01EB34AED23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882" r:id="rId1"/>
    <p:sldLayoutId id="2147484883" r:id="rId2"/>
    <p:sldLayoutId id="2147484884" r:id="rId3"/>
    <p:sldLayoutId id="2147484885" r:id="rId4"/>
    <p:sldLayoutId id="2147484886" r:id="rId5"/>
    <p:sldLayoutId id="2147484887" r:id="rId6"/>
    <p:sldLayoutId id="2147484888" r:id="rId7"/>
    <p:sldLayoutId id="2147484889" r:id="rId8"/>
    <p:sldLayoutId id="2147484890" r:id="rId9"/>
    <p:sldLayoutId id="2147484891" r:id="rId10"/>
    <p:sldLayoutId id="214748489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24763"/>
            <a:ext cx="7772400" cy="415733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2022-2026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Highway Program 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Development</a:t>
            </a:r>
            <a:br>
              <a:rPr lang="en-US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</a:br>
            <a:br>
              <a:rPr lang="en-US" sz="1400" i="1" dirty="0">
                <a:solidFill>
                  <a:srgbClr val="FF0000"/>
                </a:solidFill>
                <a:latin typeface="Helvetica" pitchFamily="34" charset="0"/>
                <a:cs typeface="Helvetica" pitchFamily="34" charset="0"/>
              </a:rPr>
            </a:br>
            <a:endParaRPr lang="en-US" sz="1400" i="1" dirty="0">
              <a:solidFill>
                <a:srgbClr val="FF000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4099" name="Rectangle 6"/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6707084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1427242"/>
              </p:ext>
            </p:extLst>
          </p:nvPr>
        </p:nvGraphicFramePr>
        <p:xfrm>
          <a:off x="812475" y="677396"/>
          <a:ext cx="7339351" cy="3352720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u="sng" dirty="0">
                          <a:latin typeface="Helvetica" charset="0"/>
                          <a:ea typeface="Helvetica" charset="0"/>
                          <a:cs typeface="Helvetica" charset="0"/>
                        </a:rPr>
                        <a:t>Interstate Stewardship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Polk University Ave to North of Douglas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7635479"/>
                  </a:ext>
                </a:extLst>
              </a:tr>
              <a:tr h="14174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Polk University Ave to North of Douglas (advance ROW)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28849392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1767560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I-235 Polk Ramp Metering (not currently in the program)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53169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I-235 Polk Ramp Metering</a:t>
                      </a:r>
                      <a:endParaRPr lang="en-US" sz="1000" b="1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5.2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80774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2325292"/>
                  </a:ext>
                </a:extLst>
              </a:tr>
              <a:tr h="113352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Western Iowa ITS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3349561"/>
                  </a:ext>
                </a:extLst>
              </a:tr>
              <a:tr h="95755">
                <a:tc>
                  <a:txBody>
                    <a:bodyPr/>
                    <a:lstStyle/>
                    <a:p>
                      <a:pPr algn="l" rtl="0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0379111"/>
                  </a:ext>
                </a:extLst>
              </a:tr>
              <a:tr h="19487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Major Interstate Capacity/System Enhancement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8137761"/>
                  </a:ext>
                </a:extLst>
              </a:tr>
              <a:tr h="13622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115.9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600829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CBIS: I-80 and Madison Avenue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37.8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22.7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358916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868599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N of </a:t>
                      </a:r>
                      <a:r>
                        <a:rPr lang="en-US" sz="1000" b="0" i="0" u="none" strike="noStrike" dirty="0" err="1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Rd to N of Penn St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9.7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2421348"/>
                  </a:ext>
                </a:extLst>
              </a:tr>
              <a:tr h="7676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485788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Reschedule/Addition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10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295495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1203308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48285"/>
              </p:ext>
            </p:extLst>
          </p:nvPr>
        </p:nvGraphicFramePr>
        <p:xfrm>
          <a:off x="812475" y="677396"/>
          <a:ext cx="7339351" cy="4713425"/>
        </p:xfrm>
        <a:graphic>
          <a:graphicData uri="http://schemas.openxmlformats.org/drawingml/2006/table">
            <a:tbl>
              <a:tblPr/>
              <a:tblGrid>
                <a:gridCol w="39552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Capacity/System Enhancement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7004587"/>
                  </a:ext>
                </a:extLst>
              </a:tr>
              <a:tr h="60495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937451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71 Dickinson Okoboji Rd in Arnolds Park to East View Ave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5.3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2805122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71 Dickinson Okoboji Rd in Arnolds Park to East View Ave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4600222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0719274"/>
                  </a:ext>
                </a:extLst>
              </a:tr>
              <a:tr h="1381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2 Fremont: Resiliency improvements (Phase II)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3.6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5820766"/>
                  </a:ext>
                </a:extLst>
              </a:tr>
              <a:tr h="70819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3 Cherokee: 1.3 miles E of US 59 to 1.8 miles E of US 59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73876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7 Buena Vista: IA 110 Intersection in Storm Lake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669787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Plymouth: Hinton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16335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Iowa 76 Clayton: McGregor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864683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20 Black Hawk: Iowa 21 to E </a:t>
                      </a:r>
                      <a:r>
                        <a:rPr lang="en-US" sz="1000" b="0" i="0" u="none" strike="noStrike" dirty="0" err="1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 I-380 Interchange (ITS)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572880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754231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8313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772719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ECL Lisbon to WCL Mechanicsville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sng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801347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ECL Lisbon to WCL Mechanicsville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971975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51749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18 Kossuth/Hancock: 1.65 miles East of Co Rd P64 to Hutchins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Mechanicsville to WCL Stanwood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Toledo to Co Rd E29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rgbClr val="00800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8.1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71849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782015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Non-Interstate Pavement Modernization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1845042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rgbClr val="008000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5858041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 Reschedule/Addition Scenario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11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997863" y="674650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4783582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ChangeArrowheads="1"/>
          </p:cNvSpPr>
          <p:nvPr/>
        </p:nvSpPr>
        <p:spPr bwMode="auto">
          <a:xfrm>
            <a:off x="0" y="490538"/>
            <a:ext cx="9144000" cy="40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6353200"/>
              </p:ext>
            </p:extLst>
          </p:nvPr>
        </p:nvGraphicFramePr>
        <p:xfrm>
          <a:off x="280668" y="1049782"/>
          <a:ext cx="8396442" cy="4850491"/>
        </p:xfrm>
        <a:graphic>
          <a:graphicData uri="http://schemas.openxmlformats.org/drawingml/2006/table">
            <a:tbl>
              <a:tblPr/>
              <a:tblGrid>
                <a:gridCol w="24817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5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3137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042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1388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2388">
                  <a:extLst>
                    <a:ext uri="{9D8B030D-6E8A-4147-A177-3AD203B41FA5}">
                      <a16:colId xmlns:a16="http://schemas.microsoft.com/office/drawing/2014/main" val="1566694452"/>
                    </a:ext>
                  </a:extLst>
                </a:gridCol>
                <a:gridCol w="62564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66414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2762">
                  <a:extLst>
                    <a:ext uri="{9D8B030D-6E8A-4147-A177-3AD203B41FA5}">
                      <a16:colId xmlns:a16="http://schemas.microsoft.com/office/drawing/2014/main" val="3298951036"/>
                    </a:ext>
                  </a:extLst>
                </a:gridCol>
                <a:gridCol w="447510">
                  <a:extLst>
                    <a:ext uri="{9D8B030D-6E8A-4147-A177-3AD203B41FA5}">
                      <a16:colId xmlns:a16="http://schemas.microsoft.com/office/drawing/2014/main" val="55335340"/>
                    </a:ext>
                  </a:extLst>
                </a:gridCol>
              </a:tblGrid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2029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2030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Total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Major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ea typeface="+mn-ea"/>
                          <a:cs typeface="Helvetica" pitchFamily="34" charset="0"/>
                        </a:rPr>
                        <a:t> 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Interstate Capacity/System Enhancement (MI funds)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I-35 Story: N of IA 210 to E 13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Ames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30.7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39.3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67.6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1.2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143.7    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6468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4651165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I-80 Scott: Middle Road Interchange (4R or MI)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793025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I-380 Johnson: Segment 1 N of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Forevergreen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 Rd to N of Penn St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9.7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18.0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29.8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2 N of Penn St to N of Iowa River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b="0" i="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27.0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113.1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842932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Johnson: Segment 3 N of Iowa River to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17.8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28.0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112086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Segment 4 N of 120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NW to US 30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33.5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19.2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b="0" i="0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52.7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I-380 Linn: Blairs Ferry Road to County Home Road</a:t>
                      </a:r>
                      <a:r>
                        <a:rPr lang="en-US" sz="1000" b="1" i="0" u="none" strike="noStrike" dirty="0">
                          <a:solidFill>
                            <a:schemeClr val="tx2">
                              <a:lumMod val="60000"/>
                              <a:lumOff val="40000"/>
                            </a:schemeClr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(add lanes)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15.4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Helvetica" panose="020B0604020202020204" pitchFamily="34" charset="0"/>
                          <a:ea typeface="+mn-ea"/>
                          <a:cs typeface="Helvetica" panose="020B0604020202020204" pitchFamily="34" charset="0"/>
                        </a:rPr>
                        <a:t>32.5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br>
                        <a:rPr lang="en-US" sz="1000" b="0" i="0" u="none" strike="sng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</a:b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47.9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54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9627913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rgbClr val="0070C0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92246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Stewardship (Shelf-Ready) Projects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844" marR="6844" marT="684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500.0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</a:tbl>
          </a:graphicData>
        </a:graphic>
      </p:graphicFrame>
      <p:sp>
        <p:nvSpPr>
          <p:cNvPr id="6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C876101E-CBAD-44FC-A217-D0B3B0063D7B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12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TextBox 28"/>
          <p:cNvSpPr txBox="1">
            <a:spLocks noChangeArrowheads="1"/>
          </p:cNvSpPr>
          <p:nvPr/>
        </p:nvSpPr>
        <p:spPr bwMode="auto">
          <a:xfrm>
            <a:off x="0" y="6531077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8B84963-A826-47F5-AB2F-D3AC008479E0}"/>
              </a:ext>
            </a:extLst>
          </p:cNvPr>
          <p:cNvCxnSpPr>
            <a:cxnSpLocks/>
          </p:cNvCxnSpPr>
          <p:nvPr/>
        </p:nvCxnSpPr>
        <p:spPr>
          <a:xfrm>
            <a:off x="4897851" y="902591"/>
            <a:ext cx="0" cy="50528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6">
            <a:extLst>
              <a:ext uri="{FF2B5EF4-FFF2-40B4-BE49-F238E27FC236}">
                <a16:creationId xmlns:a16="http://schemas.microsoft.com/office/drawing/2014/main" id="{42B72B1E-2924-4E4F-8251-2665F26A1A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01357" y="161512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18656418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353514"/>
              </p:ext>
            </p:extLst>
          </p:nvPr>
        </p:nvGraphicFramePr>
        <p:xfrm>
          <a:off x="304800" y="588496"/>
          <a:ext cx="8220275" cy="4746586"/>
        </p:xfrm>
        <a:graphic>
          <a:graphicData uri="http://schemas.openxmlformats.org/drawingml/2006/table">
            <a:tbl>
              <a:tblPr/>
              <a:tblGrid>
                <a:gridCol w="39265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95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285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38108">
                  <a:extLst>
                    <a:ext uri="{9D8B030D-6E8A-4147-A177-3AD203B41FA5}">
                      <a16:colId xmlns:a16="http://schemas.microsoft.com/office/drawing/2014/main" val="3729799418"/>
                    </a:ext>
                  </a:extLst>
                </a:gridCol>
                <a:gridCol w="48467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796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0148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50809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828235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Stewardship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1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366779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IA 2 Fremont: Resiliency improvements (Phase II)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3.6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63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79371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IA 3 Cherokee: 1.3 miles E of US 59 to 1.8 miles E of US 59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72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257200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IA 7 Buena Vista: IA 110 Intersection in Storm Lake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0.9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69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5345583"/>
                  </a:ext>
                </a:extLst>
              </a:tr>
              <a:tr h="28894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12 Woodbury: Gordon Drive bridge in Sioux City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18.9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tx1"/>
                          </a:solidFill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554306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34 Wapello: Wildwood Dr to W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63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68312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67 Scott: Mississippi</a:t>
                      </a:r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River Bridge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110.0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45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75 Sioux: N of Sioux Center to S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US 18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7250666"/>
                  </a:ext>
                </a:extLst>
              </a:tr>
              <a:tr h="27061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US 75 Plymouth: Hinton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3.5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00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anose="020B0604020202020204" pitchFamily="34" charset="0"/>
                          <a:cs typeface="Helvetica" panose="020B0604020202020204" pitchFamily="34" charset="0"/>
                        </a:rPr>
                        <a:t>6.1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71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500415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IA 76 Clayton: McGregor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65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8340609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149: Des Moines River Bridge to Woodland Ave in Ottumwa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5.9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55830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Polk: Traffic Incident Management (TIM) Training Center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US 20 Black Hawk: Iowa 21 to E </a:t>
                      </a:r>
                      <a:r>
                        <a:rPr lang="en-US" sz="1000" b="0" i="0" u="none" strike="noStrik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Jct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 I-380 Interchange (ITS)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1.7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2164014"/>
                  </a:ext>
                </a:extLst>
              </a:tr>
              <a:tr h="56032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Culverts/Slide Repairs (multiple locations statewide)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2.9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0.8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1.0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0.2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875954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9238955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13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74807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        </a:t>
            </a:r>
            <a:endParaRPr lang="en-US" altLang="en-US" sz="800" b="1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A52C0B3-EE62-4302-9FA2-1C70745427E6}"/>
              </a:ext>
            </a:extLst>
          </p:cNvPr>
          <p:cNvCxnSpPr>
            <a:cxnSpLocks/>
          </p:cNvCxnSpPr>
          <p:nvPr/>
        </p:nvCxnSpPr>
        <p:spPr>
          <a:xfrm>
            <a:off x="6454524" y="820424"/>
            <a:ext cx="0" cy="601877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030CDA77-1B2A-4958-8690-1AFC7E8297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5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2148864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3717506"/>
              </p:ext>
            </p:extLst>
          </p:nvPr>
        </p:nvGraphicFramePr>
        <p:xfrm>
          <a:off x="92352" y="773347"/>
          <a:ext cx="8803637" cy="5019797"/>
        </p:xfrm>
        <a:graphic>
          <a:graphicData uri="http://schemas.openxmlformats.org/drawingml/2006/table">
            <a:tbl>
              <a:tblPr/>
              <a:tblGrid>
                <a:gridCol w="40342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79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742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7148">
                  <a:extLst>
                    <a:ext uri="{9D8B030D-6E8A-4147-A177-3AD203B41FA5}">
                      <a16:colId xmlns:a16="http://schemas.microsoft.com/office/drawing/2014/main" val="4067398725"/>
                    </a:ext>
                  </a:extLst>
                </a:gridCol>
                <a:gridCol w="50649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7403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7250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4465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Priority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398245"/>
                  </a:ext>
                </a:extLst>
              </a:tr>
              <a:tr h="105222"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2026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2028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Beyond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Corridor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Score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Rank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30056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Non</a:t>
                      </a:r>
                      <a:r>
                        <a:rPr lang="en-US" sz="1000" b="1" u="sng" dirty="0">
                          <a:solidFill>
                            <a:schemeClr val="tx1"/>
                          </a:solidFill>
                          <a:latin typeface="Helvetica" charset="0"/>
                          <a:ea typeface="Helvetica" charset="0"/>
                          <a:cs typeface="Helvetica" charset="0"/>
                        </a:rPr>
                        <a:t>-Interstate Capacity/System Enhancement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Capacity</a:t>
                      </a:r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561306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US 18 Kossuth/Hancock: 1.65 miles East of Co Rd P64 to Hutchins (Super-2)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4.8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3900158"/>
                  </a:ext>
                </a:extLst>
              </a:tr>
              <a:tr h="313325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US 30 Cedar: WCL Mechanicsville to WCL Stanwood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0.4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10.1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5813400"/>
                  </a:ext>
                </a:extLst>
              </a:tr>
              <a:tr h="30653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30 Cedar: WCL Stanwood to ECL Clarence (Super-2)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11.5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Y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1910547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US 63 Tama: Toledo to Co Rd E29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0.1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8.1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80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Helvetica" pitchFamily="34" charset="0"/>
                          <a:cs typeface="Helvetica" pitchFamily="34" charset="0"/>
                        </a:rPr>
                        <a:t>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4285948"/>
                  </a:ext>
                </a:extLst>
              </a:tr>
              <a:tr h="276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63 Tama: NCL Traer to Hudson (Super-2)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7.1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75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4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22838979"/>
                  </a:ext>
                </a:extLst>
              </a:tr>
              <a:tr h="276274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151 Linn: Co Rd X-20 Interchange at Springville</a:t>
                      </a: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24.0</a:t>
                      </a: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57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2404656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58: Greenhill Road Interchange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                       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32.1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N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59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2</a:t>
                      </a: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87186"/>
                  </a:ext>
                </a:extLst>
              </a:tr>
              <a:tr h="161311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830446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65347917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1" i="0" u="sng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Potential</a:t>
                      </a:r>
                      <a:r>
                        <a:rPr lang="en-US" sz="1000" b="1" i="0" u="sng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Transfer of Jurisdictions (NR funds)</a:t>
                      </a:r>
                      <a:endParaRPr lang="en-US" sz="1000" b="1" i="0" u="sng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30533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6538143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US 6 Pottawattamie: 6</a:t>
                      </a:r>
                      <a:r>
                        <a:rPr lang="en-US" sz="1000" b="0" i="0" u="none" strike="noStrike" baseline="3000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th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St in Council Bluffs east to I-80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 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17.0</a:t>
                      </a: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8341978"/>
                  </a:ext>
                </a:extLst>
              </a:tr>
              <a:tr h="244369"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IA 81 Van Buren: Missouri State Line to IA 2 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baseline="0" dirty="0">
                          <a:solidFill>
                            <a:schemeClr val="tx1"/>
                          </a:solidFill>
                          <a:latin typeface="Helvetica" pitchFamily="34" charset="0"/>
                          <a:cs typeface="Helvetica" pitchFamily="34" charset="0"/>
                        </a:rPr>
                        <a:t>TBD</a:t>
                      </a: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sngStrike" baseline="0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7776912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5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6874618"/>
                  </a:ext>
                </a:extLst>
              </a:tr>
              <a:tr h="182387">
                <a:tc>
                  <a:txBody>
                    <a:bodyPr/>
                    <a:lstStyle/>
                    <a:p>
                      <a:pPr algn="l" rtl="0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844" marR="6844" marT="684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1000" b="0" i="0" u="none" strike="noStrike" dirty="0">
                        <a:solidFill>
                          <a:schemeClr val="tx1"/>
                        </a:solidFill>
                        <a:latin typeface="Helvetica" pitchFamily="34" charset="0"/>
                        <a:cs typeface="Helvetica" pitchFamily="34" charset="0"/>
                      </a:endParaRPr>
                    </a:p>
                  </a:txBody>
                  <a:tcPr marL="6724" marR="6724" marT="672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6756693"/>
                  </a:ext>
                </a:extLst>
              </a:tr>
            </a:tbl>
          </a:graphicData>
        </a:graphic>
      </p:graphicFrame>
      <p:sp>
        <p:nvSpPr>
          <p:cNvPr id="2351" name="Rectangle 6"/>
          <p:cNvSpPr>
            <a:spLocks noChangeArrowheads="1"/>
          </p:cNvSpPr>
          <p:nvPr/>
        </p:nvSpPr>
        <p:spPr bwMode="auto">
          <a:xfrm>
            <a:off x="0" y="265996"/>
            <a:ext cx="9144001" cy="4100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Highway Program Candidates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8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7010400" y="6470650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78289642-451F-4231-9D2F-2E843E6821D4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0" name="TextBox 28"/>
          <p:cNvSpPr txBox="1">
            <a:spLocks noChangeArrowheads="1"/>
          </p:cNvSpPr>
          <p:nvPr/>
        </p:nvSpPr>
        <p:spPr bwMode="auto">
          <a:xfrm>
            <a:off x="0" y="6642556"/>
            <a:ext cx="89535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Subject to change as additional information becomes available</a:t>
            </a:r>
            <a:r>
              <a:rPr lang="en-US" altLang="en-US" sz="800" dirty="0">
                <a:solidFill>
                  <a:srgbClr val="0000FF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6FB9E98-30C6-4269-9ECA-B80DC1A3787B}"/>
              </a:ext>
            </a:extLst>
          </p:cNvPr>
          <p:cNvCxnSpPr>
            <a:cxnSpLocks/>
          </p:cNvCxnSpPr>
          <p:nvPr/>
        </p:nvCxnSpPr>
        <p:spPr>
          <a:xfrm>
            <a:off x="6389569" y="773347"/>
            <a:ext cx="0" cy="41345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6">
            <a:extLst>
              <a:ext uri="{FF2B5EF4-FFF2-40B4-BE49-F238E27FC236}">
                <a16:creationId xmlns:a16="http://schemas.microsoft.com/office/drawing/2014/main" id="{97BA9DF7-AA57-463C-A9B9-C023C4DAB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2616" y="355365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16754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520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197.6	162.1	143.5	151.7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1.5	(4.2)	8.0	(1.8)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117.7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	30.0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133.7	190.5	266.3	129.0 	139.9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	24.6	(12.1)	1.1	12.2	16.2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US 75 Plymouth: Hinton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288.0	90.0	70.5	109.6	76.5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	(110.9)		9.7	67.6	40.7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(23.9)	(12.0)	(71.2)	(69.6)	(50.2)	22.0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58.9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7"/>
            <a:ext cx="28366" cy="410848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69937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829" y="221725"/>
            <a:ext cx="199947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458686-1961-47A5-AE0E-880D87B5785A}"/>
              </a:ext>
            </a:extLst>
          </p:cNvPr>
          <p:cNvSpPr/>
          <p:nvPr/>
        </p:nvSpPr>
        <p:spPr>
          <a:xfrm>
            <a:off x="2557816" y="6214912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</p:spTree>
    <p:extLst>
      <p:ext uri="{BB962C8B-B14F-4D97-AF65-F5344CB8AC3E}">
        <p14:creationId xmlns:p14="http://schemas.microsoft.com/office/powerpoint/2010/main" val="16360626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30841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199.1	157.9	151.5	149.9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147.7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158.3	178.4	267.4	141.2 	156.1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75 Plymouth: Hinton						6.1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Major Interstate Capacity/System Enhancement	 177.1	90.0	80.2	177.2	117.2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I-80 Pottawattamie Madison Avenue						20.7	24.8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(23.9)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(12.0)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(71.2)	(69.6)	(50.2)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22.0	58.9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28366" cy="359529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4113124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16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0490" y="109758"/>
            <a:ext cx="199947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Added highlighted projects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Additional project schedule changes</a:t>
            </a:r>
          </a:p>
          <a:p>
            <a:pPr marL="171450" lvl="2" indent="-171450" eaLnBrk="1" hangingPunct="1">
              <a:buClr>
                <a:schemeClr val="tx1"/>
              </a:buClr>
            </a:pPr>
            <a:endParaRPr lang="en-US" altLang="en-US" sz="9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458686-1961-47A5-AE0E-880D87B5785A}"/>
              </a:ext>
            </a:extLst>
          </p:cNvPr>
          <p:cNvSpPr/>
          <p:nvPr/>
        </p:nvSpPr>
        <p:spPr>
          <a:xfrm>
            <a:off x="2752618" y="6074953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</p:spTree>
    <p:extLst>
      <p:ext uri="{BB962C8B-B14F-4D97-AF65-F5344CB8AC3E}">
        <p14:creationId xmlns:p14="http://schemas.microsoft.com/office/powerpoint/2010/main" val="9276398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17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276672480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18</a:t>
            </a:fld>
            <a:endParaRPr lang="en-US" dirty="0"/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987150"/>
            <a:ext cx="9020175" cy="597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2021-2024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</a:p>
          <a:p>
            <a:pPr marL="800100" lvl="1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lvl="1" eaLnBrk="1" hangingPunct="1">
              <a:spcBef>
                <a:spcPct val="0"/>
              </a:spcBef>
              <a:buClrTx/>
              <a:buFontTx/>
              <a:buNone/>
            </a:pP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643100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FY 2021-2025 Highway Program Objectives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18959F-3612-45F5-BF46-4A6AC8F85E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38084" y="76200"/>
            <a:ext cx="170591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approved April 14, 2020</a:t>
            </a:r>
          </a:p>
        </p:txBody>
      </p:sp>
    </p:spTree>
    <p:extLst>
      <p:ext uri="{BB962C8B-B14F-4D97-AF65-F5344CB8AC3E}">
        <p14:creationId xmlns:p14="http://schemas.microsoft.com/office/powerpoint/2010/main" val="157723638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4759325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buFont typeface="Wingdings" pitchFamily="2" charset="2"/>
              <a:buChar char="w"/>
            </a:pPr>
            <a:endParaRPr lang="en-US" altLang="en-US">
              <a:latin typeface="Times New Roman" pitchFamily="18" charset="0"/>
            </a:endParaRPr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86575" y="6416675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AE089194-1DFD-450A-B017-7C6F055A6E14}" type="slidenum">
              <a:rPr lang="en-US" smtClean="0"/>
              <a:pPr>
                <a:buFont typeface="Wingdings" pitchFamily="2" charset="2"/>
                <a:buNone/>
                <a:defRPr/>
              </a:pPr>
              <a:t>19</a:t>
            </a:fld>
            <a:endParaRPr lang="en-US" dirty="0"/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7239000" y="76200"/>
            <a:ext cx="1905000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as presented March 9, 2021</a:t>
            </a:r>
          </a:p>
        </p:txBody>
      </p:sp>
      <p:sp>
        <p:nvSpPr>
          <p:cNvPr id="8" name="Text Box 4">
            <a:extLst>
              <a:ext uri="{FF2B5EF4-FFF2-40B4-BE49-F238E27FC236}">
                <a16:creationId xmlns:a16="http://schemas.microsoft.com/office/drawing/2014/main" id="{C302C288-A85C-4BD9-901F-5CBE232446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51778"/>
            <a:ext cx="9020175" cy="55707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Projects in the 2022-2025 Highway Program will continue to be programmed with cost and schedule updates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8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Stewardship through maintaining a state of good repair</a:t>
            </a:r>
            <a:endParaRPr lang="en-US" altLang="en-US" sz="1400" b="1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Interstate funding levels for pavement reconstruction, modernization, bridges, pavement patching/maintenance, rest areas, and other miscellaneous projects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pavement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increasing funding levels for non-interstate bridge modernization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Maintain funding levels for safety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additional stewardship projects 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Modification through rightsizing the system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Transfer of jurisdiction for portions of primary roadways to cities and counties</a:t>
            </a:r>
          </a:p>
          <a:p>
            <a:pPr lvl="2" indent="0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Optimization through improving operational efficiency and resiliency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intelligent transportation systems infrastructure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Super-2 improvements</a:t>
            </a:r>
          </a:p>
          <a:p>
            <a:pPr lvl="1" eaLnBrk="1" hangingPunct="1">
              <a:spcBef>
                <a:spcPct val="0"/>
              </a:spcBef>
              <a:buClrTx/>
              <a:buNone/>
            </a:pPr>
            <a:endParaRPr lang="en-US" altLang="en-US" sz="14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marL="742950" lvl="1" indent="-285750" eaLnBrk="1" hangingPunct="1">
              <a:spcBef>
                <a:spcPct val="0"/>
              </a:spcBef>
              <a:buClrTx/>
              <a:buFont typeface="Arial" panose="020B0604020202020204" pitchFamily="34" charset="0"/>
              <a:buChar char="•"/>
            </a:pPr>
            <a:r>
              <a:rPr lang="en-US" altLang="en-US" sz="1800" b="1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Investment Area: Transformation through increasing mobility and travel choices</a:t>
            </a:r>
          </a:p>
          <a:p>
            <a:pPr marL="1485900" lvl="2" indent="-342900" eaLnBrk="1" hangingPunct="1">
              <a:spcBef>
                <a:spcPct val="0"/>
              </a:spcBef>
              <a:buClrTx/>
              <a:buFont typeface="+mj-lt"/>
              <a:buAutoNum type="arabicPeriod"/>
            </a:pPr>
            <a:r>
              <a:rPr lang="en-US" altLang="en-US" sz="14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Invest in corridor improvements</a:t>
            </a:r>
            <a:endParaRPr lang="en-US" altLang="en-US" sz="1200" dirty="0"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4C8115D1-FD90-4267-835A-BA8D8DD933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84667" y="765589"/>
            <a:ext cx="9144000" cy="335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Potential FY 2022-2026 Highway Program Objectives</a:t>
            </a:r>
          </a:p>
        </p:txBody>
      </p:sp>
    </p:spTree>
    <p:extLst>
      <p:ext uri="{BB962C8B-B14F-4D97-AF65-F5344CB8AC3E}">
        <p14:creationId xmlns:p14="http://schemas.microsoft.com/office/powerpoint/2010/main" val="2689304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782084"/>
            <a:ext cx="9144000" cy="71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Overview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782395"/>
            <a:ext cx="91440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endParaRPr lang="en-US" sz="20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13F06D7-40EE-4FCA-AE86-FF9E02FA06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37165592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itchFamily="34" charset="0"/>
              </a:rP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811" y="1378226"/>
            <a:ext cx="8313109" cy="4781569"/>
          </a:xfrm>
        </p:spPr>
        <p:txBody>
          <a:bodyPr/>
          <a:lstStyle/>
          <a:p>
            <a:pPr marL="0" indent="0">
              <a:spcBef>
                <a:spcPct val="0"/>
              </a:spcBef>
              <a:buNone/>
            </a:pPr>
            <a:endParaRPr lang="en-US" sz="2400" b="1" dirty="0">
              <a:latin typeface="Helvetica" pitchFamily="34" charset="0"/>
              <a:cs typeface="Helvetica" pitchFamily="34" charset="0"/>
            </a:endParaRPr>
          </a:p>
          <a:p>
            <a:pPr>
              <a:spcBef>
                <a:spcPct val="0"/>
              </a:spcBef>
            </a:pPr>
            <a:r>
              <a:rPr lang="en-US" sz="2400" dirty="0">
                <a:latin typeface="Helvetica" pitchFamily="34" charset="0"/>
                <a:cs typeface="Helvetica" pitchFamily="34" charset="0"/>
              </a:rPr>
              <a:t>Develop the Draft 2022-2026 Highway Program</a:t>
            </a:r>
          </a:p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2022-2026 Highway Program Objectives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20</a:t>
            </a:fld>
            <a:endParaRPr lang="en-US" dirty="0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EFD6037-028F-42C7-BDB2-488D3E92B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573514"/>
            <a:ext cx="9144000" cy="658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800" dirty="0">
              <a:solidFill>
                <a:srgbClr val="000000"/>
              </a:solidFill>
              <a:latin typeface="Helvetica" pitchFamily="34" charset="0"/>
              <a:cs typeface="Helvetica" pitchFamily="34" charset="0"/>
            </a:endParaRP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r>
              <a:rPr lang="en-US" sz="20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Commission Program Development Schedule (2022-2026)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  <a:buClrTx/>
              <a:buFontTx/>
              <a:buNone/>
            </a:pPr>
            <a:endParaRPr lang="en-US" sz="12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0" y="1320248"/>
            <a:ext cx="9144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  <a:buClrTx/>
              <a:buFontTx/>
              <a:buNone/>
            </a:pPr>
            <a:endParaRPr lang="en-US" sz="1400" b="1" dirty="0">
              <a:solidFill>
                <a:srgbClr val="0070C0"/>
              </a:solidFill>
              <a:latin typeface="Helvetica" pitchFamily="34" charset="0"/>
              <a:cs typeface="Helvetica" pitchFamily="34" charset="0"/>
            </a:endParaRPr>
          </a:p>
          <a:p>
            <a:pPr lvl="1">
              <a:spcBef>
                <a:spcPct val="0"/>
              </a:spcBef>
              <a:buClr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March 25,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available Highway Program funding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Discuss 2022-2026 Highway Program Options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Determine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April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Develop the Draft 2022-2026 Highway Program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2022-2026 Highway Program Objectives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May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Present the Draft 2022-2026 Iowa Transportation Improvement Program to the public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         (including all previous program approvals and draft 2022–2026 Highway Program)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June 2021</a:t>
            </a:r>
          </a:p>
          <a:p>
            <a:pPr lvl="1">
              <a:spcBef>
                <a:spcPct val="0"/>
              </a:spcBef>
              <a:buClrTx/>
              <a:buFontTx/>
              <a:buNone/>
            </a:pPr>
            <a:r>
              <a:rPr lang="en-US" sz="1400" dirty="0">
                <a:solidFill>
                  <a:srgbClr val="000000"/>
                </a:solidFill>
                <a:latin typeface="Helvetica" pitchFamily="34" charset="0"/>
                <a:cs typeface="Helvetica" pitchFamily="34" charset="0"/>
              </a:rPr>
              <a:t> 	</a:t>
            </a:r>
            <a:r>
              <a:rPr lang="en-US" sz="1400" b="1" dirty="0">
                <a:solidFill>
                  <a:srgbClr val="0070C0"/>
                </a:solidFill>
                <a:latin typeface="Helvetica" pitchFamily="34" charset="0"/>
                <a:cs typeface="Helvetica" pitchFamily="34" charset="0"/>
              </a:rPr>
              <a:t>Action Item: Approve the 2022–2026 Iowa Transportation Improvement Program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mtClean="0"/>
              <a:pPr>
                <a:buNone/>
                <a:defRPr/>
              </a:pPr>
              <a:t>3</a:t>
            </a:fld>
            <a:endParaRPr lang="en-US" dirty="0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6784F3B-87F5-477B-8C7A-F7914C47E5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19825" y="306192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3681918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Decision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9379" y="2164405"/>
            <a:ext cx="8229600" cy="3487366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dirty="0">
              <a:solidFill>
                <a:srgbClr val="008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  <a:p>
            <a:pPr marL="514350" indent="-514350">
              <a:buAutoNum type="arabicPeriod"/>
            </a:pPr>
            <a:r>
              <a:rPr lang="en-US" sz="24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How should the Program be balanced and what projects should be added to the Program?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25339" y="6409513"/>
            <a:ext cx="2133600" cy="3651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fld id="{2B0DEF53-7DF5-47EE-8769-039F17C43088}" type="slidenum">
              <a:rPr lang="en-US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Font typeface="Wingdings" pitchFamily="2" charset="2"/>
                <a:buNone/>
                <a:defRPr/>
              </a:pPr>
              <a:t>4</a:t>
            </a:fld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30439-1FE1-44C6-9DEB-719E917FB1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48731" y="327293"/>
            <a:ext cx="106952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en-US" sz="100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</p:spTree>
    <p:extLst>
      <p:ext uri="{BB962C8B-B14F-4D97-AF65-F5344CB8AC3E}">
        <p14:creationId xmlns:p14="http://schemas.microsoft.com/office/powerpoint/2010/main" val="1305723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4102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183.2	146.2	152.8	177.3	170.0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Interstate Stewardship	14.4	15.9	(9.3)	(25.6)	(21.0)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115.0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Pavement Modernization	2.7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65.0	101.3	109.5	125.9	140.0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Bridge Modernization	(0.5)	0.4	1.1	(0.1)	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25.0	25.0	25.0	25.0	25.0	25.0	25.0	25.0	25.0	25.0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	1.9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Safety Specific (target increase)	5.0	6.0	7.0	8.0	9.0	10.0	11.0	12.0	13.0	14.0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149.4	226.7	217.6	102.1 	109.6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Non-Interstate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(15.7)	(36.2)	48.7	26.9	30.3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0.4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21.6	6.7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ECL Lisbon to ECL Mechanicsville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49.2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227.8	111.8	68.9	125.4 	52.2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Major Interstate Capacity/System Enhancement 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60.2	(21.8)	1.6	(15.8)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24.3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1.2</a:t>
            </a: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Dallas					 		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</a:t>
            </a:r>
            <a:r>
              <a:rPr lang="en-US" sz="900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 (78.7)	(28.3)	(52.4)	8.4	6.7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48.8	83.7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V="1">
            <a:off x="6146800" y="1079339"/>
            <a:ext cx="11030" cy="476266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5133075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5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as presented March 9,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458686-1961-47A5-AE0E-880D87B5785A}"/>
              </a:ext>
            </a:extLst>
          </p:cNvPr>
          <p:cNvSpPr/>
          <p:nvPr/>
        </p:nvSpPr>
        <p:spPr>
          <a:xfrm>
            <a:off x="2557816" y="6214912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</p:txBody>
      </p:sp>
    </p:spTree>
    <p:extLst>
      <p:ext uri="{BB962C8B-B14F-4D97-AF65-F5344CB8AC3E}">
        <p14:creationId xmlns:p14="http://schemas.microsoft.com/office/powerpoint/2010/main" val="383451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432059"/>
            <a:ext cx="9144000" cy="2793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Projected Funds as of March 2021	754.7	687.0	715.5	707.5	701.4	 701.4 	 701.4 	 701.4 	 701.4 	 701.4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Interstate Stewardship	 197.6	162.1	143.5	151.7	149.0	175.0	180.0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Pavement Modernization 	 117.7	140.0	145.0	150.0	155.0	165.0	175.0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Bridge Modernization 	 64.5	101.7	110.6	125.8	140.3	155.0	170.0	185.0	190.0 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Non-Interstate Capacity/System Enhancement	 133.7	190.5	266.3	129.0 	139.9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Des Moines N of Mediapolis to N of IA 78					 	0.4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30 Missouri Valley bypass 					 	21.6	6.7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61 1 mi N of IA 78 to 2 mi S of IA 92					 	49.2	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US 63 NW Oskaloosa bypass						0.2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Major Interstate Capacity/System Enhancement	 288.0	90.0	70.5	109.6	76.5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I-35 Polk/Story						1.2 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I-80 Scott Mississippi River Bridge					 	50.0 	50.0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9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Highway Program Balance  	</a:t>
            </a:r>
            <a:r>
              <a:rPr lang="en-US" sz="900" b="1" dirty="0">
                <a:solidFill>
                  <a:srgbClr val="FF0000"/>
                </a:solidFill>
                <a:latin typeface="Helvetica" charset="0"/>
                <a:ea typeface="Helvetica" charset="0"/>
                <a:cs typeface="Helvetica" charset="0"/>
              </a:rPr>
              <a:t> (78.7)	(28.3)	(52.4)</a:t>
            </a:r>
            <a:r>
              <a:rPr lang="en-US" sz="900" b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900" b="1" dirty="0">
                <a:latin typeface="Helvetica" charset="0"/>
                <a:ea typeface="Helvetica" charset="0"/>
                <a:cs typeface="Helvetica" charset="0"/>
              </a:rPr>
              <a:t>8.4	6.7	48.8	83.7	109.4	93.4 	77.4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901436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0" y="1785731"/>
            <a:ext cx="8910636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7830" y="1079339"/>
            <a:ext cx="39770" cy="330639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6" name="Line 9"/>
          <p:cNvSpPr>
            <a:spLocks noChangeShapeType="1"/>
          </p:cNvSpPr>
          <p:nvPr/>
        </p:nvSpPr>
        <p:spPr bwMode="auto">
          <a:xfrm>
            <a:off x="0" y="3854608"/>
            <a:ext cx="891063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6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TextBox 28">
            <a:extLst>
              <a:ext uri="{FF2B5EF4-FFF2-40B4-BE49-F238E27FC236}">
                <a16:creationId xmlns:a16="http://schemas.microsoft.com/office/drawing/2014/main" id="{FF54D9AD-B488-45D1-B76F-B8274833A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37583"/>
            <a:ext cx="3498574" cy="5109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Black:  Previous discussion</a:t>
            </a:r>
          </a:p>
          <a:p>
            <a:pPr marL="0" lvl="2" eaLnBrk="1" hangingPunct="1">
              <a:buFont typeface="Wingdings" pitchFamily="2" charset="2"/>
              <a:buNone/>
            </a:pP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(   ):  Indicates Highway Program is over-programmed</a:t>
            </a:r>
          </a:p>
          <a:p>
            <a:pPr marL="0" lvl="2" eaLnBrk="1" hangingPunct="1">
              <a:buNone/>
            </a:pPr>
            <a:r>
              <a:rPr lang="en-US" altLang="en-US" sz="800" dirty="0">
                <a:solidFill>
                  <a:srgbClr val="008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Green:  Changes since previous discussion</a:t>
            </a:r>
            <a:r>
              <a:rPr lang="en-US" altLang="en-US" sz="800" dirty="0">
                <a:solidFill>
                  <a:srgbClr val="FF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 </a:t>
            </a:r>
            <a:endParaRPr lang="en-US" altLang="en-US" sz="800" dirty="0">
              <a:solidFill>
                <a:srgbClr val="008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BA50C2B5-4204-4426-AA24-A8B878DED5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97757" y="152400"/>
            <a:ext cx="204264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</p:txBody>
      </p:sp>
      <p:sp>
        <p:nvSpPr>
          <p:cNvPr id="12" name="TextBox 28">
            <a:extLst>
              <a:ext uri="{FF2B5EF4-FFF2-40B4-BE49-F238E27FC236}">
                <a16:creationId xmlns:a16="http://schemas.microsoft.com/office/drawing/2014/main" id="{AB5E8DEA-8B90-41FB-9986-59141A7C76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363" y="433392"/>
            <a:ext cx="1999474" cy="8402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Changes to Projected Funds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FY 2021 Projects Rescheduled</a:t>
            </a:r>
          </a:p>
          <a:p>
            <a:pPr marL="171450" lvl="2" indent="-171450" eaLnBrk="1" hangingPunct="1">
              <a:buClr>
                <a:schemeClr val="tx1"/>
              </a:buClr>
            </a:pPr>
            <a:r>
              <a:rPr lang="en-US" altLang="en-US" sz="900" dirty="0">
                <a:latin typeface="Helvetica" pitchFamily="34" charset="0"/>
                <a:ea typeface="Helvetica" pitchFamily="34" charset="0"/>
                <a:cs typeface="Helvetica" pitchFamily="34" charset="0"/>
              </a:rPr>
              <a:t>Rescheduling and cost changes of projects programmed in years 2022 to 2025, add 2026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6458686-1961-47A5-AE0E-880D87B5785A}"/>
              </a:ext>
            </a:extLst>
          </p:cNvPr>
          <p:cNvSpPr/>
          <p:nvPr/>
        </p:nvSpPr>
        <p:spPr>
          <a:xfrm>
            <a:off x="2557816" y="6214912"/>
            <a:ext cx="6391382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dirty="0">
                <a:solidFill>
                  <a:srgbClr val="008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Should projects in the 2022-2025 program continue to be programmed with cost/schedule updates?</a:t>
            </a:r>
          </a:p>
        </p:txBody>
      </p:sp>
    </p:spTree>
    <p:extLst>
      <p:ext uri="{BB962C8B-B14F-4D97-AF65-F5344CB8AC3E}">
        <p14:creationId xmlns:p14="http://schemas.microsoft.com/office/powerpoint/2010/main" val="3299764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829964"/>
            <a:ext cx="9144000" cy="6001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Interstate Stewardship	197.6	162.1	143.5	151.7	149.0	175.0	180.0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Projects in 2022-2026 are specifically identified in the highway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Identified projects are 33% roadway reconstruction, 20% pavement resurfacing and maintenance, 26% bridge replacements,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  7% bridge repairs or overlays, 6% rest area improvements and maintenance, 8% other (traffic signs, erosion control, lighting, etc.)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continuing in the current program include: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Dallas I-80 from US 6/169 to Co Rd R16 reconstruction in 2022-2024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I-80/380/US 218 Interchange reconstruction in 2022-2023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Johnson I-80 1</a:t>
            </a:r>
            <a:r>
              <a:rPr lang="en-US" sz="1000" i="1" baseline="30000" dirty="0">
                <a:latin typeface="Helvetica" charset="0"/>
                <a:ea typeface="Helvetica" charset="0"/>
                <a:cs typeface="Helvetica" charset="0"/>
              </a:rPr>
              <a:t>st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Ave Interchange reconstruction in Coralville recommended to move from 2024 to 2023 to align with BUILD Grant timeline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I-380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Boyson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Rd Interchange reconstruction in Hiawatha in 2025 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I-80 from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to US 65 recommend to move from beginning in 2024 to beginning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 Hickman interchange reconstruction beginning in 2025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I-35/80/235 Northeast </a:t>
            </a:r>
            <a:r>
              <a:rPr lang="en-US" sz="1000" i="1" dirty="0" err="1">
                <a:latin typeface="Helvetica" charset="0"/>
                <a:ea typeface="Helvetica" charset="0"/>
                <a:cs typeface="Helvetica" charset="0"/>
              </a:rPr>
              <a:t>mixmaster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 improvements in 2023-2024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Poweshiek I-80/IA 146 Interchange reconstruction at Grinnell in 2022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S of Co Rd G14 to N of Adams Street reconstruction recommend to move from 2025 to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Warren NB I-35 from Clarke County to Clanton Creek paving recommend to move from 2025 to 2026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	Woodbury I-29/IA 141 Interchange reconstruction recommend to move from 2023 to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- There are four rest area building replacements: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in 2022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Iowa EB I-80 truck parking expansion is recommended to move from 2023 to 2024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Linn SB I-380 in 2023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Mills NB I-29 in 2021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Polk EB I-80 in 2026 is recommended to be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Pottawattamie WB I-80 in 2025 is currently programmed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Recommend adding weigh station ramp/parking improvements with one site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Recommend adding I-235 ramp metering in 2023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Major projects for consideration to add to the program this year include: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	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Warren NB I-35 from N or North River to S of Badger Creek in 2026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32440" y="821890"/>
            <a:ext cx="25763" cy="144544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7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9185" y="233987"/>
            <a:ext cx="177003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as presented March 9, 2021</a:t>
            </a:r>
          </a:p>
        </p:txBody>
      </p:sp>
    </p:spTree>
    <p:extLst>
      <p:ext uri="{BB962C8B-B14F-4D97-AF65-F5344CB8AC3E}">
        <p14:creationId xmlns:p14="http://schemas.microsoft.com/office/powerpoint/2010/main" val="1488453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5517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Pavement Modernization 	117.7	140.0	145.0	150.0	155.0	165.0	175.0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2023 and beyond are placeholders (no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2022 draft projects are 96% pavement resurfacing, 3% pavement widening, and 1%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Bridge Modernization 	64.5	101.7	110.6	125.8	140.3	155.0	170.0	185.0	190.0	195.0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placeholders (not programmed yet)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2022-2026 will be specifically identified in the highway program (to be handed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out in April)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Draft projects are 65% bridge replacements, 33% bridge repairs or overlays, 2% culvert repairs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or replacements, 1% other</a:t>
            </a:r>
          </a:p>
          <a:p>
            <a:pPr marL="628650" lvl="1" indent="-171450"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Safety Specific 	31.9	31.0	32.0	33.0	34.0	35.0	36.0	37.0	38.0	39.0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2023 and beyond are mostly placeholders (few specific projects identified)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Recommend increasing safety target by $5 million in FY 2022 and increasing $1 million per year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Projects in 2022 will be specifically identified in the highway program (to be handed out in April)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- 2022 draft projects are 78% shoulder paving and widening, 10% interstate median guardrail,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12% other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065064" y="831514"/>
            <a:ext cx="46978" cy="4780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8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3202" y="168672"/>
            <a:ext cx="177003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as presented March 9, 2021</a:t>
            </a:r>
          </a:p>
        </p:txBody>
      </p:sp>
    </p:spTree>
    <p:extLst>
      <p:ext uri="{BB962C8B-B14F-4D97-AF65-F5344CB8AC3E}">
        <p14:creationId xmlns:p14="http://schemas.microsoft.com/office/powerpoint/2010/main" val="12314701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44"/>
          <p:cNvSpPr>
            <a:spLocks noChangeArrowheads="1"/>
          </p:cNvSpPr>
          <p:nvPr/>
        </p:nvSpPr>
        <p:spPr bwMode="auto">
          <a:xfrm>
            <a:off x="0" y="1371140"/>
            <a:ext cx="9144000" cy="4062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3376613">
              <a:lnSpc>
                <a:spcPct val="55000"/>
              </a:lnSpc>
              <a:spcBef>
                <a:spcPct val="50000"/>
              </a:spcBef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endParaRPr lang="en-US" sz="1000" dirty="0">
              <a:solidFill>
                <a:srgbClr val="008000"/>
              </a:solidFill>
              <a:latin typeface="Helvetica" pitchFamily="34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</a:pPr>
            <a:r>
              <a:rPr lang="en-US" sz="1000" dirty="0">
                <a:solidFill>
                  <a:srgbClr val="008000"/>
                </a:solidFill>
                <a:latin typeface="Helvetica" pitchFamily="34" charset="0"/>
              </a:rPr>
              <a:t>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Highway Program Components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Font typeface="Wingdings" pitchFamily="2" charset="2"/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b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Non-Interstate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133.7	190.5	266.3	129.0	139.9	71.4	6.7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project completion costs for projects already in Program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i="1" dirty="0">
                <a:solidFill>
                  <a:srgbClr val="008000"/>
                </a:solidFill>
                <a:latin typeface="Helvetica" charset="0"/>
                <a:ea typeface="Helvetica" charset="0"/>
                <a:cs typeface="Helvetica" charset="0"/>
              </a:rPr>
              <a:t>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Dubuque Iowa 3 reconstruction delayed from 2021 to 2022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</a:t>
            </a: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Major Interstate Capacity/System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b="1" dirty="0">
                <a:latin typeface="Helvetica" charset="0"/>
                <a:ea typeface="Helvetica" charset="0"/>
                <a:cs typeface="Helvetica" charset="0"/>
              </a:rPr>
              <a:t>		Enhancement 	288.0	90.0	70.5	109.6	76.5	51.2	50.0			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	- </a:t>
            </a: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Funds in years 2027 and beyond are project completion costs for projects already in Program 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- Johnson I-80 from East of Iowa 1 to E of Co Rd X30 schedule adjusted due to delayed letting and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	concept modification</a:t>
            </a:r>
          </a:p>
          <a:p>
            <a:pPr defTabSz="3376613">
              <a:lnSpc>
                <a:spcPct val="55000"/>
              </a:lnSpc>
              <a:spcBef>
                <a:spcPct val="50000"/>
              </a:spcBef>
              <a:buClr>
                <a:schemeClr val="tx1"/>
              </a:buClr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i="1" dirty="0">
                <a:latin typeface="Helvetica" charset="0"/>
                <a:ea typeface="Helvetica" charset="0"/>
                <a:cs typeface="Helvetica" charset="0"/>
              </a:rPr>
              <a:t>		 - Scott I-80 Mississippi River Bridge moved to begin in 2026 from 2025 due to development schedule</a:t>
            </a: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i="1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endParaRPr lang="en-US" sz="1000" dirty="0">
              <a:latin typeface="Helvetica" charset="0"/>
              <a:ea typeface="Helvetica" charset="0"/>
              <a:cs typeface="Helvetica" charset="0"/>
            </a:endParaRPr>
          </a:p>
          <a:p>
            <a:pPr defTabSz="3376613">
              <a:lnSpc>
                <a:spcPct val="55000"/>
              </a:lnSpc>
              <a:spcBef>
                <a:spcPct val="50000"/>
              </a:spcBef>
              <a:buNone/>
              <a:tabLst>
                <a:tab pos="179388" algn="l"/>
                <a:tab pos="401638" algn="l"/>
                <a:tab pos="625475" algn="l"/>
                <a:tab pos="3194050" algn="r"/>
                <a:tab pos="3883025" algn="r"/>
                <a:tab pos="4513263" algn="r"/>
                <a:tab pos="5149850" algn="r"/>
                <a:tab pos="5834063" algn="r"/>
                <a:tab pos="6459538" algn="r"/>
                <a:tab pos="7086600" algn="r"/>
                <a:tab pos="7664450" algn="r"/>
                <a:tab pos="8289925" algn="r"/>
                <a:tab pos="8855075" algn="r"/>
              </a:tabLst>
              <a:defRPr/>
            </a:pPr>
            <a:r>
              <a:rPr lang="en-US" sz="1000" dirty="0">
                <a:latin typeface="Helvetica" charset="0"/>
                <a:ea typeface="Helvetica" charset="0"/>
                <a:cs typeface="Helvetica" charset="0"/>
              </a:rPr>
              <a:t>	</a:t>
            </a: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0" y="852981"/>
            <a:ext cx="9144000" cy="447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                Proposed Highway Program		        	        Extended Highway Program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		</a:t>
            </a:r>
          </a:p>
          <a:p>
            <a:pPr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  <a:tabLst>
                <a:tab pos="3033713" algn="ctr"/>
                <a:tab pos="3722688" algn="ctr"/>
                <a:tab pos="4337050" algn="ctr"/>
                <a:tab pos="4967288" algn="ctr"/>
                <a:tab pos="5656263" algn="ctr"/>
                <a:tab pos="6286500" algn="ctr"/>
                <a:tab pos="6913563" algn="ctr"/>
                <a:tab pos="7488238" algn="ctr"/>
                <a:tab pos="8118475" algn="ctr"/>
                <a:tab pos="8689975" algn="ctr"/>
              </a:tabLst>
              <a:defRPr/>
            </a:pP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2022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2023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2024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2025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2026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2027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2028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2029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2030</a:t>
            </a:r>
            <a:r>
              <a:rPr lang="en-US" sz="900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	</a:t>
            </a:r>
            <a:r>
              <a:rPr lang="en-US" sz="900" u="sng" dirty="0">
                <a:solidFill>
                  <a:schemeClr val="tx1">
                    <a:lumMod val="50000"/>
                  </a:schemeClr>
                </a:solidFill>
                <a:latin typeface="Helvetica" charset="0"/>
              </a:rPr>
              <a:t>2031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0" y="44625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Char char="w"/>
            </a:pPr>
            <a:endParaRPr lang="en-US" altLang="en-US" sz="1000" dirty="0">
              <a:solidFill>
                <a:srgbClr val="000000"/>
              </a:solidFill>
              <a:latin typeface="Helvetica" pitchFamily="34" charset="0"/>
              <a:ea typeface="Helvetica" pitchFamily="34" charset="0"/>
              <a:cs typeface="Helvetica" pitchFamily="34" charset="0"/>
            </a:endParaRP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2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2022-2031 Highway Program Analysis</a:t>
            </a:r>
          </a:p>
          <a:p>
            <a:pPr algn="ctr" eaLnBrk="1" hangingPunct="1">
              <a:lnSpc>
                <a:spcPct val="5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en-US" altLang="en-US" sz="1000" dirty="0">
                <a:solidFill>
                  <a:srgbClr val="000000"/>
                </a:solidFill>
                <a:latin typeface="Helvetica" pitchFamily="34" charset="0"/>
                <a:ea typeface="Helvetica" pitchFamily="34" charset="0"/>
                <a:cs typeface="Helvetica" pitchFamily="34" charset="0"/>
              </a:rPr>
              <a:t>For Highway Planning Purposes Only (x $1,000,000)</a:t>
            </a:r>
          </a:p>
        </p:txBody>
      </p:sp>
      <p:sp>
        <p:nvSpPr>
          <p:cNvPr id="2054" name="Line 9"/>
          <p:cNvSpPr>
            <a:spLocks noChangeShapeType="1"/>
          </p:cNvSpPr>
          <p:nvPr/>
        </p:nvSpPr>
        <p:spPr bwMode="auto">
          <a:xfrm flipH="1" flipV="1">
            <a:off x="6158195" y="905042"/>
            <a:ext cx="46979" cy="39811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1623" y="6345717"/>
            <a:ext cx="2133600" cy="365125"/>
          </a:xfrm>
        </p:spPr>
        <p:txBody>
          <a:bodyPr/>
          <a:lstStyle/>
          <a:p>
            <a:pPr>
              <a:buNone/>
              <a:defRPr/>
            </a:pPr>
            <a:fld id="{2B0DEF53-7DF5-47EE-8769-039F17C43088}" type="slidenum">
              <a:rPr lang="en-US" sz="1200" smtClean="0">
                <a:latin typeface="Helvetica" panose="020B0604020202020204" pitchFamily="34" charset="0"/>
                <a:cs typeface="Helvetica" panose="020B0604020202020204" pitchFamily="34" charset="0"/>
              </a:rPr>
              <a:pPr>
                <a:buNone/>
                <a:defRPr/>
              </a:pPr>
              <a:t>9</a:t>
            </a:fld>
            <a:endParaRPr lang="en-US" sz="1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Rectangle 6">
            <a:extLst>
              <a:ext uri="{FF2B5EF4-FFF2-40B4-BE49-F238E27FC236}">
                <a16:creationId xmlns:a16="http://schemas.microsoft.com/office/drawing/2014/main" id="{9D59E49D-377A-40DA-A6B9-AEFDD31B9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7846" y="205995"/>
            <a:ext cx="177003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March 25, 2021</a:t>
            </a:r>
          </a:p>
          <a:p>
            <a:pPr algn="ctr">
              <a:spcBef>
                <a:spcPct val="50000"/>
              </a:spcBef>
              <a:buNone/>
            </a:pPr>
            <a:r>
              <a:rPr lang="en-US" sz="1000" kern="0" dirty="0">
                <a:solidFill>
                  <a:srgbClr val="000000"/>
                </a:solidFill>
                <a:latin typeface="Helvetica" pitchFamily="34" charset="0"/>
              </a:rPr>
              <a:t>as presented March 9, 2021</a:t>
            </a:r>
          </a:p>
        </p:txBody>
      </p:sp>
    </p:spTree>
    <p:extLst>
      <p:ext uri="{BB962C8B-B14F-4D97-AF65-F5344CB8AC3E}">
        <p14:creationId xmlns:p14="http://schemas.microsoft.com/office/powerpoint/2010/main" val="1147576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38986</TotalTime>
  <Words>1788</Words>
  <Application>Microsoft Office PowerPoint</Application>
  <PresentationFormat>On-screen Show (4:3)</PresentationFormat>
  <Paragraphs>690</Paragraphs>
  <Slides>20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Helvetica</vt:lpstr>
      <vt:lpstr>Times New Roman</vt:lpstr>
      <vt:lpstr>Wingdings</vt:lpstr>
      <vt:lpstr>Office Theme</vt:lpstr>
      <vt:lpstr>2022-2026  Highway Program   Development  </vt:lpstr>
      <vt:lpstr>PowerPoint Presentation</vt:lpstr>
      <vt:lpstr>PowerPoint Presentation</vt:lpstr>
      <vt:lpstr>Decision Points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Decision Points</vt:lpstr>
      <vt:lpstr>PowerPoint Presentation</vt:lpstr>
      <vt:lpstr>PowerPoint Presentation</vt:lpstr>
      <vt:lpstr>Next Steps</vt:lpstr>
    </vt:vector>
  </TitlesOfParts>
  <Company>Iowa Dept of Transportation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Kyle J. Lake</dc:creator>
  <cp:lastModifiedBy>Anderson, Stuart</cp:lastModifiedBy>
  <cp:revision>1912</cp:revision>
  <cp:lastPrinted>2021-03-19T18:41:47Z</cp:lastPrinted>
  <dcterms:created xsi:type="dcterms:W3CDTF">2001-05-04T13:55:51Z</dcterms:created>
  <dcterms:modified xsi:type="dcterms:W3CDTF">2021-03-19T19:38:40Z</dcterms:modified>
</cp:coreProperties>
</file>