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handoutMasterIdLst>
    <p:handoutMasterId r:id="rId6"/>
  </p:handoutMasterIdLst>
  <p:sldIdLst>
    <p:sldId id="257" r:id="rId2"/>
    <p:sldId id="351" r:id="rId3"/>
    <p:sldId id="365" r:id="rId4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495E"/>
    <a:srgbClr val="53565A"/>
    <a:srgbClr val="69686D"/>
    <a:srgbClr val="00717F"/>
    <a:srgbClr val="B55813"/>
    <a:srgbClr val="B1B3B3"/>
    <a:srgbClr val="871721"/>
    <a:srgbClr val="FF9966"/>
    <a:srgbClr val="FF0066"/>
    <a:srgbClr val="C34B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810" autoAdjust="0"/>
    <p:restoredTop sz="95574" autoAdjust="0"/>
  </p:normalViewPr>
  <p:slideViewPr>
    <p:cSldViewPr>
      <p:cViewPr varScale="1">
        <p:scale>
          <a:sx n="69" d="100"/>
          <a:sy n="69" d="100"/>
        </p:scale>
        <p:origin x="66" y="87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2994"/>
    </p:cViewPr>
  </p:sorterViewPr>
  <p:notesViewPr>
    <p:cSldViewPr>
      <p:cViewPr varScale="1">
        <p:scale>
          <a:sx n="62" d="100"/>
          <a:sy n="62" d="100"/>
        </p:scale>
        <p:origin x="3125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D162EEB-4B10-49FF-8F2C-0AA227A2A94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53AD052-4091-41F6-9925-0069266F787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2985F6-270D-4F70-9E10-FCBAC348023D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B7B3A6-7390-4E05-81C4-8E18BFF7F30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5ACC3E-4800-4F15-A6CB-63B3241B1A5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6B4AA4-C194-4822-91D4-B4FECE21A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0340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BA43C6D-E55F-4BE5-8554-C22BB859EDE9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0B73208-77F4-453B-8852-C4844F8BB3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6237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B73208-77F4-453B-8852-C4844F8BB3D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9483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2F3753E7-0F11-4D0E-8960-9E1C8FCC4C52}"/>
              </a:ext>
            </a:extLst>
          </p:cNvPr>
          <p:cNvSpPr/>
          <p:nvPr userDrawn="1"/>
        </p:nvSpPr>
        <p:spPr>
          <a:xfrm>
            <a:off x="0" y="0"/>
            <a:ext cx="9144000" cy="95334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  <a:shade val="67500"/>
                  <a:satMod val="115000"/>
                </a:schemeClr>
              </a:gs>
              <a:gs pos="52000">
                <a:schemeClr val="bg1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5C18299-3EBF-4651-B028-9D1F61A7FE89}"/>
              </a:ext>
            </a:extLst>
          </p:cNvPr>
          <p:cNvSpPr/>
          <p:nvPr userDrawn="1"/>
        </p:nvSpPr>
        <p:spPr>
          <a:xfrm>
            <a:off x="0" y="953344"/>
            <a:ext cx="9144000" cy="45719"/>
          </a:xfrm>
          <a:prstGeom prst="rect">
            <a:avLst/>
          </a:prstGeom>
          <a:solidFill>
            <a:schemeClr val="tx1">
              <a:lumMod val="95000"/>
              <a:lumOff val="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2933723-4C4E-4953-9B73-759969B5897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5742" y="147581"/>
            <a:ext cx="2488746" cy="68913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D07DB7A-A277-47F1-B420-6EB252894AE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8273" y="4651364"/>
            <a:ext cx="3427833" cy="165795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C9ED19C-16BB-4E11-A2E2-5E3DE3CF1B1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0" y="4651364"/>
            <a:ext cx="5758220" cy="1657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843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19409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E0F805B-ABC8-4A8B-B9D4-5845341EB6C9}"/>
              </a:ext>
            </a:extLst>
          </p:cNvPr>
          <p:cNvSpPr txBox="1"/>
          <p:nvPr userDrawn="1"/>
        </p:nvSpPr>
        <p:spPr>
          <a:xfrm>
            <a:off x="827584" y="667435"/>
            <a:ext cx="37385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Revitalize Iowa’s Sound Economy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45A3183-73DB-40B2-B6C8-E0DE1DE1D6DB}"/>
              </a:ext>
            </a:extLst>
          </p:cNvPr>
          <p:cNvSpPr/>
          <p:nvPr userDrawn="1"/>
        </p:nvSpPr>
        <p:spPr>
          <a:xfrm>
            <a:off x="0" y="764704"/>
            <a:ext cx="792088" cy="4571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36ABBA2-AA3C-4D81-BF82-C5B05E586B69}"/>
              </a:ext>
            </a:extLst>
          </p:cNvPr>
          <p:cNvSpPr/>
          <p:nvPr userDrawn="1"/>
        </p:nvSpPr>
        <p:spPr>
          <a:xfrm>
            <a:off x="0" y="836712"/>
            <a:ext cx="792088" cy="457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2792F5-6345-4BA3-96B5-3BBA9D667573}"/>
              </a:ext>
            </a:extLst>
          </p:cNvPr>
          <p:cNvSpPr/>
          <p:nvPr userDrawn="1"/>
        </p:nvSpPr>
        <p:spPr>
          <a:xfrm>
            <a:off x="0" y="908720"/>
            <a:ext cx="792088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87D8D79-94B8-46B0-BEA5-ADFB594F66F5}"/>
              </a:ext>
            </a:extLst>
          </p:cNvPr>
          <p:cNvSpPr txBox="1"/>
          <p:nvPr userDrawn="1"/>
        </p:nvSpPr>
        <p:spPr>
          <a:xfrm>
            <a:off x="8460432" y="6457890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5EF72394-20AE-4583-8A01-A144B1C77253}" type="slidenum">
              <a:rPr lang="en-US" sz="1800">
                <a:solidFill>
                  <a:schemeClr val="bg2"/>
                </a:solidFill>
                <a:latin typeface="PT Sans" panose="020B0503020203020204" pitchFamily="34" charset="0"/>
              </a:rPr>
              <a:pPr algn="ctr"/>
              <a:t>‹#›</a:t>
            </a:fld>
            <a:endParaRPr lang="en-US" sz="2000" dirty="0">
              <a:solidFill>
                <a:schemeClr val="bg2"/>
              </a:solidFill>
              <a:latin typeface="PT Sans" panose="020B050302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8281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E0F805B-ABC8-4A8B-B9D4-5845341EB6C9}"/>
              </a:ext>
            </a:extLst>
          </p:cNvPr>
          <p:cNvSpPr txBox="1"/>
          <p:nvPr userDrawn="1"/>
        </p:nvSpPr>
        <p:spPr>
          <a:xfrm>
            <a:off x="827584" y="260648"/>
            <a:ext cx="37385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Revitalize Iowa’s Sound Economy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45A3183-73DB-40B2-B6C8-E0DE1DE1D6DB}"/>
              </a:ext>
            </a:extLst>
          </p:cNvPr>
          <p:cNvSpPr/>
          <p:nvPr userDrawn="1"/>
        </p:nvSpPr>
        <p:spPr>
          <a:xfrm>
            <a:off x="0" y="357917"/>
            <a:ext cx="792088" cy="4571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36ABBA2-AA3C-4D81-BF82-C5B05E586B69}"/>
              </a:ext>
            </a:extLst>
          </p:cNvPr>
          <p:cNvSpPr/>
          <p:nvPr userDrawn="1"/>
        </p:nvSpPr>
        <p:spPr>
          <a:xfrm>
            <a:off x="0" y="429925"/>
            <a:ext cx="792088" cy="457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2792F5-6345-4BA3-96B5-3BBA9D667573}"/>
              </a:ext>
            </a:extLst>
          </p:cNvPr>
          <p:cNvSpPr/>
          <p:nvPr userDrawn="1"/>
        </p:nvSpPr>
        <p:spPr>
          <a:xfrm>
            <a:off x="0" y="501933"/>
            <a:ext cx="792088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C9BAE6B-4BEF-472C-8DFA-A9B7788CA52B}"/>
              </a:ext>
            </a:extLst>
          </p:cNvPr>
          <p:cNvSpPr txBox="1"/>
          <p:nvPr userDrawn="1"/>
        </p:nvSpPr>
        <p:spPr>
          <a:xfrm>
            <a:off x="8460432" y="6457890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5EF72394-20AE-4583-8A01-A144B1C77253}" type="slidenum">
              <a:rPr lang="en-US" sz="1800">
                <a:solidFill>
                  <a:schemeClr val="bg2"/>
                </a:solidFill>
                <a:latin typeface="PT Sans" panose="020B0503020203020204" pitchFamily="34" charset="0"/>
              </a:rPr>
              <a:pPr algn="ctr"/>
              <a:t>‹#›</a:t>
            </a:fld>
            <a:endParaRPr lang="en-US" sz="2000" dirty="0">
              <a:solidFill>
                <a:schemeClr val="bg2"/>
              </a:solidFill>
              <a:latin typeface="PT Sans" panose="020B0503020203020204" pitchFamily="34" charset="0"/>
            </a:endParaRPr>
          </a:p>
        </p:txBody>
      </p:sp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54EF32B2-C520-493E-859D-A9D077D08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1340768"/>
            <a:ext cx="7886700" cy="9655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latin typeface="PT Sans" panose="020B05030202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BFB340FD-E5C8-40FB-8FFA-E3B74A3978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2441228"/>
            <a:ext cx="7886700" cy="42281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latin typeface="PT Sans" panose="020B0503020203020204" pitchFamily="34" charset="0"/>
              </a:defRPr>
            </a:lvl1pPr>
            <a:lvl2pPr>
              <a:defRPr>
                <a:latin typeface="PT Sans" panose="020B0503020203020204" pitchFamily="34" charset="0"/>
              </a:defRPr>
            </a:lvl2pPr>
            <a:lvl3pPr>
              <a:defRPr>
                <a:latin typeface="PT Sans" panose="020B0503020203020204" pitchFamily="34" charset="0"/>
              </a:defRPr>
            </a:lvl3pPr>
            <a:lvl4pPr>
              <a:defRPr>
                <a:latin typeface="PT Sans" panose="020B0503020203020204" pitchFamily="34" charset="0"/>
              </a:defRPr>
            </a:lvl4pPr>
            <a:lvl5pPr>
              <a:defRPr>
                <a:latin typeface="PT Sans" panose="020B0503020203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96413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7253131-A3D1-4BD2-B372-CE94B7CC9DC2}"/>
              </a:ext>
            </a:extLst>
          </p:cNvPr>
          <p:cNvSpPr/>
          <p:nvPr userDrawn="1"/>
        </p:nvSpPr>
        <p:spPr>
          <a:xfrm>
            <a:off x="0" y="0"/>
            <a:ext cx="4716016" cy="6858000"/>
          </a:xfrm>
          <a:prstGeom prst="rect">
            <a:avLst/>
          </a:prstGeom>
          <a:solidFill>
            <a:srgbClr val="871721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27636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7253131-A3D1-4BD2-B372-CE94B7CC9DC2}"/>
              </a:ext>
            </a:extLst>
          </p:cNvPr>
          <p:cNvSpPr/>
          <p:nvPr userDrawn="1"/>
        </p:nvSpPr>
        <p:spPr>
          <a:xfrm>
            <a:off x="0" y="0"/>
            <a:ext cx="4716016" cy="6858000"/>
          </a:xfrm>
          <a:prstGeom prst="rect">
            <a:avLst/>
          </a:prstGeom>
          <a:solidFill>
            <a:schemeClr val="tx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0007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7253131-A3D1-4BD2-B372-CE94B7CC9DC2}"/>
              </a:ext>
            </a:extLst>
          </p:cNvPr>
          <p:cNvSpPr/>
          <p:nvPr userDrawn="1"/>
        </p:nvSpPr>
        <p:spPr>
          <a:xfrm>
            <a:off x="0" y="0"/>
            <a:ext cx="4716016" cy="6858000"/>
          </a:xfrm>
          <a:prstGeom prst="rect">
            <a:avLst/>
          </a:prstGeom>
          <a:solidFill>
            <a:schemeClr val="bg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76676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7253131-A3D1-4BD2-B372-CE94B7CC9DC2}"/>
              </a:ext>
            </a:extLst>
          </p:cNvPr>
          <p:cNvSpPr/>
          <p:nvPr userDrawn="1"/>
        </p:nvSpPr>
        <p:spPr>
          <a:xfrm>
            <a:off x="0" y="0"/>
            <a:ext cx="4716016" cy="6858000"/>
          </a:xfrm>
          <a:prstGeom prst="rect">
            <a:avLst/>
          </a:prstGeom>
          <a:solidFill>
            <a:schemeClr val="accent1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22210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7253131-A3D1-4BD2-B372-CE94B7CC9DC2}"/>
              </a:ext>
            </a:extLst>
          </p:cNvPr>
          <p:cNvSpPr/>
          <p:nvPr userDrawn="1"/>
        </p:nvSpPr>
        <p:spPr>
          <a:xfrm>
            <a:off x="0" y="0"/>
            <a:ext cx="4716016" cy="6858000"/>
          </a:xfrm>
          <a:prstGeom prst="rect">
            <a:avLst/>
          </a:prstGeom>
          <a:solidFill>
            <a:schemeClr val="accent2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4078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7253131-A3D1-4BD2-B372-CE94B7CC9DC2}"/>
              </a:ext>
            </a:extLst>
          </p:cNvPr>
          <p:cNvSpPr/>
          <p:nvPr userDrawn="1"/>
        </p:nvSpPr>
        <p:spPr>
          <a:xfrm>
            <a:off x="0" y="0"/>
            <a:ext cx="4716016" cy="6858000"/>
          </a:xfrm>
          <a:prstGeom prst="rect">
            <a:avLst/>
          </a:prstGeom>
          <a:solidFill>
            <a:schemeClr val="accent5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3590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7218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7" r:id="rId3"/>
    <p:sldLayoutId id="2147483651" r:id="rId4"/>
    <p:sldLayoutId id="2147483654" r:id="rId5"/>
    <p:sldLayoutId id="2147483655" r:id="rId6"/>
    <p:sldLayoutId id="2147483652" r:id="rId7"/>
    <p:sldLayoutId id="2147483653" r:id="rId8"/>
    <p:sldLayoutId id="2147483656" r:id="rId9"/>
    <p:sldLayoutId id="2147483658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0"/>
            <a:ext cx="9144000" cy="95334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  <a:shade val="67500"/>
                  <a:satMod val="115000"/>
                </a:schemeClr>
              </a:gs>
              <a:gs pos="52000">
                <a:schemeClr val="bg1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5742" y="147581"/>
            <a:ext cx="2488746" cy="68913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EEEC4D6-EA04-4B21-A205-B47603995269}"/>
              </a:ext>
            </a:extLst>
          </p:cNvPr>
          <p:cNvSpPr txBox="1"/>
          <p:nvPr/>
        </p:nvSpPr>
        <p:spPr>
          <a:xfrm>
            <a:off x="179512" y="5013176"/>
            <a:ext cx="56886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PT Sans" panose="020B0503020203020204" pitchFamily="34" charset="0"/>
              </a:rPr>
              <a:t>Revitalize Iowa’s Sound Economy Program</a:t>
            </a:r>
          </a:p>
          <a:p>
            <a:r>
              <a:rPr lang="en-US" b="1" dirty="0">
                <a:solidFill>
                  <a:schemeClr val="bg1"/>
                </a:solidFill>
                <a:latin typeface="PT Sans" panose="020B0503020203020204" pitchFamily="34" charset="0"/>
              </a:rPr>
              <a:t>Iowa Transportation Commission Meeting</a:t>
            </a:r>
          </a:p>
          <a:p>
            <a:r>
              <a:rPr lang="en-US" b="1" dirty="0">
                <a:solidFill>
                  <a:schemeClr val="bg1"/>
                </a:solidFill>
                <a:latin typeface="PT Sans" panose="020B0503020203020204" pitchFamily="34" charset="0"/>
              </a:rPr>
              <a:t>May 12, 2020</a:t>
            </a:r>
            <a:endParaRPr lang="en-US" dirty="0">
              <a:solidFill>
                <a:schemeClr val="bg1"/>
              </a:solidFill>
              <a:latin typeface="PT Sans" panose="020B050302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51476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4F7A35D9-C957-4396-BEAF-37B4285884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844" y="147581"/>
            <a:ext cx="1968643" cy="545115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F999C3B5-2DBB-4A65-B0D5-D4CF53A35AA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844" y="147581"/>
            <a:ext cx="1968643" cy="545115"/>
          </a:xfrm>
          <a:prstGeom prst="rect">
            <a:avLst/>
          </a:prstGeom>
        </p:spPr>
      </p:pic>
      <p:sp>
        <p:nvSpPr>
          <p:cNvPr id="19" name="Title 10">
            <a:extLst>
              <a:ext uri="{FF2B5EF4-FFF2-40B4-BE49-F238E27FC236}">
                <a16:creationId xmlns:a16="http://schemas.microsoft.com/office/drawing/2014/main" id="{31665C7D-5068-47C1-AE72-60DCFB88CD4A}"/>
              </a:ext>
            </a:extLst>
          </p:cNvPr>
          <p:cNvSpPr txBox="1">
            <a:spLocks/>
          </p:cNvSpPr>
          <p:nvPr/>
        </p:nvSpPr>
        <p:spPr>
          <a:xfrm>
            <a:off x="542285" y="707765"/>
            <a:ext cx="7886700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PT Sans" panose="020B0503020203020204" pitchFamily="34" charset="0"/>
                <a:ea typeface="+mj-ea"/>
                <a:cs typeface="+mj-cs"/>
              </a:defRPr>
            </a:lvl1pPr>
          </a:lstStyle>
          <a:p>
            <a:r>
              <a:rPr lang="en-US" sz="3400" b="1" dirty="0">
                <a:solidFill>
                  <a:schemeClr val="tx2"/>
                </a:solidFill>
              </a:rPr>
              <a:t>List of Local Development Applications Recommended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2DBDC7D-DF98-4EA5-AF2C-81B70C72C062}"/>
              </a:ext>
            </a:extLst>
          </p:cNvPr>
          <p:cNvGrpSpPr/>
          <p:nvPr/>
        </p:nvGrpSpPr>
        <p:grpSpPr>
          <a:xfrm>
            <a:off x="136141" y="1627961"/>
            <a:ext cx="8871716" cy="844612"/>
            <a:chOff x="172361" y="2033593"/>
            <a:chExt cx="8871716" cy="844612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449DBE11-8632-4B75-B423-645F993AD941}"/>
                </a:ext>
              </a:extLst>
            </p:cNvPr>
            <p:cNvGrpSpPr/>
            <p:nvPr/>
          </p:nvGrpSpPr>
          <p:grpSpPr>
            <a:xfrm>
              <a:off x="172361" y="2033593"/>
              <a:ext cx="8871716" cy="844612"/>
              <a:chOff x="173243" y="2962504"/>
              <a:chExt cx="8871716" cy="844612"/>
            </a:xfrm>
          </p:grpSpPr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91751719-C0CC-437B-9F4B-557E4E02EBF1}"/>
                  </a:ext>
                </a:extLst>
              </p:cNvPr>
              <p:cNvSpPr/>
              <p:nvPr/>
            </p:nvSpPr>
            <p:spPr>
              <a:xfrm>
                <a:off x="7580546" y="2962504"/>
                <a:ext cx="1464413" cy="844612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0D18C796-D7AC-4367-8B93-92CE36336305}"/>
                  </a:ext>
                </a:extLst>
              </p:cNvPr>
              <p:cNvSpPr txBox="1"/>
              <p:nvPr/>
            </p:nvSpPr>
            <p:spPr>
              <a:xfrm>
                <a:off x="7556105" y="3115112"/>
                <a:ext cx="1464413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3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RECOMMENDED</a:t>
                </a:r>
                <a:r>
                  <a:rPr lang="en-US" sz="1300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 </a:t>
                </a:r>
                <a:r>
                  <a:rPr lang="en-US" sz="13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AMOUNT</a:t>
                </a:r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25ADA660-F870-4CF5-AC9E-29F1125B2CE5}"/>
                  </a:ext>
                </a:extLst>
              </p:cNvPr>
              <p:cNvSpPr/>
              <p:nvPr/>
            </p:nvSpPr>
            <p:spPr>
              <a:xfrm>
                <a:off x="173243" y="2962504"/>
                <a:ext cx="2707667" cy="844612"/>
              </a:xfrm>
              <a:prstGeom prst="rect">
                <a:avLst/>
              </a:prstGeom>
              <a:solidFill>
                <a:srgbClr val="8717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6B66E17F-229E-4C7C-98E6-04AF4AF74A06}"/>
                  </a:ext>
                </a:extLst>
              </p:cNvPr>
              <p:cNvSpPr txBox="1"/>
              <p:nvPr/>
            </p:nvSpPr>
            <p:spPr>
              <a:xfrm>
                <a:off x="474293" y="3212976"/>
                <a:ext cx="1936882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3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PROJECT NAME</a:t>
                </a:r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98C6AED0-E3F5-4B6D-8E80-547B34ABCED9}"/>
                  </a:ext>
                </a:extLst>
              </p:cNvPr>
              <p:cNvSpPr/>
              <p:nvPr/>
            </p:nvSpPr>
            <p:spPr>
              <a:xfrm>
                <a:off x="2880910" y="2962504"/>
                <a:ext cx="1358195" cy="844612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62286AA5-E205-4DC4-B251-A4DF8C16BDA9}"/>
                  </a:ext>
                </a:extLst>
              </p:cNvPr>
              <p:cNvSpPr/>
              <p:nvPr/>
            </p:nvSpPr>
            <p:spPr>
              <a:xfrm>
                <a:off x="6173468" y="2962504"/>
                <a:ext cx="1402218" cy="844612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E048ADE6-F183-4228-8851-48FA4E75A582}"/>
                  </a:ext>
                </a:extLst>
              </p:cNvPr>
              <p:cNvSpPr txBox="1"/>
              <p:nvPr/>
            </p:nvSpPr>
            <p:spPr>
              <a:xfrm>
                <a:off x="6145651" y="3114948"/>
                <a:ext cx="1410454" cy="492443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sz="13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PERCENT PARTICIPATION</a:t>
                </a:r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ADF5C397-32F1-41F6-A14C-F84D00A60B84}"/>
                  </a:ext>
                </a:extLst>
              </p:cNvPr>
              <p:cNvSpPr/>
              <p:nvPr/>
            </p:nvSpPr>
            <p:spPr>
              <a:xfrm>
                <a:off x="4239105" y="2962504"/>
                <a:ext cx="636068" cy="844612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F3AC24CC-F93D-4B69-9D63-138E29EA60ED}"/>
                  </a:ext>
                </a:extLst>
              </p:cNvPr>
              <p:cNvSpPr txBox="1"/>
              <p:nvPr/>
            </p:nvSpPr>
            <p:spPr>
              <a:xfrm>
                <a:off x="3022582" y="3235137"/>
                <a:ext cx="998283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3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SPONSOR</a:t>
                </a: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76D46582-5B6C-4B32-8A65-98D53D021258}"/>
                  </a:ext>
                </a:extLst>
              </p:cNvPr>
              <p:cNvSpPr txBox="1"/>
              <p:nvPr/>
            </p:nvSpPr>
            <p:spPr>
              <a:xfrm>
                <a:off x="4167974" y="3212976"/>
                <a:ext cx="800618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3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SCORE</a:t>
                </a:r>
              </a:p>
            </p:txBody>
          </p:sp>
        </p:grp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634F43A7-5684-4BB0-A70E-A9BE9E238A46}"/>
                </a:ext>
              </a:extLst>
            </p:cNvPr>
            <p:cNvSpPr/>
            <p:nvPr/>
          </p:nvSpPr>
          <p:spPr>
            <a:xfrm>
              <a:off x="4874291" y="2033593"/>
              <a:ext cx="1293436" cy="844612"/>
            </a:xfrm>
            <a:prstGeom prst="rect">
              <a:avLst/>
            </a:prstGeom>
            <a:solidFill>
              <a:srgbClr val="3449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48316DA-FE23-4458-B69D-C4C3F16641F3}"/>
                </a:ext>
              </a:extLst>
            </p:cNvPr>
            <p:cNvSpPr txBox="1"/>
            <p:nvPr/>
          </p:nvSpPr>
          <p:spPr>
            <a:xfrm>
              <a:off x="4803205" y="2207236"/>
              <a:ext cx="1435607" cy="49244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3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TOTAL PROJECT COST</a:t>
              </a:r>
            </a:p>
          </p:txBody>
        </p:sp>
      </p:grp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5DD6FA4-2D31-4FB5-A96C-DA28D28FFC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3023705"/>
              </p:ext>
            </p:extLst>
          </p:nvPr>
        </p:nvGraphicFramePr>
        <p:xfrm>
          <a:off x="136141" y="2487096"/>
          <a:ext cx="8896156" cy="94488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722340">
                  <a:extLst>
                    <a:ext uri="{9D8B030D-6E8A-4147-A177-3AD203B41FA5}">
                      <a16:colId xmlns:a16="http://schemas.microsoft.com/office/drawing/2014/main" val="973418925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667803877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3214809344"/>
                    </a:ext>
                  </a:extLst>
                </a:gridCol>
                <a:gridCol w="1261660">
                  <a:extLst>
                    <a:ext uri="{9D8B030D-6E8A-4147-A177-3AD203B41FA5}">
                      <a16:colId xmlns:a16="http://schemas.microsoft.com/office/drawing/2014/main" val="2857275192"/>
                    </a:ext>
                  </a:extLst>
                </a:gridCol>
                <a:gridCol w="1413239">
                  <a:extLst>
                    <a:ext uri="{9D8B030D-6E8A-4147-A177-3AD203B41FA5}">
                      <a16:colId xmlns:a16="http://schemas.microsoft.com/office/drawing/2014/main" val="3909944722"/>
                    </a:ext>
                  </a:extLst>
                </a:gridCol>
                <a:gridCol w="1482693">
                  <a:extLst>
                    <a:ext uri="{9D8B030D-6E8A-4147-A177-3AD203B41FA5}">
                      <a16:colId xmlns:a16="http://schemas.microsoft.com/office/drawing/2014/main" val="2740814702"/>
                    </a:ext>
                  </a:extLst>
                </a:gridCol>
              </a:tblGrid>
              <a:tr h="8409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latin typeface="PT Sans" panose="020B0503020203020204" pitchFamily="34" charset="0"/>
                        </a:rPr>
                        <a:t>Construction of approximately 1,514 feet of 9th Avenue NW and 400 feet of 4th Street NW.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PT Sans" panose="020B0503020203020204" pitchFamily="34" charset="0"/>
                        </a:rPr>
                        <a:t>Farley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PT Sans" panose="020B0503020203020204" pitchFamily="34" charset="0"/>
                        </a:rPr>
                        <a:t>44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rgbClr val="34495E"/>
                          </a:solidFill>
                          <a:latin typeface="PT Sans" panose="020B0503020203020204" pitchFamily="34" charset="0"/>
                        </a:rPr>
                        <a:t>$953,214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PT Sans" panose="020B0503020203020204" pitchFamily="34" charset="0"/>
                        </a:rPr>
                        <a:t>50%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rgbClr val="00717F"/>
                          </a:solidFill>
                          <a:latin typeface="PT Sans" panose="020B0503020203020204" pitchFamily="34" charset="0"/>
                        </a:rPr>
                        <a:t>$476,607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0013016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E11926F1-9F7B-4DB9-A21E-9066FE992A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6106" y="3617222"/>
            <a:ext cx="5291787" cy="2706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0412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4F7A35D9-C957-4396-BEAF-37B4285884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844" y="147581"/>
            <a:ext cx="1968643" cy="545115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F999C3B5-2DBB-4A65-B0D5-D4CF53A35AA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844" y="147581"/>
            <a:ext cx="1968643" cy="545115"/>
          </a:xfrm>
          <a:prstGeom prst="rect">
            <a:avLst/>
          </a:prstGeom>
        </p:spPr>
      </p:pic>
      <p:sp>
        <p:nvSpPr>
          <p:cNvPr id="19" name="Title 10">
            <a:extLst>
              <a:ext uri="{FF2B5EF4-FFF2-40B4-BE49-F238E27FC236}">
                <a16:creationId xmlns:a16="http://schemas.microsoft.com/office/drawing/2014/main" id="{31665C7D-5068-47C1-AE72-60DCFB88CD4A}"/>
              </a:ext>
            </a:extLst>
          </p:cNvPr>
          <p:cNvSpPr txBox="1">
            <a:spLocks/>
          </p:cNvSpPr>
          <p:nvPr/>
        </p:nvSpPr>
        <p:spPr>
          <a:xfrm>
            <a:off x="542285" y="707765"/>
            <a:ext cx="7886700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PT Sans" panose="020B0503020203020204" pitchFamily="34" charset="0"/>
                <a:ea typeface="+mj-ea"/>
                <a:cs typeface="+mj-cs"/>
              </a:defRPr>
            </a:lvl1pPr>
          </a:lstStyle>
          <a:p>
            <a:r>
              <a:rPr lang="en-US" sz="3400" b="1" dirty="0">
                <a:solidFill>
                  <a:schemeClr val="tx2"/>
                </a:solidFill>
              </a:rPr>
              <a:t>List of Local Development Applications Recommended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2DBDC7D-DF98-4EA5-AF2C-81B70C72C062}"/>
              </a:ext>
            </a:extLst>
          </p:cNvPr>
          <p:cNvGrpSpPr/>
          <p:nvPr/>
        </p:nvGrpSpPr>
        <p:grpSpPr>
          <a:xfrm>
            <a:off x="136141" y="1627961"/>
            <a:ext cx="8871716" cy="844612"/>
            <a:chOff x="172361" y="2033593"/>
            <a:chExt cx="8871716" cy="844612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449DBE11-8632-4B75-B423-645F993AD941}"/>
                </a:ext>
              </a:extLst>
            </p:cNvPr>
            <p:cNvGrpSpPr/>
            <p:nvPr/>
          </p:nvGrpSpPr>
          <p:grpSpPr>
            <a:xfrm>
              <a:off x="172361" y="2033593"/>
              <a:ext cx="8871716" cy="844612"/>
              <a:chOff x="173243" y="2962504"/>
              <a:chExt cx="8871716" cy="844612"/>
            </a:xfrm>
          </p:grpSpPr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91751719-C0CC-437B-9F4B-557E4E02EBF1}"/>
                  </a:ext>
                </a:extLst>
              </p:cNvPr>
              <p:cNvSpPr/>
              <p:nvPr/>
            </p:nvSpPr>
            <p:spPr>
              <a:xfrm>
                <a:off x="7580546" y="2962504"/>
                <a:ext cx="1464413" cy="844612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0D18C796-D7AC-4367-8B93-92CE36336305}"/>
                  </a:ext>
                </a:extLst>
              </p:cNvPr>
              <p:cNvSpPr txBox="1"/>
              <p:nvPr/>
            </p:nvSpPr>
            <p:spPr>
              <a:xfrm>
                <a:off x="7556105" y="3115112"/>
                <a:ext cx="1464413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3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RECOMMENDED</a:t>
                </a:r>
                <a:r>
                  <a:rPr lang="en-US" sz="1300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 </a:t>
                </a:r>
                <a:r>
                  <a:rPr lang="en-US" sz="13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AMOUNT</a:t>
                </a:r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25ADA660-F870-4CF5-AC9E-29F1125B2CE5}"/>
                  </a:ext>
                </a:extLst>
              </p:cNvPr>
              <p:cNvSpPr/>
              <p:nvPr/>
            </p:nvSpPr>
            <p:spPr>
              <a:xfrm>
                <a:off x="173243" y="2962504"/>
                <a:ext cx="2707667" cy="844612"/>
              </a:xfrm>
              <a:prstGeom prst="rect">
                <a:avLst/>
              </a:prstGeom>
              <a:solidFill>
                <a:srgbClr val="8717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6B66E17F-229E-4C7C-98E6-04AF4AF74A06}"/>
                  </a:ext>
                </a:extLst>
              </p:cNvPr>
              <p:cNvSpPr txBox="1"/>
              <p:nvPr/>
            </p:nvSpPr>
            <p:spPr>
              <a:xfrm>
                <a:off x="474293" y="3212976"/>
                <a:ext cx="1936882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3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PROJECT NAME</a:t>
                </a:r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98C6AED0-E3F5-4B6D-8E80-547B34ABCED9}"/>
                  </a:ext>
                </a:extLst>
              </p:cNvPr>
              <p:cNvSpPr/>
              <p:nvPr/>
            </p:nvSpPr>
            <p:spPr>
              <a:xfrm>
                <a:off x="2880910" y="2962504"/>
                <a:ext cx="1358195" cy="844612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62286AA5-E205-4DC4-B251-A4DF8C16BDA9}"/>
                  </a:ext>
                </a:extLst>
              </p:cNvPr>
              <p:cNvSpPr/>
              <p:nvPr/>
            </p:nvSpPr>
            <p:spPr>
              <a:xfrm>
                <a:off x="6173468" y="2962504"/>
                <a:ext cx="1402218" cy="844612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E048ADE6-F183-4228-8851-48FA4E75A582}"/>
                  </a:ext>
                </a:extLst>
              </p:cNvPr>
              <p:cNvSpPr txBox="1"/>
              <p:nvPr/>
            </p:nvSpPr>
            <p:spPr>
              <a:xfrm>
                <a:off x="6145651" y="3114948"/>
                <a:ext cx="1410454" cy="492443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sz="13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PERCENT PARTICIPATION</a:t>
                </a:r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ADF5C397-32F1-41F6-A14C-F84D00A60B84}"/>
                  </a:ext>
                </a:extLst>
              </p:cNvPr>
              <p:cNvSpPr/>
              <p:nvPr/>
            </p:nvSpPr>
            <p:spPr>
              <a:xfrm>
                <a:off x="4239105" y="2962504"/>
                <a:ext cx="636068" cy="844612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F3AC24CC-F93D-4B69-9D63-138E29EA60ED}"/>
                  </a:ext>
                </a:extLst>
              </p:cNvPr>
              <p:cNvSpPr txBox="1"/>
              <p:nvPr/>
            </p:nvSpPr>
            <p:spPr>
              <a:xfrm>
                <a:off x="3022582" y="3235137"/>
                <a:ext cx="998283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3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SPONSOR</a:t>
                </a: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76D46582-5B6C-4B32-8A65-98D53D021258}"/>
                  </a:ext>
                </a:extLst>
              </p:cNvPr>
              <p:cNvSpPr txBox="1"/>
              <p:nvPr/>
            </p:nvSpPr>
            <p:spPr>
              <a:xfrm>
                <a:off x="4167974" y="3212976"/>
                <a:ext cx="800618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3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SCORE</a:t>
                </a:r>
              </a:p>
            </p:txBody>
          </p:sp>
        </p:grp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634F43A7-5684-4BB0-A70E-A9BE9E238A46}"/>
                </a:ext>
              </a:extLst>
            </p:cNvPr>
            <p:cNvSpPr/>
            <p:nvPr/>
          </p:nvSpPr>
          <p:spPr>
            <a:xfrm>
              <a:off x="4874291" y="2033593"/>
              <a:ext cx="1293436" cy="844612"/>
            </a:xfrm>
            <a:prstGeom prst="rect">
              <a:avLst/>
            </a:prstGeom>
            <a:solidFill>
              <a:srgbClr val="3449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48316DA-FE23-4458-B69D-C4C3F16641F3}"/>
                </a:ext>
              </a:extLst>
            </p:cNvPr>
            <p:cNvSpPr txBox="1"/>
            <p:nvPr/>
          </p:nvSpPr>
          <p:spPr>
            <a:xfrm>
              <a:off x="4803205" y="2207236"/>
              <a:ext cx="1435607" cy="49244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3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TOTAL PROJECT COST</a:t>
              </a:r>
            </a:p>
          </p:txBody>
        </p:sp>
      </p:grpSp>
      <p:graphicFrame>
        <p:nvGraphicFramePr>
          <p:cNvPr id="41" name="Table 40">
            <a:extLst>
              <a:ext uri="{FF2B5EF4-FFF2-40B4-BE49-F238E27FC236}">
                <a16:creationId xmlns:a16="http://schemas.microsoft.com/office/drawing/2014/main" id="{0CE1317D-342B-455D-8255-C58A16B652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7830321"/>
              </p:ext>
            </p:extLst>
          </p:nvPr>
        </p:nvGraphicFramePr>
        <p:xfrm>
          <a:off x="106556" y="2443454"/>
          <a:ext cx="8896156" cy="94488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722340">
                  <a:extLst>
                    <a:ext uri="{9D8B030D-6E8A-4147-A177-3AD203B41FA5}">
                      <a16:colId xmlns:a16="http://schemas.microsoft.com/office/drawing/2014/main" val="2346649935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736485009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321046396"/>
                    </a:ext>
                  </a:extLst>
                </a:gridCol>
                <a:gridCol w="1261660">
                  <a:extLst>
                    <a:ext uri="{9D8B030D-6E8A-4147-A177-3AD203B41FA5}">
                      <a16:colId xmlns:a16="http://schemas.microsoft.com/office/drawing/2014/main" val="718421099"/>
                    </a:ext>
                  </a:extLst>
                </a:gridCol>
                <a:gridCol w="1413239">
                  <a:extLst>
                    <a:ext uri="{9D8B030D-6E8A-4147-A177-3AD203B41FA5}">
                      <a16:colId xmlns:a16="http://schemas.microsoft.com/office/drawing/2014/main" val="2695416265"/>
                    </a:ext>
                  </a:extLst>
                </a:gridCol>
                <a:gridCol w="1482693">
                  <a:extLst>
                    <a:ext uri="{9D8B030D-6E8A-4147-A177-3AD203B41FA5}">
                      <a16:colId xmlns:a16="http://schemas.microsoft.com/office/drawing/2014/main" val="1928966016"/>
                    </a:ext>
                  </a:extLst>
                </a:gridCol>
              </a:tblGrid>
              <a:tr h="70625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latin typeface="PT Sans" panose="020B0503020203020204" pitchFamily="34" charset="0"/>
                        </a:rPr>
                        <a:t>Construction of approximately 747 feet of new roadway located northwest of Rockwell City.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PT Sans" panose="020B0503020203020204" pitchFamily="34" charset="0"/>
                        </a:rPr>
                        <a:t>Calhoun County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PT Sans" panose="020B0503020203020204" pitchFamily="34" charset="0"/>
                        </a:rPr>
                        <a:t>36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rgbClr val="34495E"/>
                          </a:solidFill>
                          <a:latin typeface="PT Sans" panose="020B0503020203020204" pitchFamily="34" charset="0"/>
                        </a:rPr>
                        <a:t>$522,488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PT Sans" panose="020B0503020203020204" pitchFamily="34" charset="0"/>
                        </a:rPr>
                        <a:t>50%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rgbClr val="00717F"/>
                          </a:solidFill>
                          <a:latin typeface="PT Sans" panose="020B0503020203020204" pitchFamily="34" charset="0"/>
                        </a:rPr>
                        <a:t>$261,244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2587592"/>
                  </a:ext>
                </a:extLst>
              </a:tr>
            </a:tbl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DB4E5F9A-CCE6-49ED-8B05-1F470BFBDD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6810" y="3546200"/>
            <a:ext cx="4270447" cy="3072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586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5">
      <a:dk1>
        <a:srgbClr val="53565A"/>
      </a:dk1>
      <a:lt1>
        <a:sysClr val="window" lastClr="FFFFFF"/>
      </a:lt1>
      <a:dk2>
        <a:srgbClr val="7C2529"/>
      </a:dk2>
      <a:lt2>
        <a:srgbClr val="B1B3B3"/>
      </a:lt2>
      <a:accent1>
        <a:srgbClr val="0097A9"/>
      </a:accent1>
      <a:accent2>
        <a:srgbClr val="E87722"/>
      </a:accent2>
      <a:accent3>
        <a:srgbClr val="FFC72C"/>
      </a:accent3>
      <a:accent4>
        <a:srgbClr val="5E366E"/>
      </a:accent4>
      <a:accent5>
        <a:srgbClr val="719949"/>
      </a:accent5>
      <a:accent6>
        <a:srgbClr val="4698CB"/>
      </a:accent6>
      <a:hlink>
        <a:srgbClr val="2C739F"/>
      </a:hlink>
      <a:folHlink>
        <a:srgbClr val="53565A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>
            <a:lumMod val="95000"/>
            <a:lumOff val="5000"/>
            <a:alpha val="90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12906</TotalTime>
  <Words>96</Words>
  <Application>Microsoft Office PowerPoint</Application>
  <PresentationFormat>On-screen Show (4:3)</PresentationFormat>
  <Paragraphs>30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Century Gothic</vt:lpstr>
      <vt:lpstr>PT Sans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Mihalchev</dc:creator>
  <cp:lastModifiedBy>Anderson, Stuart</cp:lastModifiedBy>
  <cp:revision>212</cp:revision>
  <cp:lastPrinted>2020-04-06T13:42:00Z</cp:lastPrinted>
  <dcterms:created xsi:type="dcterms:W3CDTF">2014-05-10T08:44:16Z</dcterms:created>
  <dcterms:modified xsi:type="dcterms:W3CDTF">2020-05-01T18:38:04Z</dcterms:modified>
</cp:coreProperties>
</file>