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7" r:id="rId2"/>
    <p:sldId id="332" r:id="rId3"/>
    <p:sldId id="334" r:id="rId4"/>
    <p:sldId id="333" r:id="rId5"/>
    <p:sldId id="364" r:id="rId6"/>
    <p:sldId id="356" r:id="rId7"/>
    <p:sldId id="357" r:id="rId8"/>
    <p:sldId id="287" r:id="rId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86D"/>
    <a:srgbClr val="53565A"/>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95574" autoAdjust="0"/>
  </p:normalViewPr>
  <p:slideViewPr>
    <p:cSldViewPr>
      <p:cViewPr varScale="1">
        <p:scale>
          <a:sx n="69" d="100"/>
          <a:sy n="69" d="100"/>
        </p:scale>
        <p:origin x="66" y="87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5/1/2020</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5/1/2020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dirty="0">
                <a:solidFill>
                  <a:schemeClr val="bg1"/>
                </a:solidFill>
                <a:latin typeface="PT Sans" panose="020B0503020203020204" pitchFamily="34" charset="0"/>
              </a:rPr>
              <a:t>May 12, 2020</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SFY2020</a:t>
            </a:r>
          </a:p>
          <a:p>
            <a:pPr lvl="1">
              <a:spcAft>
                <a:spcPts val="1200"/>
              </a:spcAft>
            </a:pPr>
            <a:r>
              <a:rPr lang="en-US" dirty="0"/>
              <a:t>Total number of projects awarded: 11</a:t>
            </a:r>
          </a:p>
          <a:p>
            <a:pPr lvl="1">
              <a:spcAft>
                <a:spcPts val="1200"/>
              </a:spcAft>
            </a:pPr>
            <a:r>
              <a:rPr lang="en-US" dirty="0"/>
              <a:t>Total project costs: $29,796,529</a:t>
            </a:r>
          </a:p>
          <a:p>
            <a:pPr lvl="1">
              <a:spcAft>
                <a:spcPts val="1200"/>
              </a:spcAft>
            </a:pPr>
            <a:r>
              <a:rPr lang="en-US" dirty="0"/>
              <a:t>Total amount awarded: $16,032,197</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2470268803"/>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$997,556</a:t>
                      </a:r>
                    </a:p>
                  </a:txBody>
                  <a:tcPr/>
                </a:tc>
                <a:tc>
                  <a:txBody>
                    <a:bodyPr/>
                    <a:lstStyle/>
                    <a:p>
                      <a:pPr algn="ctr"/>
                      <a:r>
                        <a:rPr lang="en-US" sz="1500" dirty="0">
                          <a:latin typeface="PT Sans" panose="020B0503020203020204"/>
                        </a:rPr>
                        <a:t>$498,778</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2020 current Road Use Tax Revenue (as of  3/02/2020)</a:t>
                      </a:r>
                    </a:p>
                  </a:txBody>
                  <a:tcPr>
                    <a:solidFill>
                      <a:schemeClr val="tx1"/>
                    </a:solidFill>
                  </a:tcPr>
                </a:tc>
                <a:tc>
                  <a:txBody>
                    <a:bodyPr/>
                    <a:lstStyle/>
                    <a:p>
                      <a:pPr algn="ctr"/>
                      <a:r>
                        <a:rPr lang="en-US" sz="1500" dirty="0">
                          <a:latin typeface="PT Sans" panose="020B0503020203020204"/>
                        </a:rPr>
                        <a:t>$8,012,354.46</a:t>
                      </a:r>
                    </a:p>
                  </a:txBody>
                  <a:tcPr/>
                </a:tc>
                <a:tc>
                  <a:txBody>
                    <a:bodyPr/>
                    <a:lstStyle/>
                    <a:p>
                      <a:pPr algn="ctr"/>
                      <a:r>
                        <a:rPr lang="en-US" sz="1500" dirty="0">
                          <a:latin typeface="PT Sans" panose="020B0503020203020204"/>
                        </a:rPr>
                        <a:t>$4,006,177.26</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3/02/2020)</a:t>
                      </a:r>
                    </a:p>
                  </a:txBody>
                  <a:tcPr>
                    <a:solidFill>
                      <a:schemeClr val="tx1"/>
                    </a:solidFill>
                  </a:tcPr>
                </a:tc>
                <a:tc>
                  <a:txBody>
                    <a:bodyPr/>
                    <a:lstStyle/>
                    <a:p>
                      <a:pPr algn="ctr"/>
                      <a:r>
                        <a:rPr lang="en-US" sz="1500" dirty="0">
                          <a:latin typeface="PT Sans" panose="020B0503020203020204"/>
                        </a:rPr>
                        <a:t>$9,807,345.33</a:t>
                      </a:r>
                    </a:p>
                  </a:txBody>
                  <a:tcPr/>
                </a:tc>
                <a:tc>
                  <a:txBody>
                    <a:bodyPr/>
                    <a:lstStyle/>
                    <a:p>
                      <a:pPr algn="ctr"/>
                      <a:r>
                        <a:rPr lang="en-US" sz="1500" dirty="0">
                          <a:latin typeface="PT Sans" panose="020B0503020203020204"/>
                        </a:rPr>
                        <a:t>$1,894,090.68</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033" y="5128111"/>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5DD6FA4-2D31-4FB5-A96C-DA28D28FFC50}"/>
              </a:ext>
            </a:extLst>
          </p:cNvPr>
          <p:cNvGraphicFramePr>
            <a:graphicFrameLocks noGrp="1"/>
          </p:cNvGraphicFramePr>
          <p:nvPr>
            <p:extLst>
              <p:ext uri="{D42A27DB-BD31-4B8C-83A1-F6EECF244321}">
                <p14:modId xmlns:p14="http://schemas.microsoft.com/office/powerpoint/2010/main" val="3137262478"/>
              </p:ext>
            </p:extLst>
          </p:nvPr>
        </p:nvGraphicFramePr>
        <p:xfrm>
          <a:off x="125646" y="3420179"/>
          <a:ext cx="8896156" cy="944880"/>
        </p:xfrm>
        <a:graphic>
          <a:graphicData uri="http://schemas.openxmlformats.org/drawingml/2006/table">
            <a:tbl>
              <a:tblPr firstRow="1" bandRow="1">
                <a:tableStyleId>{9D7B26C5-4107-4FEC-AEDC-1716B250A1EF}</a:tableStyleId>
              </a:tblPr>
              <a:tblGrid>
                <a:gridCol w="2647878">
                  <a:extLst>
                    <a:ext uri="{9D8B030D-6E8A-4147-A177-3AD203B41FA5}">
                      <a16:colId xmlns:a16="http://schemas.microsoft.com/office/drawing/2014/main" val="973418925"/>
                    </a:ext>
                  </a:extLst>
                </a:gridCol>
                <a:gridCol w="1442614">
                  <a:extLst>
                    <a:ext uri="{9D8B030D-6E8A-4147-A177-3AD203B41FA5}">
                      <a16:colId xmlns:a16="http://schemas.microsoft.com/office/drawing/2014/main" val="2667803877"/>
                    </a:ext>
                  </a:extLst>
                </a:gridCol>
                <a:gridCol w="648072">
                  <a:extLst>
                    <a:ext uri="{9D8B030D-6E8A-4147-A177-3AD203B41FA5}">
                      <a16:colId xmlns:a16="http://schemas.microsoft.com/office/drawing/2014/main" val="3214809344"/>
                    </a:ext>
                  </a:extLst>
                </a:gridCol>
                <a:gridCol w="1291966">
                  <a:extLst>
                    <a:ext uri="{9D8B030D-6E8A-4147-A177-3AD203B41FA5}">
                      <a16:colId xmlns:a16="http://schemas.microsoft.com/office/drawing/2014/main" val="2857275192"/>
                    </a:ext>
                  </a:extLst>
                </a:gridCol>
                <a:gridCol w="1368152">
                  <a:extLst>
                    <a:ext uri="{9D8B030D-6E8A-4147-A177-3AD203B41FA5}">
                      <a16:colId xmlns:a16="http://schemas.microsoft.com/office/drawing/2014/main" val="3909944722"/>
                    </a:ext>
                  </a:extLst>
                </a:gridCol>
                <a:gridCol w="1497474">
                  <a:extLst>
                    <a:ext uri="{9D8B030D-6E8A-4147-A177-3AD203B41FA5}">
                      <a16:colId xmlns:a16="http://schemas.microsoft.com/office/drawing/2014/main" val="2740814702"/>
                    </a:ext>
                  </a:extLst>
                </a:gridCol>
              </a:tblGrid>
              <a:tr h="84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747 feet of new roadway located northwest of Rockwell City.</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Calhoun County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36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$522,488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$261,244</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013016"/>
                  </a:ext>
                </a:extLst>
              </a:tr>
            </a:tbl>
          </a:graphicData>
        </a:graphic>
      </p:graphicFrame>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283968" y="5709336"/>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 name="Table 2">
            <a:extLst>
              <a:ext uri="{FF2B5EF4-FFF2-40B4-BE49-F238E27FC236}">
                <a16:creationId xmlns:a16="http://schemas.microsoft.com/office/drawing/2014/main" id="{92627F9C-7F70-44D9-83CA-47B9028E1CD3}"/>
              </a:ext>
            </a:extLst>
          </p:cNvPr>
          <p:cNvGraphicFramePr>
            <a:graphicFrameLocks noGrp="1"/>
          </p:cNvGraphicFramePr>
          <p:nvPr>
            <p:extLst>
              <p:ext uri="{D42A27DB-BD31-4B8C-83A1-F6EECF244321}">
                <p14:modId xmlns:p14="http://schemas.microsoft.com/office/powerpoint/2010/main" val="3123967166"/>
              </p:ext>
            </p:extLst>
          </p:nvPr>
        </p:nvGraphicFramePr>
        <p:xfrm>
          <a:off x="79546" y="2475804"/>
          <a:ext cx="8896156" cy="944880"/>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1,514 feet of 9th Avenue NW and 400 feet of 4th Street NW.</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Farley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$953,214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$476,607</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sp>
        <p:nvSpPr>
          <p:cNvPr id="37" name="Oval 36">
            <a:extLst>
              <a:ext uri="{FF2B5EF4-FFF2-40B4-BE49-F238E27FC236}">
                <a16:creationId xmlns:a16="http://schemas.microsoft.com/office/drawing/2014/main" id="{370681A1-8E8D-4F43-8BF5-466D6C726503}"/>
              </a:ext>
            </a:extLst>
          </p:cNvPr>
          <p:cNvSpPr>
            <a:spLocks noChangeAspect="1"/>
          </p:cNvSpPr>
          <p:nvPr/>
        </p:nvSpPr>
        <p:spPr>
          <a:xfrm>
            <a:off x="5652120" y="566124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Farley</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1,514 feet of 9th Avenue NW and 400 feet of 4th Street NW located on the northwest side of town. This project is necessary to provide access to ten lots totaling more than 41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$953,214</a:t>
            </a:r>
          </a:p>
          <a:p>
            <a:pPr marL="0" indent="0">
              <a:spcBef>
                <a:spcPts val="0"/>
              </a:spcBef>
              <a:buClr>
                <a:schemeClr val="tx1"/>
              </a:buClr>
              <a:buNone/>
              <a:defRPr/>
            </a:pPr>
            <a:r>
              <a:rPr lang="en-US" sz="1800" dirty="0">
                <a:latin typeface="PT Sans" panose="020B0503020203020204"/>
                <a:cs typeface="Arial" pitchFamily="34" charset="0"/>
              </a:rPr>
              <a:t>Requested:    $476,607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3" name="Picture 2">
            <a:extLst>
              <a:ext uri="{FF2B5EF4-FFF2-40B4-BE49-F238E27FC236}">
                <a16:creationId xmlns:a16="http://schemas.microsoft.com/office/drawing/2014/main" id="{95960E9C-93DE-4047-A675-2EE90A21988F}"/>
              </a:ext>
            </a:extLst>
          </p:cNvPr>
          <p:cNvPicPr>
            <a:picLocks noChangeAspect="1"/>
          </p:cNvPicPr>
          <p:nvPr/>
        </p:nvPicPr>
        <p:blipFill rotWithShape="1">
          <a:blip r:embed="rId2"/>
          <a:srcRect l="17713" t="13382" r="19288" b="8656"/>
          <a:stretch/>
        </p:blipFill>
        <p:spPr>
          <a:xfrm>
            <a:off x="5121879" y="2060848"/>
            <a:ext cx="3665862" cy="3024336"/>
          </a:xfrm>
          <a:prstGeom prst="rect">
            <a:avLst/>
          </a:prstGeom>
          <a:ln>
            <a:solidFill>
              <a:schemeClr val="tx1"/>
            </a:solidFill>
          </a:ln>
        </p:spPr>
      </p:pic>
      <p:pic>
        <p:nvPicPr>
          <p:cNvPr id="2" name="Picture 1">
            <a:extLst>
              <a:ext uri="{FF2B5EF4-FFF2-40B4-BE49-F238E27FC236}">
                <a16:creationId xmlns:a16="http://schemas.microsoft.com/office/drawing/2014/main" id="{50917F69-B253-426A-928E-DBFBEB566665}"/>
              </a:ext>
            </a:extLst>
          </p:cNvPr>
          <p:cNvPicPr>
            <a:picLocks noChangeAspect="1"/>
          </p:cNvPicPr>
          <p:nvPr/>
        </p:nvPicPr>
        <p:blipFill rotWithShape="1">
          <a:blip r:embed="rId3"/>
          <a:srcRect l="4326" t="20469" r="12201" b="15745"/>
          <a:stretch/>
        </p:blipFill>
        <p:spPr>
          <a:xfrm>
            <a:off x="395536" y="3742914"/>
            <a:ext cx="5269653" cy="2684540"/>
          </a:xfrm>
          <a:prstGeom prst="rect">
            <a:avLst/>
          </a:prstGeom>
          <a:ln>
            <a:solidFill>
              <a:schemeClr val="tx1"/>
            </a:solidFill>
          </a:ln>
        </p:spPr>
      </p:pic>
      <p:sp>
        <p:nvSpPr>
          <p:cNvPr id="5" name="Oval 4">
            <a:extLst>
              <a:ext uri="{FF2B5EF4-FFF2-40B4-BE49-F238E27FC236}">
                <a16:creationId xmlns:a16="http://schemas.microsoft.com/office/drawing/2014/main" id="{6A325B30-C981-4B6D-9C53-906CE11BBCB6}"/>
              </a:ext>
            </a:extLst>
          </p:cNvPr>
          <p:cNvSpPr>
            <a:spLocks noChangeAspect="1"/>
          </p:cNvSpPr>
          <p:nvPr/>
        </p:nvSpPr>
        <p:spPr>
          <a:xfrm>
            <a:off x="7092280" y="2708920"/>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8894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4766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Calhoun County</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747 feet of new roadway located northwest of Rockwell City. This project is necessary to provide access to two lots totaling more than eight acres for warehousing and light industrial purposes.</a:t>
            </a:r>
            <a:endParaRPr lang="en-US" sz="1800" dirty="0">
              <a:highlight>
                <a:srgbClr val="FFFF00"/>
              </a:highlight>
              <a:latin typeface="PT Sans" panose="020B0503020203020204"/>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$522,488</a:t>
            </a:r>
          </a:p>
          <a:p>
            <a:pPr marL="0" indent="0">
              <a:spcBef>
                <a:spcPts val="0"/>
              </a:spcBef>
              <a:buClr>
                <a:schemeClr val="tx1"/>
              </a:buClr>
              <a:buNone/>
              <a:defRPr/>
            </a:pPr>
            <a:r>
              <a:rPr lang="en-US" sz="1800" dirty="0">
                <a:latin typeface="PT Sans" panose="020B0503020203020204"/>
                <a:cs typeface="Arial" pitchFamily="34" charset="0"/>
              </a:rPr>
              <a:t>Requested:    $261,244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0A0B8B40-336D-486D-8CA8-8E29FC0B8F1E}"/>
              </a:ext>
            </a:extLst>
          </p:cNvPr>
          <p:cNvPicPr>
            <a:picLocks noChangeAspect="1"/>
          </p:cNvPicPr>
          <p:nvPr/>
        </p:nvPicPr>
        <p:blipFill rotWithShape="1">
          <a:blip r:embed="rId2"/>
          <a:srcRect l="25588" t="22831" r="12988" b="11019"/>
          <a:stretch/>
        </p:blipFill>
        <p:spPr>
          <a:xfrm>
            <a:off x="3851920" y="2530426"/>
            <a:ext cx="5062865" cy="3634877"/>
          </a:xfrm>
          <a:prstGeom prst="rect">
            <a:avLst/>
          </a:prstGeom>
          <a:ln>
            <a:solidFill>
              <a:schemeClr val="tx1"/>
            </a:solidFill>
          </a:ln>
        </p:spPr>
      </p:pic>
      <p:pic>
        <p:nvPicPr>
          <p:cNvPr id="3" name="Picture 2">
            <a:extLst>
              <a:ext uri="{FF2B5EF4-FFF2-40B4-BE49-F238E27FC236}">
                <a16:creationId xmlns:a16="http://schemas.microsoft.com/office/drawing/2014/main" id="{BB390A35-1BB5-443C-A99B-4E54E73B4420}"/>
              </a:ext>
            </a:extLst>
          </p:cNvPr>
          <p:cNvPicPr>
            <a:picLocks noChangeAspect="1"/>
          </p:cNvPicPr>
          <p:nvPr/>
        </p:nvPicPr>
        <p:blipFill rotWithShape="1">
          <a:blip r:embed="rId3"/>
          <a:srcRect l="33462" t="9680" r="18500" b="12200"/>
          <a:stretch/>
        </p:blipFill>
        <p:spPr>
          <a:xfrm>
            <a:off x="395536" y="2852936"/>
            <a:ext cx="3258942" cy="3312367"/>
          </a:xfrm>
          <a:prstGeom prst="rect">
            <a:avLst/>
          </a:prstGeom>
        </p:spPr>
      </p:pic>
      <p:sp>
        <p:nvSpPr>
          <p:cNvPr id="5" name="Oval 4">
            <a:extLst>
              <a:ext uri="{FF2B5EF4-FFF2-40B4-BE49-F238E27FC236}">
                <a16:creationId xmlns:a16="http://schemas.microsoft.com/office/drawing/2014/main" id="{5FCBB1E6-2A1D-4230-83F2-FB87D27D926C}"/>
              </a:ext>
            </a:extLst>
          </p:cNvPr>
          <p:cNvSpPr>
            <a:spLocks noChangeAspect="1"/>
          </p:cNvSpPr>
          <p:nvPr/>
        </p:nvSpPr>
        <p:spPr>
          <a:xfrm>
            <a:off x="1115616" y="386104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86008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13880</TotalTime>
  <Words>373</Words>
  <Application>Microsoft Office PowerPoint</Application>
  <PresentationFormat>On-screen Show (4:3)</PresentationFormat>
  <Paragraphs>75</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Anderson, Stuart</cp:lastModifiedBy>
  <cp:revision>339</cp:revision>
  <cp:lastPrinted>2020-01-03T17:21:50Z</cp:lastPrinted>
  <dcterms:created xsi:type="dcterms:W3CDTF">2014-05-10T08:44:16Z</dcterms:created>
  <dcterms:modified xsi:type="dcterms:W3CDTF">2020-05-01T18:38:35Z</dcterms:modified>
</cp:coreProperties>
</file>