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7" r:id="rId2"/>
    <p:sldId id="332" r:id="rId3"/>
    <p:sldId id="334" r:id="rId4"/>
    <p:sldId id="333" r:id="rId5"/>
    <p:sldId id="364" r:id="rId6"/>
    <p:sldId id="367" r:id="rId7"/>
    <p:sldId id="365" r:id="rId8"/>
    <p:sldId id="366" r:id="rId9"/>
    <p:sldId id="368" r:id="rId10"/>
    <p:sldId id="358" r:id="rId11"/>
    <p:sldId id="357" r:id="rId12"/>
    <p:sldId id="287" r:id="rId1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65A"/>
    <a:srgbClr val="69686D"/>
    <a:srgbClr val="34495E"/>
    <a:srgbClr val="00717F"/>
    <a:srgbClr val="B55813"/>
    <a:srgbClr val="B1B3B3"/>
    <a:srgbClr val="871721"/>
    <a:srgbClr val="FF9966"/>
    <a:srgbClr val="FF0066"/>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10" autoAdjust="0"/>
    <p:restoredTop sz="95574" autoAdjust="0"/>
  </p:normalViewPr>
  <p:slideViewPr>
    <p:cSldViewPr>
      <p:cViewPr varScale="1">
        <p:scale>
          <a:sx n="81" d="100"/>
          <a:sy n="81" d="100"/>
        </p:scale>
        <p:origin x="1114"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994"/>
    </p:cViewPr>
  </p:sorterViewPr>
  <p:notesViewPr>
    <p:cSldViewPr>
      <p:cViewPr varScale="1">
        <p:scale>
          <a:sx n="62" d="100"/>
          <a:sy n="62" d="100"/>
        </p:scale>
        <p:origin x="3125"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162EEB-4B10-49FF-8F2C-0AA227A2A94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3AD052-4091-41F6-9925-0069266F787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C2985F6-270D-4F70-9E10-FCBAC348023D}" type="datetimeFigureOut">
              <a:rPr lang="en-US" smtClean="0"/>
              <a:t>5/4/2021</a:t>
            </a:fld>
            <a:endParaRPr lang="en-US"/>
          </a:p>
        </p:txBody>
      </p:sp>
      <p:sp>
        <p:nvSpPr>
          <p:cNvPr id="4" name="Footer Placeholder 3">
            <a:extLst>
              <a:ext uri="{FF2B5EF4-FFF2-40B4-BE49-F238E27FC236}">
                <a16:creationId xmlns:a16="http://schemas.microsoft.com/office/drawing/2014/main" id="{ACB7B3A6-7390-4E05-81C4-8E18BFF7F30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5ACC3E-4800-4F15-A6CB-63B3241B1A55}"/>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36B4AA4-C194-4822-91D4-B4FECE21AD6E}" type="slidenum">
              <a:rPr lang="en-US" smtClean="0"/>
              <a:t>‹#›</a:t>
            </a:fld>
            <a:endParaRPr lang="en-US"/>
          </a:p>
        </p:txBody>
      </p:sp>
    </p:spTree>
    <p:extLst>
      <p:ext uri="{BB962C8B-B14F-4D97-AF65-F5344CB8AC3E}">
        <p14:creationId xmlns:p14="http://schemas.microsoft.com/office/powerpoint/2010/main" val="3824034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5/4/2021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12</a:t>
            </a:fld>
            <a:endParaRPr lang="en-US"/>
          </a:p>
        </p:txBody>
      </p:sp>
    </p:spTree>
    <p:extLst>
      <p:ext uri="{BB962C8B-B14F-4D97-AF65-F5344CB8AC3E}">
        <p14:creationId xmlns:p14="http://schemas.microsoft.com/office/powerpoint/2010/main" val="2742652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Revitalize Iowa’s Sound Economy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7D8D79-94B8-46B0-BEA5-ADFB594F66F5}"/>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Tree>
    <p:extLst>
      <p:ext uri="{BB962C8B-B14F-4D97-AF65-F5344CB8AC3E}">
        <p14:creationId xmlns:p14="http://schemas.microsoft.com/office/powerpoint/2010/main" val="76828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Revitalize Iowa’s Sound Economy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340768"/>
            <a:ext cx="7886700" cy="965523"/>
          </a:xfrm>
          <a:prstGeom prst="rect">
            <a:avLst/>
          </a:prstGeom>
        </p:spPr>
        <p:txBody>
          <a:bodyPr vert="horz" lIns="91440" tIns="45720" rIns="91440" bIns="45720" rtlCol="0" anchor="ctr">
            <a:normAutofit/>
          </a:bodyPr>
          <a:lstStyle>
            <a:lvl1pPr>
              <a:defRPr>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2441228"/>
            <a:ext cx="7886700" cy="4228132"/>
          </a:xfrm>
          <a:prstGeom prst="rect">
            <a:avLst/>
          </a:prstGeom>
        </p:spPr>
        <p:txBody>
          <a:bodyPr vert="horz" lIns="91440" tIns="45720" rIns="91440" bIns="45720" rtlCol="0">
            <a:normAutofit/>
          </a:bodyPr>
          <a:lstStyle>
            <a:lvl1pPr>
              <a:defRPr>
                <a:latin typeface="PT Sans" panose="020B0503020203020204" pitchFamily="34" charset="0"/>
              </a:defRPr>
            </a:lvl1pPr>
            <a:lvl2pPr>
              <a:defRPr>
                <a:latin typeface="PT Sans" panose="020B0503020203020204" pitchFamily="34" charset="0"/>
              </a:defRPr>
            </a:lvl2pPr>
            <a:lvl3pPr>
              <a:defRPr>
                <a:latin typeface="PT Sans" panose="020B0503020203020204" pitchFamily="34" charset="0"/>
              </a:defRPr>
            </a:lvl3pPr>
            <a:lvl4pPr>
              <a:defRPr>
                <a:latin typeface="PT Sans" panose="020B0503020203020204" pitchFamily="34" charset="0"/>
              </a:defRPr>
            </a:lvl4pPr>
            <a:lvl5pPr>
              <a:defRPr>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64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1" r:id="rId4"/>
    <p:sldLayoutId id="2147483654" r:id="rId5"/>
    <p:sldLayoutId id="2147483655" r:id="rId6"/>
    <p:sldLayoutId id="2147483652" r:id="rId7"/>
    <p:sldLayoutId id="2147483653" r:id="rId8"/>
    <p:sldLayoutId id="2147483656" r:id="rId9"/>
    <p:sldLayoutId id="2147483658"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mailto:craig.markley@iowadot.us"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sp>
        <p:nvSpPr>
          <p:cNvPr id="7" name="TextBox 6">
            <a:extLst>
              <a:ext uri="{FF2B5EF4-FFF2-40B4-BE49-F238E27FC236}">
                <a16:creationId xmlns:a16="http://schemas.microsoft.com/office/drawing/2014/main" id="{9EEEC4D6-EA04-4B21-A205-B47603995269}"/>
              </a:ext>
            </a:extLst>
          </p:cNvPr>
          <p:cNvSpPr txBox="1"/>
          <p:nvPr/>
        </p:nvSpPr>
        <p:spPr>
          <a:xfrm>
            <a:off x="179512" y="5013176"/>
            <a:ext cx="5688632" cy="954107"/>
          </a:xfrm>
          <a:prstGeom prst="rect">
            <a:avLst/>
          </a:prstGeom>
          <a:noFill/>
        </p:spPr>
        <p:txBody>
          <a:bodyPr wrap="square" rtlCol="0">
            <a:spAutoFit/>
          </a:bodyPr>
          <a:lstStyle/>
          <a:p>
            <a:r>
              <a:rPr lang="en-US" sz="2000" b="1" dirty="0">
                <a:solidFill>
                  <a:schemeClr val="bg1"/>
                </a:solidFill>
                <a:latin typeface="PT Sans" panose="020B0503020203020204" pitchFamily="34" charset="0"/>
              </a:rPr>
              <a:t>Revitalize Iowa’s Sound Economy Program</a:t>
            </a:r>
          </a:p>
          <a:p>
            <a:r>
              <a:rPr lang="en-US" b="1" dirty="0">
                <a:solidFill>
                  <a:schemeClr val="bg1"/>
                </a:solidFill>
                <a:latin typeface="PT Sans" panose="020B0503020203020204" pitchFamily="34" charset="0"/>
              </a:rPr>
              <a:t>Iowa Transportation Commission Workshop</a:t>
            </a:r>
          </a:p>
          <a:p>
            <a:r>
              <a:rPr lang="en-US" b="1" dirty="0">
                <a:solidFill>
                  <a:schemeClr val="bg1"/>
                </a:solidFill>
                <a:latin typeface="PT Sans" panose="020B0503020203020204" pitchFamily="34" charset="0"/>
              </a:rPr>
              <a:t>May 11, 2021</a:t>
            </a:r>
            <a:endParaRPr lang="en-US" dirty="0">
              <a:solidFill>
                <a:schemeClr val="bg1"/>
              </a:solidFill>
              <a:latin typeface="PT Sans" panose="020B0503020203020204" pitchFamily="34" charset="0"/>
            </a:endParaRPr>
          </a:p>
        </p:txBody>
      </p:sp>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988840"/>
            <a:ext cx="7776864" cy="4725144"/>
          </a:xfrm>
          <a:prstGeom prst="rect">
            <a:avLst/>
          </a:prstGeom>
        </p:spPr>
        <p:txBody>
          <a:bodyPr vert="horz" lIns="91440" tIns="45720" rIns="91440" bIns="45720" rtlCol="0">
            <a:noAutofit/>
          </a:bodyPr>
          <a:lstStyle/>
          <a:p>
            <a:pPr marL="457200" indent="-457200">
              <a:spcBef>
                <a:spcPts val="0"/>
              </a:spcBef>
              <a:spcAft>
                <a:spcPts val="1200"/>
              </a:spcAft>
              <a:buClr>
                <a:schemeClr val="tx1"/>
              </a:buClr>
              <a:buFontTx/>
            </a:pPr>
            <a:r>
              <a:rPr lang="en-US" sz="2000" dirty="0">
                <a:cs typeface="Arial" pitchFamily="34" charset="0"/>
              </a:rPr>
              <a:t>Max. RISE participation awarded depends on the size of the Certified Site (</a:t>
            </a:r>
            <a:r>
              <a:rPr lang="en-US" sz="2000" dirty="0"/>
              <a:t>50-499 acres; up to 60% RISE participation)</a:t>
            </a:r>
            <a:endParaRPr lang="en-US" sz="2000" dirty="0">
              <a:cs typeface="Arial" pitchFamily="34" charset="0"/>
            </a:endParaRPr>
          </a:p>
          <a:p>
            <a:pPr marL="457200" indent="-457200">
              <a:spcBef>
                <a:spcPts val="0"/>
              </a:spcBef>
              <a:spcAft>
                <a:spcPts val="1200"/>
              </a:spcAft>
              <a:buClr>
                <a:schemeClr val="tx1"/>
              </a:buClr>
              <a:buFontTx/>
            </a:pPr>
            <a:r>
              <a:rPr lang="en-US" sz="2000" dirty="0">
                <a:cs typeface="Arial" pitchFamily="34" charset="0"/>
              </a:rPr>
              <a:t>Process:</a:t>
            </a:r>
          </a:p>
          <a:p>
            <a:pPr marL="857250" lvl="1" indent="-457200">
              <a:spcBef>
                <a:spcPts val="0"/>
              </a:spcBef>
              <a:spcAft>
                <a:spcPts val="1200"/>
              </a:spcAft>
              <a:buClr>
                <a:schemeClr val="tx1"/>
              </a:buClr>
              <a:buFont typeface="+mj-lt"/>
              <a:buAutoNum type="arabicPeriod"/>
            </a:pPr>
            <a:r>
              <a:rPr lang="en-US" sz="1800" dirty="0">
                <a:cs typeface="Arial" pitchFamily="34" charset="0"/>
              </a:rPr>
              <a:t>Iowa DOT recommends commitment of funding to Iowa Transportation Commission (Commission)</a:t>
            </a:r>
          </a:p>
          <a:p>
            <a:pPr marL="857250" lvl="1" indent="-457200">
              <a:spcBef>
                <a:spcPts val="0"/>
              </a:spcBef>
              <a:spcAft>
                <a:spcPts val="1200"/>
              </a:spcAft>
              <a:buClr>
                <a:schemeClr val="tx1"/>
              </a:buClr>
              <a:buFont typeface="+mj-lt"/>
              <a:buAutoNum type="arabicPeriod"/>
            </a:pPr>
            <a:r>
              <a:rPr lang="en-US" sz="1800" dirty="0">
                <a:cs typeface="Arial" pitchFamily="34" charset="0"/>
              </a:rPr>
              <a:t>Commission commits funding</a:t>
            </a:r>
          </a:p>
          <a:p>
            <a:pPr marL="857250" lvl="1" indent="-457200">
              <a:spcBef>
                <a:spcPts val="0"/>
              </a:spcBef>
              <a:spcAft>
                <a:spcPts val="1200"/>
              </a:spcAft>
              <a:buClr>
                <a:schemeClr val="tx1"/>
              </a:buClr>
              <a:buFont typeface="+mj-lt"/>
              <a:buAutoNum type="arabicPeriod"/>
            </a:pPr>
            <a:r>
              <a:rPr lang="en-US" sz="1800" dirty="0">
                <a:cs typeface="Arial" pitchFamily="34" charset="0"/>
              </a:rPr>
              <a:t>Iowa DOT continues to work through final details of scope &amp; eligible costs with the applicant (or later convert to Immediate Opportunity)</a:t>
            </a:r>
          </a:p>
          <a:p>
            <a:pPr marL="857250" lvl="1" indent="-457200">
              <a:spcBef>
                <a:spcPts val="0"/>
              </a:spcBef>
              <a:spcAft>
                <a:spcPts val="1200"/>
              </a:spcAft>
              <a:buClr>
                <a:schemeClr val="tx1"/>
              </a:buClr>
              <a:buFont typeface="+mj-lt"/>
              <a:buAutoNum type="arabicPeriod"/>
            </a:pPr>
            <a:r>
              <a:rPr lang="en-US" sz="1800" dirty="0">
                <a:cs typeface="Arial" pitchFamily="34" charset="0"/>
              </a:rPr>
              <a:t>Iowa DOT recommends modification of funding commitment</a:t>
            </a:r>
          </a:p>
          <a:p>
            <a:pPr marL="857250" lvl="1" indent="-457200">
              <a:spcBef>
                <a:spcPts val="0"/>
              </a:spcBef>
              <a:spcAft>
                <a:spcPts val="1200"/>
              </a:spcAft>
              <a:buClr>
                <a:schemeClr val="tx1"/>
              </a:buClr>
              <a:buFont typeface="+mj-lt"/>
              <a:buAutoNum type="arabicPeriod"/>
            </a:pPr>
            <a:r>
              <a:rPr lang="en-US" sz="1800" dirty="0">
                <a:cs typeface="Arial" pitchFamily="34" charset="0"/>
              </a:rPr>
              <a:t>Commission approves modification</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539552" y="1124743"/>
            <a:ext cx="8136904" cy="288033"/>
          </a:xfrm>
        </p:spPr>
        <p:txBody>
          <a:bodyPr>
            <a:noAutofit/>
          </a:bodyPr>
          <a:lstStyle/>
          <a:p>
            <a:r>
              <a:rPr lang="en-US" sz="3400" b="1" dirty="0">
                <a:solidFill>
                  <a:schemeClr val="tx2"/>
                </a:solidFill>
              </a:rPr>
              <a:t>Iowa’s Certified Sites – Existing Policy</a:t>
            </a:r>
          </a:p>
        </p:txBody>
      </p:sp>
    </p:spTree>
    <p:extLst>
      <p:ext uri="{BB962C8B-B14F-4D97-AF65-F5344CB8AC3E}">
        <p14:creationId xmlns:p14="http://schemas.microsoft.com/office/powerpoint/2010/main" val="2855398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Davenport</a:t>
            </a:r>
          </a:p>
          <a:p>
            <a:pPr marL="0" indent="0">
              <a:spcBef>
                <a:spcPts val="0"/>
              </a:spcBef>
              <a:buClr>
                <a:schemeClr val="tx1"/>
              </a:buClr>
              <a:buNone/>
              <a:defRPr/>
            </a:pPr>
            <a:r>
              <a:rPr lang="en-US" sz="1800" b="1" dirty="0">
                <a:latin typeface="PT Sans" panose="020B0503020203020204"/>
                <a:cs typeface="Arial" pitchFamily="34" charset="0"/>
              </a:rPr>
              <a:t>(Local Development)</a:t>
            </a:r>
            <a:endParaRPr lang="en-US" sz="2400" b="1" dirty="0">
              <a:latin typeface="PT Sans" panose="020B0503020203020204"/>
              <a:cs typeface="Arial" pitchFamily="34" charset="0"/>
            </a:endParaRPr>
          </a:p>
          <a:p>
            <a:pPr marL="0" indent="0">
              <a:buNone/>
            </a:pPr>
            <a:r>
              <a:rPr lang="en-US" sz="1800" dirty="0">
                <a:latin typeface="PT Sans" panose="020B0503020203020204"/>
              </a:rPr>
              <a:t>Potential improvements to Hillandale Road, Research Parkway, Northwest Boulevard, 76th Street and North Division Street located on the northwest side of town. This project is necessary to provide improved access to the Eastern Iowa Industrial Center, a potential new and recertified Iowa Economic Development Authority certified site of more than 158 acres.</a:t>
            </a:r>
          </a:p>
          <a:p>
            <a:pPr marL="0" indent="0">
              <a:spcBef>
                <a:spcPts val="0"/>
              </a:spcBef>
              <a:buClr>
                <a:schemeClr val="tx1"/>
              </a:buClr>
              <a:buNone/>
              <a:defRPr/>
            </a:pPr>
            <a:r>
              <a:rPr lang="en-US" sz="1800" dirty="0">
                <a:latin typeface="PT Sans" panose="020B0503020203020204"/>
                <a:cs typeface="Arial" pitchFamily="34" charset="0"/>
              </a:rPr>
              <a:t>Total Cost:     TBD</a:t>
            </a:r>
          </a:p>
          <a:p>
            <a:pPr marL="0" indent="0">
              <a:spcBef>
                <a:spcPts val="0"/>
              </a:spcBef>
              <a:buClr>
                <a:schemeClr val="tx1"/>
              </a:buClr>
              <a:buNone/>
              <a:defRPr/>
            </a:pPr>
            <a:r>
              <a:rPr lang="en-US" sz="1800" dirty="0">
                <a:latin typeface="PT Sans" panose="020B0503020203020204"/>
                <a:cs typeface="Arial" pitchFamily="34" charset="0"/>
              </a:rPr>
              <a:t>Requested:   TBD  (60%)</a:t>
            </a:r>
          </a:p>
          <a:p>
            <a:pPr marL="0" indent="0">
              <a:spcBef>
                <a:spcPts val="0"/>
              </a:spcBef>
              <a:buClr>
                <a:schemeClr val="tx1"/>
              </a:buClr>
              <a:buNone/>
              <a:defRPr/>
            </a:pPr>
            <a:endParaRPr lang="en-US" sz="2400" dirty="0">
              <a:latin typeface="PT Sans" panose="020B0503020203020204"/>
              <a:cs typeface="Arial" pitchFamily="34" charset="0"/>
            </a:endParaRPr>
          </a:p>
        </p:txBody>
      </p:sp>
      <p:pic>
        <p:nvPicPr>
          <p:cNvPr id="4" name="Picture 3">
            <a:extLst>
              <a:ext uri="{FF2B5EF4-FFF2-40B4-BE49-F238E27FC236}">
                <a16:creationId xmlns:a16="http://schemas.microsoft.com/office/drawing/2014/main" id="{E996F85B-1142-43BD-9CF5-09D6963211E9}"/>
              </a:ext>
            </a:extLst>
          </p:cNvPr>
          <p:cNvPicPr>
            <a:picLocks noChangeAspect="1"/>
          </p:cNvPicPr>
          <p:nvPr/>
        </p:nvPicPr>
        <p:blipFill rotWithShape="1">
          <a:blip r:embed="rId2"/>
          <a:srcRect l="7476" t="12200" r="5901" b="11019"/>
          <a:stretch/>
        </p:blipFill>
        <p:spPr>
          <a:xfrm>
            <a:off x="2051720" y="2996952"/>
            <a:ext cx="5760640" cy="3404015"/>
          </a:xfrm>
          <a:prstGeom prst="rect">
            <a:avLst/>
          </a:prstGeom>
          <a:ln>
            <a:solidFill>
              <a:schemeClr val="tx1"/>
            </a:solidFill>
          </a:ln>
        </p:spPr>
      </p:pic>
    </p:spTree>
    <p:extLst>
      <p:ext uri="{BB962C8B-B14F-4D97-AF65-F5344CB8AC3E}">
        <p14:creationId xmlns:p14="http://schemas.microsoft.com/office/powerpoint/2010/main" val="3850579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483768" y="5445224"/>
            <a:ext cx="4320480" cy="738664"/>
          </a:xfrm>
          <a:prstGeom prst="rect">
            <a:avLst/>
          </a:prstGeom>
          <a:noFill/>
        </p:spPr>
        <p:txBody>
          <a:bodyPr wrap="square" rtlCol="0">
            <a:spAutoFit/>
          </a:bodyPr>
          <a:lstStyle/>
          <a:p>
            <a:r>
              <a:rPr lang="en-US" sz="1400" b="1" dirty="0">
                <a:solidFill>
                  <a:schemeClr val="bg1">
                    <a:lumMod val="50000"/>
                  </a:schemeClr>
                </a:solidFill>
                <a:latin typeface="Century Gothic" panose="020B0502020202020204" pitchFamily="34" charset="0"/>
                <a:cs typeface="Arial" panose="020B0604020202020204" pitchFamily="34" charset="0"/>
              </a:rPr>
              <a:t>Craig Markley, Systems Planning Bureau</a:t>
            </a:r>
          </a:p>
          <a:p>
            <a:r>
              <a:rPr lang="en-US" sz="1400" b="1" dirty="0">
                <a:solidFill>
                  <a:schemeClr val="bg1">
                    <a:lumMod val="50000"/>
                  </a:schemeClr>
                </a:solidFill>
                <a:latin typeface="Century Gothic" panose="020B0502020202020204" pitchFamily="34" charset="0"/>
                <a:cs typeface="Arial" panose="020B0604020202020204" pitchFamily="34" charset="0"/>
                <a:hlinkClick r:id="rId3"/>
              </a:rPr>
              <a:t>craig.markley@iowadot.us</a:t>
            </a:r>
            <a:endParaRPr lang="en-US" sz="1400" b="1" dirty="0">
              <a:solidFill>
                <a:schemeClr val="bg1">
                  <a:lumMod val="50000"/>
                </a:schemeClr>
              </a:solidFill>
              <a:latin typeface="Century Gothic" panose="020B0502020202020204" pitchFamily="34" charset="0"/>
              <a:cs typeface="Arial" panose="020B0604020202020204" pitchFamily="34" charset="0"/>
            </a:endParaRPr>
          </a:p>
          <a:p>
            <a:r>
              <a:rPr lang="en-US" sz="1400" b="1" dirty="0">
                <a:solidFill>
                  <a:schemeClr val="bg1">
                    <a:lumMod val="50000"/>
                  </a:schemeClr>
                </a:solidFill>
                <a:latin typeface="Century Gothic" panose="020B0502020202020204" pitchFamily="34" charset="0"/>
                <a:cs typeface="Arial" panose="020B0604020202020204" pitchFamily="34" charset="0"/>
              </a:rPr>
              <a:t>515-239-1027</a:t>
            </a:r>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QUESTIONS?</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Tree>
    <p:extLst>
      <p:ext uri="{BB962C8B-B14F-4D97-AF65-F5344CB8AC3E}">
        <p14:creationId xmlns:p14="http://schemas.microsoft.com/office/powerpoint/2010/main" val="3398219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72816"/>
            <a:ext cx="7776864" cy="5085184"/>
          </a:xfrm>
          <a:prstGeom prst="rect">
            <a:avLst/>
          </a:prstGeom>
        </p:spPr>
        <p:txBody>
          <a:bodyPr vert="horz" lIns="91440" tIns="45720" rIns="91440" bIns="45720" rtlCol="0">
            <a:normAutofit/>
          </a:bodyPr>
          <a:lstStyle/>
          <a:p>
            <a:pPr lvl="0">
              <a:spcAft>
                <a:spcPts val="1200"/>
              </a:spcAft>
            </a:pPr>
            <a:r>
              <a:rPr lang="en-US" sz="2400" dirty="0">
                <a:latin typeface="PT Sans" panose="020B0503020203020204"/>
              </a:rPr>
              <a:t>Created in 1985</a:t>
            </a:r>
          </a:p>
          <a:p>
            <a:pPr>
              <a:spcAft>
                <a:spcPts val="1200"/>
              </a:spcAft>
            </a:pPr>
            <a:r>
              <a:rPr lang="en-US" sz="2400" dirty="0">
                <a:latin typeface="PT Sans" panose="020B0503020203020204"/>
              </a:rPr>
              <a:t>Purpose: </a:t>
            </a:r>
            <a:r>
              <a:rPr lang="en-US" sz="2400" dirty="0">
                <a:latin typeface="PT Sans" panose="020B0503020203020204"/>
                <a:cs typeface="Arial" panose="020B0604020202020204" pitchFamily="34" charset="0"/>
              </a:rPr>
              <a:t>To promote economic development through roadway improvements.  </a:t>
            </a:r>
          </a:p>
          <a:p>
            <a:pPr>
              <a:spcAft>
                <a:spcPts val="1200"/>
              </a:spcAft>
            </a:pPr>
            <a:r>
              <a:rPr lang="en-US" sz="2400" dirty="0">
                <a:latin typeface="PT Sans" panose="020B0503020203020204"/>
                <a:cs typeface="Arial" panose="020B0604020202020204" pitchFamily="34" charset="0"/>
              </a:rPr>
              <a:t>Eligible development shall have value-adding activities that feed new dollars into the economy</a:t>
            </a:r>
            <a:endParaRPr lang="en-US" altLang="en-US" sz="2400" dirty="0">
              <a:latin typeface="PT Sans" panose="020B0503020203020204"/>
              <a:cs typeface="Arial" panose="020B0604020202020204" pitchFamily="34" charset="0"/>
            </a:endParaRPr>
          </a:p>
          <a:p>
            <a:pPr>
              <a:spcAft>
                <a:spcPts val="1200"/>
              </a:spcAft>
            </a:pPr>
            <a:r>
              <a:rPr lang="en-US" altLang="en-US" sz="2400" dirty="0">
                <a:latin typeface="PT Sans" panose="020B0503020203020204"/>
                <a:cs typeface="Arial" panose="020B0604020202020204" pitchFamily="34" charset="0"/>
              </a:rPr>
              <a:t>Available to cities and counties through an application program</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79512" y="1124744"/>
            <a:ext cx="8712967" cy="360040"/>
          </a:xfrm>
        </p:spPr>
        <p:txBody>
          <a:bodyPr>
            <a:noAutofit/>
          </a:bodyPr>
          <a:lstStyle/>
          <a:p>
            <a:r>
              <a:rPr lang="en-US" sz="3400" b="1" dirty="0">
                <a:solidFill>
                  <a:schemeClr val="tx2"/>
                </a:solidFill>
              </a:rPr>
              <a:t>Revitalize Iowa’s Sound Economy Program</a:t>
            </a:r>
          </a:p>
        </p:txBody>
      </p:sp>
    </p:spTree>
    <p:extLst>
      <p:ext uri="{BB962C8B-B14F-4D97-AF65-F5344CB8AC3E}">
        <p14:creationId xmlns:p14="http://schemas.microsoft.com/office/powerpoint/2010/main" val="162698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38796"/>
            <a:ext cx="7776864" cy="5117672"/>
          </a:xfrm>
          <a:prstGeom prst="rect">
            <a:avLst/>
          </a:prstGeom>
        </p:spPr>
        <p:txBody>
          <a:bodyPr vert="horz" lIns="91440" tIns="45720" rIns="91440" bIns="45720" rtlCol="0">
            <a:normAutofit fontScale="55000" lnSpcReduction="20000"/>
          </a:bodyPr>
          <a:lstStyle/>
          <a:p>
            <a:pPr lvl="0"/>
            <a:r>
              <a:rPr lang="en-US" sz="3100" b="1" dirty="0"/>
              <a:t>Available Funding</a:t>
            </a:r>
          </a:p>
          <a:p>
            <a:pPr lvl="1">
              <a:spcAft>
                <a:spcPts val="1200"/>
              </a:spcAft>
            </a:pPr>
            <a:r>
              <a:rPr lang="en-US" dirty="0"/>
              <a:t>Funded annually with dedicated state motor fuel and special fuel tax revenues</a:t>
            </a:r>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0"/>
            <a:r>
              <a:rPr lang="en-US" sz="3100" b="1" dirty="0"/>
              <a:t>Application Summary for SFY2021</a:t>
            </a:r>
          </a:p>
          <a:p>
            <a:pPr lvl="1">
              <a:spcAft>
                <a:spcPts val="1200"/>
              </a:spcAft>
            </a:pPr>
            <a:r>
              <a:rPr lang="en-US" dirty="0"/>
              <a:t>Total number of projects awarded: 11</a:t>
            </a:r>
          </a:p>
          <a:p>
            <a:pPr lvl="1">
              <a:spcAft>
                <a:spcPts val="1200"/>
              </a:spcAft>
            </a:pPr>
            <a:r>
              <a:rPr lang="en-US" dirty="0"/>
              <a:t>Total project costs: $19,694,425</a:t>
            </a:r>
          </a:p>
          <a:p>
            <a:pPr lvl="1">
              <a:spcAft>
                <a:spcPts val="1200"/>
              </a:spcAft>
            </a:pPr>
            <a:r>
              <a:rPr lang="en-US" dirty="0"/>
              <a:t>Total amount awarded: $11,497,747</a:t>
            </a:r>
          </a:p>
          <a:p>
            <a:pPr lvl="1"/>
            <a:endParaRPr lang="en-US"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07505" y="1124744"/>
            <a:ext cx="8928991" cy="360040"/>
          </a:xfrm>
        </p:spPr>
        <p:txBody>
          <a:bodyPr>
            <a:noAutofit/>
          </a:bodyPr>
          <a:lstStyle/>
          <a:p>
            <a:r>
              <a:rPr lang="en-US" sz="3400" b="1" dirty="0">
                <a:solidFill>
                  <a:schemeClr val="tx2"/>
                </a:solidFill>
              </a:rPr>
              <a:t>Available Funding and Application Summary</a:t>
            </a:r>
          </a:p>
        </p:txBody>
      </p:sp>
      <p:graphicFrame>
        <p:nvGraphicFramePr>
          <p:cNvPr id="3" name="Table 2">
            <a:extLst>
              <a:ext uri="{FF2B5EF4-FFF2-40B4-BE49-F238E27FC236}">
                <a16:creationId xmlns:a16="http://schemas.microsoft.com/office/drawing/2014/main" id="{9E6A5973-2D54-4D94-B7B5-EDF7379B6EC6}"/>
              </a:ext>
            </a:extLst>
          </p:cNvPr>
          <p:cNvGraphicFramePr>
            <a:graphicFrameLocks noGrp="1"/>
          </p:cNvGraphicFramePr>
          <p:nvPr>
            <p:extLst>
              <p:ext uri="{D42A27DB-BD31-4B8C-83A1-F6EECF244321}">
                <p14:modId xmlns:p14="http://schemas.microsoft.com/office/powerpoint/2010/main" val="1555068494"/>
              </p:ext>
            </p:extLst>
          </p:nvPr>
        </p:nvGraphicFramePr>
        <p:xfrm>
          <a:off x="1547664" y="2420888"/>
          <a:ext cx="6552728" cy="2011680"/>
        </p:xfrm>
        <a:graphic>
          <a:graphicData uri="http://schemas.openxmlformats.org/drawingml/2006/table">
            <a:tbl>
              <a:tblPr firstRow="1" bandRow="1">
                <a:tableStyleId>{5C22544A-7EE6-4342-B048-85BDC9FD1C3A}</a:tableStyleId>
              </a:tblPr>
              <a:tblGrid>
                <a:gridCol w="2967272">
                  <a:extLst>
                    <a:ext uri="{9D8B030D-6E8A-4147-A177-3AD203B41FA5}">
                      <a16:colId xmlns:a16="http://schemas.microsoft.com/office/drawing/2014/main" val="1223671175"/>
                    </a:ext>
                  </a:extLst>
                </a:gridCol>
                <a:gridCol w="1854546">
                  <a:extLst>
                    <a:ext uri="{9D8B030D-6E8A-4147-A177-3AD203B41FA5}">
                      <a16:colId xmlns:a16="http://schemas.microsoft.com/office/drawing/2014/main" val="2782411665"/>
                    </a:ext>
                  </a:extLst>
                </a:gridCol>
                <a:gridCol w="1730910">
                  <a:extLst>
                    <a:ext uri="{9D8B030D-6E8A-4147-A177-3AD203B41FA5}">
                      <a16:colId xmlns:a16="http://schemas.microsoft.com/office/drawing/2014/main" val="77337432"/>
                    </a:ext>
                  </a:extLst>
                </a:gridCol>
              </a:tblGrid>
              <a:tr h="360040">
                <a:tc>
                  <a:txBody>
                    <a:bodyPr/>
                    <a:lstStyle/>
                    <a:p>
                      <a:endParaRPr lang="en-US" dirty="0"/>
                    </a:p>
                  </a:txBody>
                  <a:tcPr>
                    <a:solidFill>
                      <a:schemeClr val="tx1"/>
                    </a:solidFill>
                  </a:tcPr>
                </a:tc>
                <a:tc>
                  <a:txBody>
                    <a:bodyPr/>
                    <a:lstStyle/>
                    <a:p>
                      <a:pPr algn="ctr"/>
                      <a:r>
                        <a:rPr lang="en-US" sz="1500" b="0" dirty="0">
                          <a:latin typeface="PT Sans" panose="020B0503020203020204"/>
                        </a:rPr>
                        <a:t>CITY</a:t>
                      </a:r>
                    </a:p>
                  </a:txBody>
                  <a:tcPr>
                    <a:solidFill>
                      <a:schemeClr val="tx1"/>
                    </a:solidFill>
                  </a:tcPr>
                </a:tc>
                <a:tc>
                  <a:txBody>
                    <a:bodyPr/>
                    <a:lstStyle/>
                    <a:p>
                      <a:pPr algn="ctr"/>
                      <a:r>
                        <a:rPr lang="en-US" sz="1500" b="0" dirty="0">
                          <a:latin typeface="PT Sans" panose="020B0503020203020204"/>
                        </a:rPr>
                        <a:t>COUNTY</a:t>
                      </a:r>
                    </a:p>
                  </a:txBody>
                  <a:tcPr>
                    <a:solidFill>
                      <a:schemeClr val="tx1"/>
                    </a:solidFill>
                  </a:tcPr>
                </a:tc>
                <a:extLst>
                  <a:ext uri="{0D108BD9-81ED-4DB2-BD59-A6C34878D82A}">
                    <a16:rowId xmlns:a16="http://schemas.microsoft.com/office/drawing/2014/main" val="2193638760"/>
                  </a:ext>
                </a:extLst>
              </a:tr>
              <a:tr h="508000">
                <a:tc>
                  <a:txBody>
                    <a:bodyPr/>
                    <a:lstStyle/>
                    <a:p>
                      <a:r>
                        <a:rPr lang="en-US" sz="1500" b="0" dirty="0">
                          <a:solidFill>
                            <a:schemeClr val="bg1"/>
                          </a:solidFill>
                          <a:latin typeface="PT Sans" panose="020B0503020203020204"/>
                        </a:rPr>
                        <a:t>Average funding generated monthly</a:t>
                      </a:r>
                    </a:p>
                  </a:txBody>
                  <a:tcPr>
                    <a:solidFill>
                      <a:schemeClr val="tx1"/>
                    </a:solidFill>
                  </a:tcPr>
                </a:tc>
                <a:tc>
                  <a:txBody>
                    <a:bodyPr/>
                    <a:lstStyle/>
                    <a:p>
                      <a:pPr algn="ctr"/>
                      <a:r>
                        <a:rPr lang="en-US" sz="1500" dirty="0">
                          <a:latin typeface="PT Sans" panose="020B0503020203020204"/>
                        </a:rPr>
                        <a:t>$970,179</a:t>
                      </a:r>
                    </a:p>
                  </a:txBody>
                  <a:tcPr/>
                </a:tc>
                <a:tc>
                  <a:txBody>
                    <a:bodyPr/>
                    <a:lstStyle/>
                    <a:p>
                      <a:pPr algn="ctr"/>
                      <a:r>
                        <a:rPr lang="en-US" sz="1500" dirty="0">
                          <a:latin typeface="PT Sans" panose="020B0503020203020204"/>
                        </a:rPr>
                        <a:t>$485,089</a:t>
                      </a:r>
                    </a:p>
                  </a:txBody>
                  <a:tcPr/>
                </a:tc>
                <a:extLst>
                  <a:ext uri="{0D108BD9-81ED-4DB2-BD59-A6C34878D82A}">
                    <a16:rowId xmlns:a16="http://schemas.microsoft.com/office/drawing/2014/main" val="391757430"/>
                  </a:ext>
                </a:extLst>
              </a:tr>
              <a:tr h="508000">
                <a:tc>
                  <a:txBody>
                    <a:bodyPr/>
                    <a:lstStyle/>
                    <a:p>
                      <a:r>
                        <a:rPr lang="en-US" sz="1500" b="0" dirty="0">
                          <a:solidFill>
                            <a:schemeClr val="bg1"/>
                          </a:solidFill>
                          <a:latin typeface="PT Sans" panose="020B0503020203020204"/>
                        </a:rPr>
                        <a:t>SFY 2021 current Road Use Tax Revenue (as of  3/29/2021)</a:t>
                      </a:r>
                    </a:p>
                  </a:txBody>
                  <a:tcPr>
                    <a:solidFill>
                      <a:schemeClr val="tx1"/>
                    </a:solidFill>
                  </a:tcPr>
                </a:tc>
                <a:tc>
                  <a:txBody>
                    <a:bodyPr/>
                    <a:lstStyle/>
                    <a:p>
                      <a:pPr algn="ctr"/>
                      <a:r>
                        <a:rPr lang="en-US" sz="1500" dirty="0">
                          <a:latin typeface="PT Sans" panose="020B0503020203020204"/>
                        </a:rPr>
                        <a:t>$8,226,077.31</a:t>
                      </a:r>
                    </a:p>
                  </a:txBody>
                  <a:tcPr/>
                </a:tc>
                <a:tc>
                  <a:txBody>
                    <a:bodyPr/>
                    <a:lstStyle/>
                    <a:p>
                      <a:pPr algn="ctr"/>
                      <a:r>
                        <a:rPr lang="en-US" sz="1500" dirty="0">
                          <a:latin typeface="PT Sans" panose="020B0503020203020204"/>
                        </a:rPr>
                        <a:t>$4,113,038.65</a:t>
                      </a:r>
                    </a:p>
                  </a:txBody>
                  <a:tcPr/>
                </a:tc>
                <a:extLst>
                  <a:ext uri="{0D108BD9-81ED-4DB2-BD59-A6C34878D82A}">
                    <a16:rowId xmlns:a16="http://schemas.microsoft.com/office/drawing/2014/main" val="3405443125"/>
                  </a:ext>
                </a:extLst>
              </a:tr>
              <a:tr h="508000">
                <a:tc>
                  <a:txBody>
                    <a:bodyPr/>
                    <a:lstStyle/>
                    <a:p>
                      <a:r>
                        <a:rPr lang="en-US" sz="1500" b="0" dirty="0">
                          <a:solidFill>
                            <a:schemeClr val="bg1"/>
                          </a:solidFill>
                          <a:latin typeface="PT Sans" panose="020B0503020203020204"/>
                        </a:rPr>
                        <a:t>Current Unobligated Balance (as of  3/29/2021)</a:t>
                      </a:r>
                    </a:p>
                  </a:txBody>
                  <a:tcPr>
                    <a:solidFill>
                      <a:schemeClr val="tx1"/>
                    </a:solidFill>
                  </a:tcPr>
                </a:tc>
                <a:tc>
                  <a:txBody>
                    <a:bodyPr/>
                    <a:lstStyle/>
                    <a:p>
                      <a:pPr algn="ctr"/>
                      <a:r>
                        <a:rPr lang="en-US" sz="1500" dirty="0">
                          <a:latin typeface="PT Sans" panose="020B0503020203020204"/>
                        </a:rPr>
                        <a:t>$9,516,612.12</a:t>
                      </a:r>
                    </a:p>
                  </a:txBody>
                  <a:tcPr/>
                </a:tc>
                <a:tc>
                  <a:txBody>
                    <a:bodyPr/>
                    <a:lstStyle/>
                    <a:p>
                      <a:pPr algn="ctr"/>
                      <a:r>
                        <a:rPr lang="en-US" sz="1500" dirty="0">
                          <a:latin typeface="PT Sans" panose="020B0503020203020204"/>
                        </a:rPr>
                        <a:t>$3,847,058.70</a:t>
                      </a:r>
                    </a:p>
                  </a:txBody>
                  <a:tcPr/>
                </a:tc>
                <a:extLst>
                  <a:ext uri="{0D108BD9-81ED-4DB2-BD59-A6C34878D82A}">
                    <a16:rowId xmlns:a16="http://schemas.microsoft.com/office/drawing/2014/main" val="4199533641"/>
                  </a:ext>
                </a:extLst>
              </a:tr>
            </a:tbl>
          </a:graphicData>
        </a:graphic>
      </p:graphicFrame>
    </p:spTree>
    <p:extLst>
      <p:ext uri="{BB962C8B-B14F-4D97-AF65-F5344CB8AC3E}">
        <p14:creationId xmlns:p14="http://schemas.microsoft.com/office/powerpoint/2010/main" val="1828061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988840"/>
            <a:ext cx="7776864" cy="4725144"/>
          </a:xfrm>
          <a:prstGeom prst="rect">
            <a:avLst/>
          </a:prstGeom>
        </p:spPr>
        <p:txBody>
          <a:bodyPr vert="horz" lIns="91440" tIns="45720" rIns="91440" bIns="45720" rtlCol="0">
            <a:normAutofit/>
          </a:bodyPr>
          <a:lstStyle/>
          <a:p>
            <a:pPr marL="457200" indent="-457200">
              <a:spcBef>
                <a:spcPts val="0"/>
              </a:spcBef>
              <a:spcAft>
                <a:spcPts val="1200"/>
              </a:spcAft>
              <a:buClr>
                <a:schemeClr val="tx1"/>
              </a:buClr>
              <a:buFontTx/>
              <a:buChar char="•"/>
              <a:defRPr/>
            </a:pPr>
            <a:r>
              <a:rPr lang="en-US" sz="2400" dirty="0">
                <a:cs typeface="Arial" pitchFamily="34" charset="0"/>
              </a:rPr>
              <a:t>Development Potential (35 points)</a:t>
            </a:r>
          </a:p>
          <a:p>
            <a:pPr marL="457200" indent="-457200">
              <a:spcBef>
                <a:spcPts val="0"/>
              </a:spcBef>
              <a:spcAft>
                <a:spcPts val="1200"/>
              </a:spcAft>
              <a:buClr>
                <a:schemeClr val="tx1"/>
              </a:buClr>
              <a:buFontTx/>
              <a:buChar char="•"/>
              <a:defRPr/>
            </a:pPr>
            <a:r>
              <a:rPr lang="en-US" sz="2400" dirty="0">
                <a:cs typeface="Arial" pitchFamily="34" charset="0"/>
              </a:rPr>
              <a:t>Economic impact and Cost Effectiveness (20 points)</a:t>
            </a:r>
          </a:p>
          <a:p>
            <a:pPr marL="457200" indent="-457200">
              <a:spcBef>
                <a:spcPts val="0"/>
              </a:spcBef>
              <a:spcAft>
                <a:spcPts val="1200"/>
              </a:spcAft>
              <a:buClr>
                <a:schemeClr val="tx1"/>
              </a:buClr>
              <a:buFontTx/>
              <a:buChar char="•"/>
              <a:defRPr/>
            </a:pPr>
            <a:r>
              <a:rPr lang="en-US" sz="2400" dirty="0">
                <a:cs typeface="Arial" pitchFamily="34" charset="0"/>
              </a:rPr>
              <a:t>Local Commitment and Initiative (33 points)</a:t>
            </a:r>
          </a:p>
          <a:p>
            <a:pPr marL="457200" indent="-457200">
              <a:spcBef>
                <a:spcPts val="0"/>
              </a:spcBef>
              <a:spcAft>
                <a:spcPts val="1200"/>
              </a:spcAft>
              <a:buClr>
                <a:schemeClr val="tx1"/>
              </a:buClr>
              <a:buFontTx/>
              <a:buChar char="•"/>
              <a:defRPr/>
            </a:pPr>
            <a:r>
              <a:rPr lang="en-US" sz="2400" dirty="0">
                <a:cs typeface="Arial" pitchFamily="34" charset="0"/>
              </a:rPr>
              <a:t>Transportation Need and Justification (4 points)</a:t>
            </a:r>
          </a:p>
          <a:p>
            <a:pPr marL="457200" indent="-457200">
              <a:spcBef>
                <a:spcPts val="0"/>
              </a:spcBef>
              <a:spcAft>
                <a:spcPts val="1200"/>
              </a:spcAft>
              <a:buClr>
                <a:schemeClr val="tx1"/>
              </a:buClr>
              <a:buFontTx/>
              <a:buChar char="•"/>
              <a:defRPr/>
            </a:pPr>
            <a:r>
              <a:rPr lang="en-US" sz="2400" dirty="0">
                <a:cs typeface="Arial" pitchFamily="34" charset="0"/>
              </a:rPr>
              <a:t>Local Economic Need (6 points)</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1124743"/>
            <a:ext cx="7886700" cy="288033"/>
          </a:xfrm>
        </p:spPr>
        <p:txBody>
          <a:bodyPr>
            <a:noAutofit/>
          </a:bodyPr>
          <a:lstStyle/>
          <a:p>
            <a:r>
              <a:rPr lang="en-US" sz="3400" b="1" dirty="0">
                <a:solidFill>
                  <a:schemeClr val="tx2"/>
                </a:solidFill>
              </a:rPr>
              <a:t>Local Development Project Evaluation Criteria</a:t>
            </a:r>
          </a:p>
        </p:txBody>
      </p:sp>
    </p:spTree>
    <p:extLst>
      <p:ext uri="{BB962C8B-B14F-4D97-AF65-F5344CB8AC3E}">
        <p14:creationId xmlns:p14="http://schemas.microsoft.com/office/powerpoint/2010/main" val="373714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51" name="Picture 50">
            <a:extLst>
              <a:ext uri="{FF2B5EF4-FFF2-40B4-BE49-F238E27FC236}">
                <a16:creationId xmlns:a16="http://schemas.microsoft.com/office/drawing/2014/main" id="{F999C3B5-2DBB-4A65-B0D5-D4CF53A35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9" name="Title 10">
            <a:extLst>
              <a:ext uri="{FF2B5EF4-FFF2-40B4-BE49-F238E27FC236}">
                <a16:creationId xmlns:a16="http://schemas.microsoft.com/office/drawing/2014/main" id="{31665C7D-5068-47C1-AE72-60DCFB88CD4A}"/>
              </a:ext>
            </a:extLst>
          </p:cNvPr>
          <p:cNvSpPr txBox="1">
            <a:spLocks/>
          </p:cNvSpPr>
          <p:nvPr/>
        </p:nvSpPr>
        <p:spPr>
          <a:xfrm>
            <a:off x="542285" y="707765"/>
            <a:ext cx="7886700"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PT Sans" panose="020B0503020203020204" pitchFamily="34" charset="0"/>
                <a:ea typeface="+mj-ea"/>
                <a:cs typeface="+mj-cs"/>
              </a:defRPr>
            </a:lvl1pPr>
          </a:lstStyle>
          <a:p>
            <a:r>
              <a:rPr lang="en-US" sz="3400" b="1" dirty="0">
                <a:solidFill>
                  <a:schemeClr val="tx2"/>
                </a:solidFill>
              </a:rPr>
              <a:t>List of Local Development Applications Recommended</a:t>
            </a:r>
          </a:p>
        </p:txBody>
      </p:sp>
      <p:grpSp>
        <p:nvGrpSpPr>
          <p:cNvPr id="20" name="Group 19">
            <a:extLst>
              <a:ext uri="{FF2B5EF4-FFF2-40B4-BE49-F238E27FC236}">
                <a16:creationId xmlns:a16="http://schemas.microsoft.com/office/drawing/2014/main" id="{C2DBDC7D-DF98-4EA5-AF2C-81B70C72C062}"/>
              </a:ext>
            </a:extLst>
          </p:cNvPr>
          <p:cNvGrpSpPr/>
          <p:nvPr/>
        </p:nvGrpSpPr>
        <p:grpSpPr>
          <a:xfrm>
            <a:off x="136141" y="1627961"/>
            <a:ext cx="8871716" cy="844612"/>
            <a:chOff x="172361" y="2033593"/>
            <a:chExt cx="8871716" cy="844612"/>
          </a:xfrm>
        </p:grpSpPr>
        <p:grpSp>
          <p:nvGrpSpPr>
            <p:cNvPr id="22" name="Group 21">
              <a:extLst>
                <a:ext uri="{FF2B5EF4-FFF2-40B4-BE49-F238E27FC236}">
                  <a16:creationId xmlns:a16="http://schemas.microsoft.com/office/drawing/2014/main" id="{449DBE11-8632-4B75-B423-645F993AD941}"/>
                </a:ext>
              </a:extLst>
            </p:cNvPr>
            <p:cNvGrpSpPr/>
            <p:nvPr/>
          </p:nvGrpSpPr>
          <p:grpSpPr>
            <a:xfrm>
              <a:off x="172361" y="2033593"/>
              <a:ext cx="8871716" cy="844612"/>
              <a:chOff x="173243" y="2962504"/>
              <a:chExt cx="8871716" cy="844612"/>
            </a:xfrm>
          </p:grpSpPr>
          <p:sp>
            <p:nvSpPr>
              <p:cNvPr id="26" name="Rectangle 25">
                <a:extLst>
                  <a:ext uri="{FF2B5EF4-FFF2-40B4-BE49-F238E27FC236}">
                    <a16:creationId xmlns:a16="http://schemas.microsoft.com/office/drawing/2014/main" id="{91751719-C0CC-437B-9F4B-557E4E02EBF1}"/>
                  </a:ext>
                </a:extLst>
              </p:cNvPr>
              <p:cNvSpPr/>
              <p:nvPr/>
            </p:nvSpPr>
            <p:spPr>
              <a:xfrm>
                <a:off x="7580546" y="2962504"/>
                <a:ext cx="1464413"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D18C796-D7AC-4367-8B93-92CE36336305}"/>
                  </a:ext>
                </a:extLst>
              </p:cNvPr>
              <p:cNvSpPr txBox="1"/>
              <p:nvPr/>
            </p:nvSpPr>
            <p:spPr>
              <a:xfrm>
                <a:off x="7556105" y="3115112"/>
                <a:ext cx="1464413" cy="492443"/>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p:txBody>
          </p:sp>
          <p:sp>
            <p:nvSpPr>
              <p:cNvPr id="28" name="Rectangle 27">
                <a:extLst>
                  <a:ext uri="{FF2B5EF4-FFF2-40B4-BE49-F238E27FC236}">
                    <a16:creationId xmlns:a16="http://schemas.microsoft.com/office/drawing/2014/main" id="{25ADA660-F870-4CF5-AC9E-29F1125B2CE5}"/>
                  </a:ext>
                </a:extLst>
              </p:cNvPr>
              <p:cNvSpPr/>
              <p:nvPr/>
            </p:nvSpPr>
            <p:spPr>
              <a:xfrm>
                <a:off x="173243" y="2962504"/>
                <a:ext cx="2631099"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B66E17F-229E-4C7C-98E6-04AF4AF74A06}"/>
                  </a:ext>
                </a:extLst>
              </p:cNvPr>
              <p:cNvSpPr txBox="1"/>
              <p:nvPr/>
            </p:nvSpPr>
            <p:spPr>
              <a:xfrm>
                <a:off x="474293" y="3212976"/>
                <a:ext cx="1936882"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30" name="Rectangle 29">
                <a:extLst>
                  <a:ext uri="{FF2B5EF4-FFF2-40B4-BE49-F238E27FC236}">
                    <a16:creationId xmlns:a16="http://schemas.microsoft.com/office/drawing/2014/main" id="{98C6AED0-E3F5-4B6D-8E80-547B34ABCED9}"/>
                  </a:ext>
                </a:extLst>
              </p:cNvPr>
              <p:cNvSpPr/>
              <p:nvPr/>
            </p:nvSpPr>
            <p:spPr>
              <a:xfrm>
                <a:off x="2803498" y="2962504"/>
                <a:ext cx="1435607"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2286AA5-E205-4DC4-B251-A4DF8C16BDA9}"/>
                  </a:ext>
                </a:extLst>
              </p:cNvPr>
              <p:cNvSpPr/>
              <p:nvPr/>
            </p:nvSpPr>
            <p:spPr>
              <a:xfrm>
                <a:off x="6173468" y="2962504"/>
                <a:ext cx="1402218"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048ADE6-F183-4228-8851-48FA4E75A582}"/>
                  </a:ext>
                </a:extLst>
              </p:cNvPr>
              <p:cNvSpPr txBox="1"/>
              <p:nvPr/>
            </p:nvSpPr>
            <p:spPr>
              <a:xfrm>
                <a:off x="6145651" y="3114948"/>
                <a:ext cx="1410454"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PERCENT PARTICIPATION</a:t>
                </a:r>
              </a:p>
            </p:txBody>
          </p:sp>
          <p:sp>
            <p:nvSpPr>
              <p:cNvPr id="33" name="Rectangle 32">
                <a:extLst>
                  <a:ext uri="{FF2B5EF4-FFF2-40B4-BE49-F238E27FC236}">
                    <a16:creationId xmlns:a16="http://schemas.microsoft.com/office/drawing/2014/main" id="{ADF5C397-32F1-41F6-A14C-F84D00A60B84}"/>
                  </a:ext>
                </a:extLst>
              </p:cNvPr>
              <p:cNvSpPr/>
              <p:nvPr/>
            </p:nvSpPr>
            <p:spPr>
              <a:xfrm>
                <a:off x="4239105" y="2962504"/>
                <a:ext cx="636068" cy="84461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3AC24CC-F93D-4B69-9D63-138E29EA60ED}"/>
                  </a:ext>
                </a:extLst>
              </p:cNvPr>
              <p:cNvSpPr txBox="1"/>
              <p:nvPr/>
            </p:nvSpPr>
            <p:spPr>
              <a:xfrm>
                <a:off x="3022582" y="3235137"/>
                <a:ext cx="998283"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sp>
            <p:nvSpPr>
              <p:cNvPr id="35" name="TextBox 34">
                <a:extLst>
                  <a:ext uri="{FF2B5EF4-FFF2-40B4-BE49-F238E27FC236}">
                    <a16:creationId xmlns:a16="http://schemas.microsoft.com/office/drawing/2014/main" id="{76D46582-5B6C-4B32-8A65-98D53D021258}"/>
                  </a:ext>
                </a:extLst>
              </p:cNvPr>
              <p:cNvSpPr txBox="1"/>
              <p:nvPr/>
            </p:nvSpPr>
            <p:spPr>
              <a:xfrm>
                <a:off x="4167974" y="3212976"/>
                <a:ext cx="80061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SCORE</a:t>
                </a:r>
              </a:p>
            </p:txBody>
          </p:sp>
        </p:grpSp>
        <p:sp>
          <p:nvSpPr>
            <p:cNvPr id="23" name="Rectangle 22">
              <a:extLst>
                <a:ext uri="{FF2B5EF4-FFF2-40B4-BE49-F238E27FC236}">
                  <a16:creationId xmlns:a16="http://schemas.microsoft.com/office/drawing/2014/main" id="{634F43A7-5684-4BB0-A70E-A9BE9E238A46}"/>
                </a:ext>
              </a:extLst>
            </p:cNvPr>
            <p:cNvSpPr/>
            <p:nvPr/>
          </p:nvSpPr>
          <p:spPr>
            <a:xfrm>
              <a:off x="4874291" y="2033593"/>
              <a:ext cx="1293436"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48316DA-FE23-4458-B69D-C4C3F16641F3}"/>
                </a:ext>
              </a:extLst>
            </p:cNvPr>
            <p:cNvSpPr txBox="1"/>
            <p:nvPr/>
          </p:nvSpPr>
          <p:spPr>
            <a:xfrm>
              <a:off x="4803205" y="2207236"/>
              <a:ext cx="1435607"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grpSp>
      <p:pic>
        <p:nvPicPr>
          <p:cNvPr id="21" name="Picture 20">
            <a:extLst>
              <a:ext uri="{FF2B5EF4-FFF2-40B4-BE49-F238E27FC236}">
                <a16:creationId xmlns:a16="http://schemas.microsoft.com/office/drawing/2014/main" id="{C3C8CDFB-817B-4D38-9844-BB96DDE00D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1" y="5046144"/>
            <a:ext cx="2492056" cy="167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5">
            <a:extLst>
              <a:ext uri="{FF2B5EF4-FFF2-40B4-BE49-F238E27FC236}">
                <a16:creationId xmlns:a16="http://schemas.microsoft.com/office/drawing/2014/main" id="{5C2733DA-9C17-434E-83E2-92A9674E1E4D}"/>
              </a:ext>
            </a:extLst>
          </p:cNvPr>
          <p:cNvSpPr>
            <a:spLocks noChangeAspect="1"/>
          </p:cNvSpPr>
          <p:nvPr/>
        </p:nvSpPr>
        <p:spPr>
          <a:xfrm>
            <a:off x="4625735" y="6024707"/>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37" name="Table 36">
            <a:extLst>
              <a:ext uri="{FF2B5EF4-FFF2-40B4-BE49-F238E27FC236}">
                <a16:creationId xmlns:a16="http://schemas.microsoft.com/office/drawing/2014/main" id="{6E61090E-8007-447E-AA42-CB5BD35F67C2}"/>
              </a:ext>
            </a:extLst>
          </p:cNvPr>
          <p:cNvGraphicFramePr>
            <a:graphicFrameLocks noGrp="1"/>
          </p:cNvGraphicFramePr>
          <p:nvPr>
            <p:extLst>
              <p:ext uri="{D42A27DB-BD31-4B8C-83A1-F6EECF244321}">
                <p14:modId xmlns:p14="http://schemas.microsoft.com/office/powerpoint/2010/main" val="3151412668"/>
              </p:ext>
            </p:extLst>
          </p:nvPr>
        </p:nvGraphicFramePr>
        <p:xfrm>
          <a:off x="71959" y="2472573"/>
          <a:ext cx="8896156" cy="797888"/>
        </p:xfrm>
        <a:graphic>
          <a:graphicData uri="http://schemas.openxmlformats.org/drawingml/2006/table">
            <a:tbl>
              <a:tblPr firstRow="1" bandRow="1">
                <a:tableStyleId>{9D7B26C5-4107-4FEC-AEDC-1716B250A1EF}</a:tableStyleId>
              </a:tblPr>
              <a:tblGrid>
                <a:gridCol w="2692254">
                  <a:extLst>
                    <a:ext uri="{9D8B030D-6E8A-4147-A177-3AD203B41FA5}">
                      <a16:colId xmlns:a16="http://schemas.microsoft.com/office/drawing/2014/main" val="2624080361"/>
                    </a:ext>
                  </a:extLst>
                </a:gridCol>
                <a:gridCol w="1440160">
                  <a:extLst>
                    <a:ext uri="{9D8B030D-6E8A-4147-A177-3AD203B41FA5}">
                      <a16:colId xmlns:a16="http://schemas.microsoft.com/office/drawing/2014/main" val="1223211575"/>
                    </a:ext>
                  </a:extLst>
                </a:gridCol>
                <a:gridCol w="648072">
                  <a:extLst>
                    <a:ext uri="{9D8B030D-6E8A-4147-A177-3AD203B41FA5}">
                      <a16:colId xmlns:a16="http://schemas.microsoft.com/office/drawing/2014/main" val="2720323310"/>
                    </a:ext>
                  </a:extLst>
                </a:gridCol>
                <a:gridCol w="1296144">
                  <a:extLst>
                    <a:ext uri="{9D8B030D-6E8A-4147-A177-3AD203B41FA5}">
                      <a16:colId xmlns:a16="http://schemas.microsoft.com/office/drawing/2014/main" val="650114751"/>
                    </a:ext>
                  </a:extLst>
                </a:gridCol>
                <a:gridCol w="1368152">
                  <a:extLst>
                    <a:ext uri="{9D8B030D-6E8A-4147-A177-3AD203B41FA5}">
                      <a16:colId xmlns:a16="http://schemas.microsoft.com/office/drawing/2014/main" val="2726600765"/>
                    </a:ext>
                  </a:extLst>
                </a:gridCol>
                <a:gridCol w="1451374">
                  <a:extLst>
                    <a:ext uri="{9D8B030D-6E8A-4147-A177-3AD203B41FA5}">
                      <a16:colId xmlns:a16="http://schemas.microsoft.com/office/drawing/2014/main" val="37103315"/>
                    </a:ext>
                  </a:extLst>
                </a:gridCol>
              </a:tblGrid>
              <a:tr h="797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Construction of intersection improvements at Merle Hay Road and Johnston Drive.</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Johnston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49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$4,154,339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26.4%</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$1,096,745</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6386877"/>
                  </a:ext>
                </a:extLst>
              </a:tr>
            </a:tbl>
          </a:graphicData>
        </a:graphic>
      </p:graphicFrame>
      <p:graphicFrame>
        <p:nvGraphicFramePr>
          <p:cNvPr id="3" name="Table 2">
            <a:extLst>
              <a:ext uri="{FF2B5EF4-FFF2-40B4-BE49-F238E27FC236}">
                <a16:creationId xmlns:a16="http://schemas.microsoft.com/office/drawing/2014/main" id="{78EB0BB0-DFA4-42DE-B9F2-28614DB444D8}"/>
              </a:ext>
            </a:extLst>
          </p:cNvPr>
          <p:cNvGraphicFramePr>
            <a:graphicFrameLocks noGrp="1"/>
          </p:cNvGraphicFramePr>
          <p:nvPr>
            <p:extLst>
              <p:ext uri="{D42A27DB-BD31-4B8C-83A1-F6EECF244321}">
                <p14:modId xmlns:p14="http://schemas.microsoft.com/office/powerpoint/2010/main" val="1793530653"/>
              </p:ext>
            </p:extLst>
          </p:nvPr>
        </p:nvGraphicFramePr>
        <p:xfrm>
          <a:off x="68331" y="3270461"/>
          <a:ext cx="8896156" cy="797888"/>
        </p:xfrm>
        <a:graphic>
          <a:graphicData uri="http://schemas.openxmlformats.org/drawingml/2006/table">
            <a:tbl>
              <a:tblPr firstRow="1" bandRow="1">
                <a:tableStyleId>{9D7B26C5-4107-4FEC-AEDC-1716B250A1EF}</a:tableStyleId>
              </a:tblPr>
              <a:tblGrid>
                <a:gridCol w="2692254">
                  <a:extLst>
                    <a:ext uri="{9D8B030D-6E8A-4147-A177-3AD203B41FA5}">
                      <a16:colId xmlns:a16="http://schemas.microsoft.com/office/drawing/2014/main" val="2329528098"/>
                    </a:ext>
                  </a:extLst>
                </a:gridCol>
                <a:gridCol w="1440160">
                  <a:extLst>
                    <a:ext uri="{9D8B030D-6E8A-4147-A177-3AD203B41FA5}">
                      <a16:colId xmlns:a16="http://schemas.microsoft.com/office/drawing/2014/main" val="2627316349"/>
                    </a:ext>
                  </a:extLst>
                </a:gridCol>
                <a:gridCol w="648072">
                  <a:extLst>
                    <a:ext uri="{9D8B030D-6E8A-4147-A177-3AD203B41FA5}">
                      <a16:colId xmlns:a16="http://schemas.microsoft.com/office/drawing/2014/main" val="3123495086"/>
                    </a:ext>
                  </a:extLst>
                </a:gridCol>
                <a:gridCol w="1296144">
                  <a:extLst>
                    <a:ext uri="{9D8B030D-6E8A-4147-A177-3AD203B41FA5}">
                      <a16:colId xmlns:a16="http://schemas.microsoft.com/office/drawing/2014/main" val="3895419745"/>
                    </a:ext>
                  </a:extLst>
                </a:gridCol>
                <a:gridCol w="1368152">
                  <a:extLst>
                    <a:ext uri="{9D8B030D-6E8A-4147-A177-3AD203B41FA5}">
                      <a16:colId xmlns:a16="http://schemas.microsoft.com/office/drawing/2014/main" val="860125124"/>
                    </a:ext>
                  </a:extLst>
                </a:gridCol>
                <a:gridCol w="1451374">
                  <a:extLst>
                    <a:ext uri="{9D8B030D-6E8A-4147-A177-3AD203B41FA5}">
                      <a16:colId xmlns:a16="http://schemas.microsoft.com/office/drawing/2014/main" val="3629476122"/>
                    </a:ext>
                  </a:extLst>
                </a:gridCol>
              </a:tblGrid>
              <a:tr h="797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Construction of approximately 1,395 feet of new roadway.</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Pleasant Hill</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59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$1,030,688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60%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$618,413</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5494653"/>
                  </a:ext>
                </a:extLst>
              </a:tr>
            </a:tbl>
          </a:graphicData>
        </a:graphic>
      </p:graphicFrame>
    </p:spTree>
    <p:extLst>
      <p:ext uri="{BB962C8B-B14F-4D97-AF65-F5344CB8AC3E}">
        <p14:creationId xmlns:p14="http://schemas.microsoft.com/office/powerpoint/2010/main" val="12988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51" name="Picture 50">
            <a:extLst>
              <a:ext uri="{FF2B5EF4-FFF2-40B4-BE49-F238E27FC236}">
                <a16:creationId xmlns:a16="http://schemas.microsoft.com/office/drawing/2014/main" id="{F999C3B5-2DBB-4A65-B0D5-D4CF53A35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9" name="Title 10">
            <a:extLst>
              <a:ext uri="{FF2B5EF4-FFF2-40B4-BE49-F238E27FC236}">
                <a16:creationId xmlns:a16="http://schemas.microsoft.com/office/drawing/2014/main" id="{31665C7D-5068-47C1-AE72-60DCFB88CD4A}"/>
              </a:ext>
            </a:extLst>
          </p:cNvPr>
          <p:cNvSpPr txBox="1">
            <a:spLocks/>
          </p:cNvSpPr>
          <p:nvPr/>
        </p:nvSpPr>
        <p:spPr>
          <a:xfrm>
            <a:off x="542285" y="707765"/>
            <a:ext cx="7886700"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PT Sans" panose="020B0503020203020204" pitchFamily="34" charset="0"/>
                <a:ea typeface="+mj-ea"/>
                <a:cs typeface="+mj-cs"/>
              </a:defRPr>
            </a:lvl1pPr>
          </a:lstStyle>
          <a:p>
            <a:r>
              <a:rPr lang="en-US" sz="3400" b="1" dirty="0">
                <a:solidFill>
                  <a:schemeClr val="tx2"/>
                </a:solidFill>
              </a:rPr>
              <a:t>List of Local Development Applications Recommended</a:t>
            </a:r>
          </a:p>
        </p:txBody>
      </p:sp>
      <p:grpSp>
        <p:nvGrpSpPr>
          <p:cNvPr id="20" name="Group 19">
            <a:extLst>
              <a:ext uri="{FF2B5EF4-FFF2-40B4-BE49-F238E27FC236}">
                <a16:creationId xmlns:a16="http://schemas.microsoft.com/office/drawing/2014/main" id="{C2DBDC7D-DF98-4EA5-AF2C-81B70C72C062}"/>
              </a:ext>
            </a:extLst>
          </p:cNvPr>
          <p:cNvGrpSpPr/>
          <p:nvPr/>
        </p:nvGrpSpPr>
        <p:grpSpPr>
          <a:xfrm>
            <a:off x="136141" y="1627961"/>
            <a:ext cx="8871716" cy="844612"/>
            <a:chOff x="172361" y="2033593"/>
            <a:chExt cx="8871716" cy="844612"/>
          </a:xfrm>
        </p:grpSpPr>
        <p:grpSp>
          <p:nvGrpSpPr>
            <p:cNvPr id="22" name="Group 21">
              <a:extLst>
                <a:ext uri="{FF2B5EF4-FFF2-40B4-BE49-F238E27FC236}">
                  <a16:creationId xmlns:a16="http://schemas.microsoft.com/office/drawing/2014/main" id="{449DBE11-8632-4B75-B423-645F993AD941}"/>
                </a:ext>
              </a:extLst>
            </p:cNvPr>
            <p:cNvGrpSpPr/>
            <p:nvPr/>
          </p:nvGrpSpPr>
          <p:grpSpPr>
            <a:xfrm>
              <a:off x="172361" y="2033593"/>
              <a:ext cx="8871716" cy="844612"/>
              <a:chOff x="173243" y="2962504"/>
              <a:chExt cx="8871716" cy="844612"/>
            </a:xfrm>
          </p:grpSpPr>
          <p:sp>
            <p:nvSpPr>
              <p:cNvPr id="26" name="Rectangle 25">
                <a:extLst>
                  <a:ext uri="{FF2B5EF4-FFF2-40B4-BE49-F238E27FC236}">
                    <a16:creationId xmlns:a16="http://schemas.microsoft.com/office/drawing/2014/main" id="{91751719-C0CC-437B-9F4B-557E4E02EBF1}"/>
                  </a:ext>
                </a:extLst>
              </p:cNvPr>
              <p:cNvSpPr/>
              <p:nvPr/>
            </p:nvSpPr>
            <p:spPr>
              <a:xfrm>
                <a:off x="7580546" y="2962504"/>
                <a:ext cx="1464413"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D18C796-D7AC-4367-8B93-92CE36336305}"/>
                  </a:ext>
                </a:extLst>
              </p:cNvPr>
              <p:cNvSpPr txBox="1"/>
              <p:nvPr/>
            </p:nvSpPr>
            <p:spPr>
              <a:xfrm>
                <a:off x="7556105" y="3115112"/>
                <a:ext cx="1464413" cy="492443"/>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p:txBody>
          </p:sp>
          <p:sp>
            <p:nvSpPr>
              <p:cNvPr id="28" name="Rectangle 27">
                <a:extLst>
                  <a:ext uri="{FF2B5EF4-FFF2-40B4-BE49-F238E27FC236}">
                    <a16:creationId xmlns:a16="http://schemas.microsoft.com/office/drawing/2014/main" id="{25ADA660-F870-4CF5-AC9E-29F1125B2CE5}"/>
                  </a:ext>
                </a:extLst>
              </p:cNvPr>
              <p:cNvSpPr/>
              <p:nvPr/>
            </p:nvSpPr>
            <p:spPr>
              <a:xfrm>
                <a:off x="173243" y="2962504"/>
                <a:ext cx="2631099"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B66E17F-229E-4C7C-98E6-04AF4AF74A06}"/>
                  </a:ext>
                </a:extLst>
              </p:cNvPr>
              <p:cNvSpPr txBox="1"/>
              <p:nvPr/>
            </p:nvSpPr>
            <p:spPr>
              <a:xfrm>
                <a:off x="474293" y="3212976"/>
                <a:ext cx="1936882"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30" name="Rectangle 29">
                <a:extLst>
                  <a:ext uri="{FF2B5EF4-FFF2-40B4-BE49-F238E27FC236}">
                    <a16:creationId xmlns:a16="http://schemas.microsoft.com/office/drawing/2014/main" id="{98C6AED0-E3F5-4B6D-8E80-547B34ABCED9}"/>
                  </a:ext>
                </a:extLst>
              </p:cNvPr>
              <p:cNvSpPr/>
              <p:nvPr/>
            </p:nvSpPr>
            <p:spPr>
              <a:xfrm>
                <a:off x="2803498" y="2962504"/>
                <a:ext cx="1435607"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2286AA5-E205-4DC4-B251-A4DF8C16BDA9}"/>
                  </a:ext>
                </a:extLst>
              </p:cNvPr>
              <p:cNvSpPr/>
              <p:nvPr/>
            </p:nvSpPr>
            <p:spPr>
              <a:xfrm>
                <a:off x="6173468" y="2962504"/>
                <a:ext cx="1402218"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048ADE6-F183-4228-8851-48FA4E75A582}"/>
                  </a:ext>
                </a:extLst>
              </p:cNvPr>
              <p:cNvSpPr txBox="1"/>
              <p:nvPr/>
            </p:nvSpPr>
            <p:spPr>
              <a:xfrm>
                <a:off x="6145651" y="3114948"/>
                <a:ext cx="1410454"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PERCENT PARTICIPATION</a:t>
                </a:r>
              </a:p>
            </p:txBody>
          </p:sp>
          <p:sp>
            <p:nvSpPr>
              <p:cNvPr id="33" name="Rectangle 32">
                <a:extLst>
                  <a:ext uri="{FF2B5EF4-FFF2-40B4-BE49-F238E27FC236}">
                    <a16:creationId xmlns:a16="http://schemas.microsoft.com/office/drawing/2014/main" id="{ADF5C397-32F1-41F6-A14C-F84D00A60B84}"/>
                  </a:ext>
                </a:extLst>
              </p:cNvPr>
              <p:cNvSpPr/>
              <p:nvPr/>
            </p:nvSpPr>
            <p:spPr>
              <a:xfrm>
                <a:off x="4239105" y="2962504"/>
                <a:ext cx="636068" cy="84461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3AC24CC-F93D-4B69-9D63-138E29EA60ED}"/>
                  </a:ext>
                </a:extLst>
              </p:cNvPr>
              <p:cNvSpPr txBox="1"/>
              <p:nvPr/>
            </p:nvSpPr>
            <p:spPr>
              <a:xfrm>
                <a:off x="3022582" y="3235137"/>
                <a:ext cx="998283"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sp>
            <p:nvSpPr>
              <p:cNvPr id="35" name="TextBox 34">
                <a:extLst>
                  <a:ext uri="{FF2B5EF4-FFF2-40B4-BE49-F238E27FC236}">
                    <a16:creationId xmlns:a16="http://schemas.microsoft.com/office/drawing/2014/main" id="{76D46582-5B6C-4B32-8A65-98D53D021258}"/>
                  </a:ext>
                </a:extLst>
              </p:cNvPr>
              <p:cNvSpPr txBox="1"/>
              <p:nvPr/>
            </p:nvSpPr>
            <p:spPr>
              <a:xfrm>
                <a:off x="4167974" y="3212976"/>
                <a:ext cx="80061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SCORE</a:t>
                </a:r>
              </a:p>
            </p:txBody>
          </p:sp>
        </p:grpSp>
        <p:sp>
          <p:nvSpPr>
            <p:cNvPr id="23" name="Rectangle 22">
              <a:extLst>
                <a:ext uri="{FF2B5EF4-FFF2-40B4-BE49-F238E27FC236}">
                  <a16:creationId xmlns:a16="http://schemas.microsoft.com/office/drawing/2014/main" id="{634F43A7-5684-4BB0-A70E-A9BE9E238A46}"/>
                </a:ext>
              </a:extLst>
            </p:cNvPr>
            <p:cNvSpPr/>
            <p:nvPr/>
          </p:nvSpPr>
          <p:spPr>
            <a:xfrm>
              <a:off x="4874291" y="2033593"/>
              <a:ext cx="1293436"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48316DA-FE23-4458-B69D-C4C3F16641F3}"/>
                </a:ext>
              </a:extLst>
            </p:cNvPr>
            <p:cNvSpPr txBox="1"/>
            <p:nvPr/>
          </p:nvSpPr>
          <p:spPr>
            <a:xfrm>
              <a:off x="4803205" y="2207236"/>
              <a:ext cx="1435607"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grpSp>
      <p:pic>
        <p:nvPicPr>
          <p:cNvPr id="21" name="Picture 20">
            <a:extLst>
              <a:ext uri="{FF2B5EF4-FFF2-40B4-BE49-F238E27FC236}">
                <a16:creationId xmlns:a16="http://schemas.microsoft.com/office/drawing/2014/main" id="{C3C8CDFB-817B-4D38-9844-BB96DDE00D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1" y="5046144"/>
            <a:ext cx="2492056" cy="167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5">
            <a:extLst>
              <a:ext uri="{FF2B5EF4-FFF2-40B4-BE49-F238E27FC236}">
                <a16:creationId xmlns:a16="http://schemas.microsoft.com/office/drawing/2014/main" id="{5C2733DA-9C17-434E-83E2-92A9674E1E4D}"/>
              </a:ext>
            </a:extLst>
          </p:cNvPr>
          <p:cNvSpPr>
            <a:spLocks noChangeAspect="1"/>
          </p:cNvSpPr>
          <p:nvPr/>
        </p:nvSpPr>
        <p:spPr>
          <a:xfrm>
            <a:off x="5796136" y="5882638"/>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37" name="Table 36">
            <a:extLst>
              <a:ext uri="{FF2B5EF4-FFF2-40B4-BE49-F238E27FC236}">
                <a16:creationId xmlns:a16="http://schemas.microsoft.com/office/drawing/2014/main" id="{6E61090E-8007-447E-AA42-CB5BD35F67C2}"/>
              </a:ext>
            </a:extLst>
          </p:cNvPr>
          <p:cNvGraphicFramePr>
            <a:graphicFrameLocks noGrp="1"/>
          </p:cNvGraphicFramePr>
          <p:nvPr>
            <p:extLst>
              <p:ext uri="{D42A27DB-BD31-4B8C-83A1-F6EECF244321}">
                <p14:modId xmlns:p14="http://schemas.microsoft.com/office/powerpoint/2010/main" val="3999791973"/>
              </p:ext>
            </p:extLst>
          </p:nvPr>
        </p:nvGraphicFramePr>
        <p:xfrm>
          <a:off x="71959" y="2472573"/>
          <a:ext cx="8896156" cy="797888"/>
        </p:xfrm>
        <a:graphic>
          <a:graphicData uri="http://schemas.openxmlformats.org/drawingml/2006/table">
            <a:tbl>
              <a:tblPr firstRow="1" bandRow="1">
                <a:tableStyleId>{9D7B26C5-4107-4FEC-AEDC-1716B250A1EF}</a:tableStyleId>
              </a:tblPr>
              <a:tblGrid>
                <a:gridCol w="2692254">
                  <a:extLst>
                    <a:ext uri="{9D8B030D-6E8A-4147-A177-3AD203B41FA5}">
                      <a16:colId xmlns:a16="http://schemas.microsoft.com/office/drawing/2014/main" val="2624080361"/>
                    </a:ext>
                  </a:extLst>
                </a:gridCol>
                <a:gridCol w="1440160">
                  <a:extLst>
                    <a:ext uri="{9D8B030D-6E8A-4147-A177-3AD203B41FA5}">
                      <a16:colId xmlns:a16="http://schemas.microsoft.com/office/drawing/2014/main" val="1223211575"/>
                    </a:ext>
                  </a:extLst>
                </a:gridCol>
                <a:gridCol w="648072">
                  <a:extLst>
                    <a:ext uri="{9D8B030D-6E8A-4147-A177-3AD203B41FA5}">
                      <a16:colId xmlns:a16="http://schemas.microsoft.com/office/drawing/2014/main" val="2720323310"/>
                    </a:ext>
                  </a:extLst>
                </a:gridCol>
                <a:gridCol w="1296144">
                  <a:extLst>
                    <a:ext uri="{9D8B030D-6E8A-4147-A177-3AD203B41FA5}">
                      <a16:colId xmlns:a16="http://schemas.microsoft.com/office/drawing/2014/main" val="650114751"/>
                    </a:ext>
                  </a:extLst>
                </a:gridCol>
                <a:gridCol w="1368152">
                  <a:extLst>
                    <a:ext uri="{9D8B030D-6E8A-4147-A177-3AD203B41FA5}">
                      <a16:colId xmlns:a16="http://schemas.microsoft.com/office/drawing/2014/main" val="2726600765"/>
                    </a:ext>
                  </a:extLst>
                </a:gridCol>
                <a:gridCol w="1451374">
                  <a:extLst>
                    <a:ext uri="{9D8B030D-6E8A-4147-A177-3AD203B41FA5}">
                      <a16:colId xmlns:a16="http://schemas.microsoft.com/office/drawing/2014/main" val="37103315"/>
                    </a:ext>
                  </a:extLst>
                </a:gridCol>
              </a:tblGrid>
              <a:tr h="797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Construction of approximately 1,025 feet of Lake Street. </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Waterloo</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65</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$583,904</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$291,952</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6386877"/>
                  </a:ext>
                </a:extLst>
              </a:tr>
            </a:tbl>
          </a:graphicData>
        </a:graphic>
      </p:graphicFrame>
      <p:graphicFrame>
        <p:nvGraphicFramePr>
          <p:cNvPr id="2" name="Table 1">
            <a:extLst>
              <a:ext uri="{FF2B5EF4-FFF2-40B4-BE49-F238E27FC236}">
                <a16:creationId xmlns:a16="http://schemas.microsoft.com/office/drawing/2014/main" id="{2E4E635B-EF0F-428A-8600-194607FC14D0}"/>
              </a:ext>
            </a:extLst>
          </p:cNvPr>
          <p:cNvGraphicFramePr>
            <a:graphicFrameLocks noGrp="1"/>
          </p:cNvGraphicFramePr>
          <p:nvPr>
            <p:extLst>
              <p:ext uri="{D42A27DB-BD31-4B8C-83A1-F6EECF244321}">
                <p14:modId xmlns:p14="http://schemas.microsoft.com/office/powerpoint/2010/main" val="1934521353"/>
              </p:ext>
            </p:extLst>
          </p:nvPr>
        </p:nvGraphicFramePr>
        <p:xfrm>
          <a:off x="83103" y="3277250"/>
          <a:ext cx="8896156" cy="1158240"/>
        </p:xfrm>
        <a:graphic>
          <a:graphicData uri="http://schemas.openxmlformats.org/drawingml/2006/table">
            <a:tbl>
              <a:tblPr firstRow="1" bandRow="1">
                <a:tableStyleId>{9D7B26C5-4107-4FEC-AEDC-1716B250A1EF}</a:tableStyleId>
              </a:tblPr>
              <a:tblGrid>
                <a:gridCol w="2692254">
                  <a:extLst>
                    <a:ext uri="{9D8B030D-6E8A-4147-A177-3AD203B41FA5}">
                      <a16:colId xmlns:a16="http://schemas.microsoft.com/office/drawing/2014/main" val="2630963863"/>
                    </a:ext>
                  </a:extLst>
                </a:gridCol>
                <a:gridCol w="1440160">
                  <a:extLst>
                    <a:ext uri="{9D8B030D-6E8A-4147-A177-3AD203B41FA5}">
                      <a16:colId xmlns:a16="http://schemas.microsoft.com/office/drawing/2014/main" val="390851807"/>
                    </a:ext>
                  </a:extLst>
                </a:gridCol>
                <a:gridCol w="648072">
                  <a:extLst>
                    <a:ext uri="{9D8B030D-6E8A-4147-A177-3AD203B41FA5}">
                      <a16:colId xmlns:a16="http://schemas.microsoft.com/office/drawing/2014/main" val="3180719756"/>
                    </a:ext>
                  </a:extLst>
                </a:gridCol>
                <a:gridCol w="1296144">
                  <a:extLst>
                    <a:ext uri="{9D8B030D-6E8A-4147-A177-3AD203B41FA5}">
                      <a16:colId xmlns:a16="http://schemas.microsoft.com/office/drawing/2014/main" val="273494094"/>
                    </a:ext>
                  </a:extLst>
                </a:gridCol>
                <a:gridCol w="1368152">
                  <a:extLst>
                    <a:ext uri="{9D8B030D-6E8A-4147-A177-3AD203B41FA5}">
                      <a16:colId xmlns:a16="http://schemas.microsoft.com/office/drawing/2014/main" val="1601663488"/>
                    </a:ext>
                  </a:extLst>
                </a:gridCol>
                <a:gridCol w="1451374">
                  <a:extLst>
                    <a:ext uri="{9D8B030D-6E8A-4147-A177-3AD203B41FA5}">
                      <a16:colId xmlns:a16="http://schemas.microsoft.com/office/drawing/2014/main" val="1834112819"/>
                    </a:ext>
                  </a:extLst>
                </a:gridCol>
              </a:tblGrid>
              <a:tr h="797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Potential improvements to Hillandale Road, Research Parkway, Northwest Boulevard, 76th Street and North Division Street. </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Davenport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TBD</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TBD</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60%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TBD</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6317002"/>
                  </a:ext>
                </a:extLst>
              </a:tr>
            </a:tbl>
          </a:graphicData>
        </a:graphic>
      </p:graphicFrame>
      <p:sp>
        <p:nvSpPr>
          <p:cNvPr id="38" name="Oval 37">
            <a:extLst>
              <a:ext uri="{FF2B5EF4-FFF2-40B4-BE49-F238E27FC236}">
                <a16:creationId xmlns:a16="http://schemas.microsoft.com/office/drawing/2014/main" id="{38DDDA30-A4AB-424C-AF1E-F284DB888EC4}"/>
              </a:ext>
            </a:extLst>
          </p:cNvPr>
          <p:cNvSpPr>
            <a:spLocks noChangeAspect="1"/>
          </p:cNvSpPr>
          <p:nvPr/>
        </p:nvSpPr>
        <p:spPr>
          <a:xfrm>
            <a:off x="5076056" y="5589240"/>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44856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31165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Johnston</a:t>
            </a:r>
          </a:p>
          <a:p>
            <a:pPr marL="0" indent="0">
              <a:spcBef>
                <a:spcPts val="0"/>
              </a:spcBef>
              <a:buClr>
                <a:schemeClr val="tx1"/>
              </a:buClr>
              <a:buNone/>
              <a:defRPr/>
            </a:pPr>
            <a:r>
              <a:rPr lang="en-US" sz="1800" b="1" dirty="0">
                <a:latin typeface="PT Sans" panose="020B0503020203020204"/>
                <a:cs typeface="Arial" pitchFamily="34" charset="0"/>
              </a:rPr>
              <a:t>(Local Development)</a:t>
            </a:r>
          </a:p>
          <a:p>
            <a:pPr marL="0" indent="0">
              <a:buNone/>
            </a:pPr>
            <a:r>
              <a:rPr lang="en-US" sz="1800" dirty="0">
                <a:latin typeface="PT Sans" panose="020B0503020203020204"/>
              </a:rPr>
              <a:t>Construction of intersection improvements at Merle Hay Road and Johnston Drive located on the southeast side of town. This project is necessary to support tourism by providing improved access to the proposed </a:t>
            </a:r>
            <a:r>
              <a:rPr lang="en-US" sz="1800" dirty="0" err="1">
                <a:latin typeface="PT Sans" panose="020B0503020203020204"/>
              </a:rPr>
              <a:t>Ignit</a:t>
            </a:r>
            <a:r>
              <a:rPr lang="en-US" sz="1800" dirty="0">
                <a:latin typeface="PT Sans" panose="020B0503020203020204"/>
              </a:rPr>
              <a:t> Sports Complex.</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$4,154,339</a:t>
            </a:r>
          </a:p>
          <a:p>
            <a:pPr marL="0" indent="0">
              <a:spcBef>
                <a:spcPts val="0"/>
              </a:spcBef>
              <a:buClr>
                <a:schemeClr val="tx1"/>
              </a:buClr>
              <a:buNone/>
              <a:defRPr/>
            </a:pPr>
            <a:r>
              <a:rPr lang="en-US" sz="1800" dirty="0">
                <a:latin typeface="PT Sans" panose="020B0503020203020204"/>
                <a:cs typeface="Arial" pitchFamily="34" charset="0"/>
              </a:rPr>
              <a:t>Requested:    $1,096,745  (26.4%)</a:t>
            </a:r>
          </a:p>
          <a:p>
            <a:pPr marL="0" indent="0">
              <a:spcBef>
                <a:spcPts val="0"/>
              </a:spcBef>
              <a:buClr>
                <a:schemeClr val="tx1"/>
              </a:buClr>
              <a:buNone/>
              <a:defRPr/>
            </a:pPr>
            <a:endParaRPr lang="en-US" sz="1800" dirty="0">
              <a:latin typeface="PT Sans" panose="020B0503020203020204"/>
              <a:cs typeface="Arial" pitchFamily="34" charset="0"/>
            </a:endParaRPr>
          </a:p>
        </p:txBody>
      </p:sp>
      <p:pic>
        <p:nvPicPr>
          <p:cNvPr id="2" name="Picture 1">
            <a:extLst>
              <a:ext uri="{FF2B5EF4-FFF2-40B4-BE49-F238E27FC236}">
                <a16:creationId xmlns:a16="http://schemas.microsoft.com/office/drawing/2014/main" id="{EC383703-6FA9-4E6B-A965-3D3FF5AB33DB}"/>
              </a:ext>
            </a:extLst>
          </p:cNvPr>
          <p:cNvPicPr>
            <a:picLocks noChangeAspect="1"/>
          </p:cNvPicPr>
          <p:nvPr/>
        </p:nvPicPr>
        <p:blipFill rotWithShape="1">
          <a:blip r:embed="rId2"/>
          <a:srcRect l="30313" t="18500" r="33463" b="29840"/>
          <a:stretch/>
        </p:blipFill>
        <p:spPr>
          <a:xfrm>
            <a:off x="323528" y="3570501"/>
            <a:ext cx="3312368" cy="2952328"/>
          </a:xfrm>
          <a:prstGeom prst="rect">
            <a:avLst/>
          </a:prstGeom>
          <a:ln>
            <a:solidFill>
              <a:schemeClr val="tx1"/>
            </a:solidFill>
          </a:ln>
        </p:spPr>
      </p:pic>
      <p:pic>
        <p:nvPicPr>
          <p:cNvPr id="3" name="Picture 2">
            <a:extLst>
              <a:ext uri="{FF2B5EF4-FFF2-40B4-BE49-F238E27FC236}">
                <a16:creationId xmlns:a16="http://schemas.microsoft.com/office/drawing/2014/main" id="{04DC3DCA-3AD1-4421-9935-24E03F0BCAC6}"/>
              </a:ext>
            </a:extLst>
          </p:cNvPr>
          <p:cNvPicPr>
            <a:picLocks noChangeAspect="1"/>
          </p:cNvPicPr>
          <p:nvPr/>
        </p:nvPicPr>
        <p:blipFill rotWithShape="1">
          <a:blip r:embed="rId3"/>
          <a:srcRect l="10351" t="14721" r="22438" b="10940"/>
          <a:stretch/>
        </p:blipFill>
        <p:spPr>
          <a:xfrm>
            <a:off x="3851920" y="3019711"/>
            <a:ext cx="5100493" cy="3525877"/>
          </a:xfrm>
          <a:prstGeom prst="rect">
            <a:avLst/>
          </a:prstGeom>
          <a:ln>
            <a:solidFill>
              <a:schemeClr val="tx1"/>
            </a:solidFill>
          </a:ln>
        </p:spPr>
      </p:pic>
    </p:spTree>
    <p:extLst>
      <p:ext uri="{BB962C8B-B14F-4D97-AF65-F5344CB8AC3E}">
        <p14:creationId xmlns:p14="http://schemas.microsoft.com/office/powerpoint/2010/main" val="2650762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31165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Pleasant Hill</a:t>
            </a:r>
          </a:p>
          <a:p>
            <a:pPr marL="0" indent="0">
              <a:spcBef>
                <a:spcPts val="0"/>
              </a:spcBef>
              <a:buClr>
                <a:schemeClr val="tx1"/>
              </a:buClr>
              <a:buNone/>
              <a:defRPr/>
            </a:pPr>
            <a:r>
              <a:rPr lang="en-US" sz="1800" b="1" dirty="0">
                <a:latin typeface="PT Sans" panose="020B0503020203020204"/>
                <a:cs typeface="Arial" pitchFamily="34" charset="0"/>
              </a:rPr>
              <a:t>(Local Development)</a:t>
            </a:r>
          </a:p>
          <a:p>
            <a:pPr marL="0" indent="0">
              <a:buNone/>
            </a:pPr>
            <a:r>
              <a:rPr lang="en-US" sz="1800" dirty="0">
                <a:latin typeface="PT Sans" panose="020B0503020203020204"/>
              </a:rPr>
              <a:t>Construction of approximately 1,395 feet of new roadway located on the northeast side of town. This project is necessary to provide access to the Pleasant Hill Commerce Park, an Iowa Economic Development Authority certified site of more than 213 acres.</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$1,030,688</a:t>
            </a:r>
          </a:p>
          <a:p>
            <a:pPr marL="0" indent="0">
              <a:spcBef>
                <a:spcPts val="0"/>
              </a:spcBef>
              <a:buClr>
                <a:schemeClr val="tx1"/>
              </a:buClr>
              <a:buNone/>
              <a:defRPr/>
            </a:pPr>
            <a:r>
              <a:rPr lang="en-US" sz="1800" dirty="0">
                <a:latin typeface="PT Sans" panose="020B0503020203020204"/>
                <a:cs typeface="Arial" pitchFamily="34" charset="0"/>
              </a:rPr>
              <a:t>Requested:    $618,413    (60%)</a:t>
            </a:r>
          </a:p>
          <a:p>
            <a:pPr marL="0" indent="0">
              <a:spcBef>
                <a:spcPts val="0"/>
              </a:spcBef>
              <a:buClr>
                <a:schemeClr val="tx1"/>
              </a:buClr>
              <a:buNone/>
              <a:defRPr/>
            </a:pPr>
            <a:endParaRPr lang="en-US" sz="1800" dirty="0">
              <a:latin typeface="PT Sans" panose="020B0503020203020204"/>
              <a:cs typeface="Arial" pitchFamily="34" charset="0"/>
            </a:endParaRPr>
          </a:p>
        </p:txBody>
      </p:sp>
      <p:pic>
        <p:nvPicPr>
          <p:cNvPr id="4" name="Picture 3">
            <a:extLst>
              <a:ext uri="{FF2B5EF4-FFF2-40B4-BE49-F238E27FC236}">
                <a16:creationId xmlns:a16="http://schemas.microsoft.com/office/drawing/2014/main" id="{9BD585F9-DA0F-4042-A5E4-925CC7349C84}"/>
              </a:ext>
            </a:extLst>
          </p:cNvPr>
          <p:cNvPicPr>
            <a:picLocks noChangeAspect="1"/>
          </p:cNvPicPr>
          <p:nvPr/>
        </p:nvPicPr>
        <p:blipFill rotWithShape="1">
          <a:blip r:embed="rId2"/>
          <a:srcRect l="29525" t="25194" r="31101" b="15744"/>
          <a:stretch/>
        </p:blipFill>
        <p:spPr>
          <a:xfrm>
            <a:off x="539552" y="3284984"/>
            <a:ext cx="3312368" cy="3312368"/>
          </a:xfrm>
          <a:prstGeom prst="rect">
            <a:avLst/>
          </a:prstGeom>
          <a:ln>
            <a:solidFill>
              <a:schemeClr val="tx1"/>
            </a:solidFill>
          </a:ln>
        </p:spPr>
      </p:pic>
      <p:pic>
        <p:nvPicPr>
          <p:cNvPr id="7" name="Picture 6">
            <a:extLst>
              <a:ext uri="{FF2B5EF4-FFF2-40B4-BE49-F238E27FC236}">
                <a16:creationId xmlns:a16="http://schemas.microsoft.com/office/drawing/2014/main" id="{414DA1C7-C36A-446B-A673-9B2E55ED9D65}"/>
              </a:ext>
            </a:extLst>
          </p:cNvPr>
          <p:cNvPicPr>
            <a:picLocks noChangeAspect="1"/>
          </p:cNvPicPr>
          <p:nvPr/>
        </p:nvPicPr>
        <p:blipFill rotWithShape="1">
          <a:blip r:embed="rId3"/>
          <a:srcRect l="23226" t="35825" r="27163" b="14563"/>
          <a:stretch/>
        </p:blipFill>
        <p:spPr>
          <a:xfrm>
            <a:off x="3918227" y="3284984"/>
            <a:ext cx="4968552" cy="3312368"/>
          </a:xfrm>
          <a:prstGeom prst="rect">
            <a:avLst/>
          </a:prstGeom>
          <a:ln>
            <a:solidFill>
              <a:schemeClr val="tx1"/>
            </a:solidFill>
          </a:ln>
        </p:spPr>
      </p:pic>
      <p:cxnSp>
        <p:nvCxnSpPr>
          <p:cNvPr id="9" name="Straight Connector 8">
            <a:extLst>
              <a:ext uri="{FF2B5EF4-FFF2-40B4-BE49-F238E27FC236}">
                <a16:creationId xmlns:a16="http://schemas.microsoft.com/office/drawing/2014/main" id="{030F3409-588F-48D0-A678-16E5EFB54FAF}"/>
              </a:ext>
            </a:extLst>
          </p:cNvPr>
          <p:cNvCxnSpPr/>
          <p:nvPr/>
        </p:nvCxnSpPr>
        <p:spPr>
          <a:xfrm>
            <a:off x="6228184" y="4941168"/>
            <a:ext cx="129614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788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31165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Waterloo</a:t>
            </a:r>
          </a:p>
          <a:p>
            <a:pPr marL="0" indent="0">
              <a:spcBef>
                <a:spcPts val="0"/>
              </a:spcBef>
              <a:buClr>
                <a:schemeClr val="tx1"/>
              </a:buClr>
              <a:buNone/>
              <a:defRPr/>
            </a:pPr>
            <a:r>
              <a:rPr lang="en-US" sz="1800" b="1" dirty="0">
                <a:latin typeface="PT Sans" panose="020B0503020203020204"/>
                <a:cs typeface="Arial" pitchFamily="34" charset="0"/>
              </a:rPr>
              <a:t>(Local Development)</a:t>
            </a:r>
          </a:p>
          <a:p>
            <a:pPr marL="0" indent="0">
              <a:buNone/>
            </a:pPr>
            <a:r>
              <a:rPr lang="en-US" sz="1800" dirty="0">
                <a:latin typeface="PT Sans" panose="020B0503020203020204"/>
              </a:rPr>
              <a:t>Construction of approximately 1,025 feet of Lake Street located on the northwest side of town. This project is necessary </a:t>
            </a:r>
            <a:r>
              <a:rPr lang="en-US" sz="1800">
                <a:latin typeface="PT Sans" panose="020B0503020203020204"/>
              </a:rPr>
              <a:t>to provide </a:t>
            </a:r>
            <a:r>
              <a:rPr lang="en-US" sz="1800" dirty="0">
                <a:latin typeface="PT Sans" panose="020B0503020203020204"/>
              </a:rPr>
              <a:t>access to two lots totaling more than 32 acres for industrial purposes.</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$583,904</a:t>
            </a:r>
          </a:p>
          <a:p>
            <a:pPr marL="0" indent="0">
              <a:spcBef>
                <a:spcPts val="0"/>
              </a:spcBef>
              <a:buClr>
                <a:schemeClr val="tx1"/>
              </a:buClr>
              <a:buNone/>
              <a:defRPr/>
            </a:pPr>
            <a:r>
              <a:rPr lang="en-US" sz="1800" dirty="0">
                <a:latin typeface="PT Sans" panose="020B0503020203020204"/>
                <a:cs typeface="Arial" pitchFamily="34" charset="0"/>
              </a:rPr>
              <a:t>Requested:    $291,952  (50%)</a:t>
            </a:r>
          </a:p>
          <a:p>
            <a:pPr marL="0" indent="0">
              <a:spcBef>
                <a:spcPts val="0"/>
              </a:spcBef>
              <a:buClr>
                <a:schemeClr val="tx1"/>
              </a:buClr>
              <a:buNone/>
              <a:defRPr/>
            </a:pPr>
            <a:endParaRPr lang="en-US" sz="1800" dirty="0">
              <a:latin typeface="PT Sans" panose="020B0503020203020204"/>
              <a:cs typeface="Arial" pitchFamily="34" charset="0"/>
            </a:endParaRPr>
          </a:p>
        </p:txBody>
      </p:sp>
      <p:pic>
        <p:nvPicPr>
          <p:cNvPr id="3" name="Picture 2">
            <a:extLst>
              <a:ext uri="{FF2B5EF4-FFF2-40B4-BE49-F238E27FC236}">
                <a16:creationId xmlns:a16="http://schemas.microsoft.com/office/drawing/2014/main" id="{F76FC5CD-1783-4818-B3B5-1080DF3A8585}"/>
              </a:ext>
            </a:extLst>
          </p:cNvPr>
          <p:cNvPicPr>
            <a:picLocks noChangeAspect="1"/>
          </p:cNvPicPr>
          <p:nvPr/>
        </p:nvPicPr>
        <p:blipFill rotWithShape="1">
          <a:blip r:embed="rId2"/>
          <a:srcRect l="28738" t="14563" r="32675" b="7475"/>
          <a:stretch/>
        </p:blipFill>
        <p:spPr>
          <a:xfrm>
            <a:off x="4644008" y="1870706"/>
            <a:ext cx="3528392" cy="4752528"/>
          </a:xfrm>
          <a:prstGeom prst="rect">
            <a:avLst/>
          </a:prstGeom>
          <a:ln>
            <a:solidFill>
              <a:schemeClr val="tx1"/>
            </a:solidFill>
          </a:ln>
        </p:spPr>
      </p:pic>
      <p:pic>
        <p:nvPicPr>
          <p:cNvPr id="4" name="Picture 3">
            <a:extLst>
              <a:ext uri="{FF2B5EF4-FFF2-40B4-BE49-F238E27FC236}">
                <a16:creationId xmlns:a16="http://schemas.microsoft.com/office/drawing/2014/main" id="{FF73F1FC-049D-4C73-B69F-0C5C795D9B46}"/>
              </a:ext>
            </a:extLst>
          </p:cNvPr>
          <p:cNvPicPr>
            <a:picLocks noChangeAspect="1"/>
          </p:cNvPicPr>
          <p:nvPr/>
        </p:nvPicPr>
        <p:blipFill rotWithShape="1">
          <a:blip r:embed="rId3"/>
          <a:srcRect l="42125" t="15744" r="17713" b="15744"/>
          <a:stretch/>
        </p:blipFill>
        <p:spPr>
          <a:xfrm>
            <a:off x="853149" y="2793059"/>
            <a:ext cx="3292504" cy="3744416"/>
          </a:xfrm>
          <a:prstGeom prst="rect">
            <a:avLst/>
          </a:prstGeom>
          <a:ln>
            <a:solidFill>
              <a:schemeClr val="tx1"/>
            </a:solidFill>
          </a:ln>
        </p:spPr>
      </p:pic>
      <p:cxnSp>
        <p:nvCxnSpPr>
          <p:cNvPr id="9" name="Straight Connector 8">
            <a:extLst>
              <a:ext uri="{FF2B5EF4-FFF2-40B4-BE49-F238E27FC236}">
                <a16:creationId xmlns:a16="http://schemas.microsoft.com/office/drawing/2014/main" id="{2DBDD2FE-EDD3-44DB-9574-9BD37989C54A}"/>
              </a:ext>
            </a:extLst>
          </p:cNvPr>
          <p:cNvCxnSpPr/>
          <p:nvPr/>
        </p:nvCxnSpPr>
        <p:spPr>
          <a:xfrm>
            <a:off x="5292080" y="5301208"/>
            <a:ext cx="122413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651039A-B5F2-4906-8BC1-2444093172ED}"/>
              </a:ext>
            </a:extLst>
          </p:cNvPr>
          <p:cNvCxnSpPr/>
          <p:nvPr/>
        </p:nvCxnSpPr>
        <p:spPr>
          <a:xfrm>
            <a:off x="5292080" y="4149080"/>
            <a:ext cx="122413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789C1E0-ADF4-4B1D-A6E5-FFBBBFFB913B}"/>
              </a:ext>
            </a:extLst>
          </p:cNvPr>
          <p:cNvCxnSpPr/>
          <p:nvPr/>
        </p:nvCxnSpPr>
        <p:spPr>
          <a:xfrm flipV="1">
            <a:off x="5292080" y="4149080"/>
            <a:ext cx="0" cy="108012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2A1F19-D193-4ACF-A8F4-1A7995D729C9}"/>
              </a:ext>
            </a:extLst>
          </p:cNvPr>
          <p:cNvCxnSpPr/>
          <p:nvPr/>
        </p:nvCxnSpPr>
        <p:spPr>
          <a:xfrm flipV="1">
            <a:off x="6516216" y="4149080"/>
            <a:ext cx="0" cy="108012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6F58FD-07BC-40D8-B975-E4500F9C1BF0}"/>
              </a:ext>
            </a:extLst>
          </p:cNvPr>
          <p:cNvCxnSpPr/>
          <p:nvPr/>
        </p:nvCxnSpPr>
        <p:spPr>
          <a:xfrm>
            <a:off x="5292080" y="5229200"/>
            <a:ext cx="122413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2A8A6EF-3D21-496D-BC24-6DFBCBA2ECB0}"/>
              </a:ext>
            </a:extLst>
          </p:cNvPr>
          <p:cNvCxnSpPr/>
          <p:nvPr/>
        </p:nvCxnSpPr>
        <p:spPr>
          <a:xfrm>
            <a:off x="5292080" y="5373216"/>
            <a:ext cx="0" cy="64807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6E99C65-97EA-4796-9BB8-19EDC074E3A9}"/>
              </a:ext>
            </a:extLst>
          </p:cNvPr>
          <p:cNvCxnSpPr/>
          <p:nvPr/>
        </p:nvCxnSpPr>
        <p:spPr>
          <a:xfrm>
            <a:off x="5292080" y="5373216"/>
            <a:ext cx="122413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99B8B9-DBDD-43D4-ACB8-8763D05F4F4D}"/>
              </a:ext>
            </a:extLst>
          </p:cNvPr>
          <p:cNvCxnSpPr/>
          <p:nvPr/>
        </p:nvCxnSpPr>
        <p:spPr>
          <a:xfrm>
            <a:off x="5292080" y="6021288"/>
            <a:ext cx="108012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5D1810-468D-497B-8344-F1052D17FE1B}"/>
              </a:ext>
            </a:extLst>
          </p:cNvPr>
          <p:cNvCxnSpPr/>
          <p:nvPr/>
        </p:nvCxnSpPr>
        <p:spPr>
          <a:xfrm flipV="1">
            <a:off x="6516216" y="5373216"/>
            <a:ext cx="0" cy="28803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B81E985-78A1-4E3E-B542-EE99C7262B4A}"/>
              </a:ext>
            </a:extLst>
          </p:cNvPr>
          <p:cNvCxnSpPr/>
          <p:nvPr/>
        </p:nvCxnSpPr>
        <p:spPr>
          <a:xfrm flipV="1">
            <a:off x="6372200" y="5661248"/>
            <a:ext cx="144016" cy="36004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238783"/>
      </p:ext>
    </p:extLst>
  </p:cSld>
  <p:clrMapOvr>
    <a:masterClrMapping/>
  </p:clrMapOvr>
</p:sld>
</file>

<file path=ppt/theme/theme1.xml><?xml version="1.0" encoding="utf-8"?>
<a:theme xmlns:a="http://schemas.openxmlformats.org/drawingml/2006/main" name="Office Theme">
  <a:themeElements>
    <a:clrScheme name="Custom 15">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14677</TotalTime>
  <Words>630</Words>
  <Application>Microsoft Office PowerPoint</Application>
  <PresentationFormat>On-screen Show (4:3)</PresentationFormat>
  <Paragraphs>113</Paragraphs>
  <Slides>12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Gothic</vt:lpstr>
      <vt:lpstr>PT Sans</vt:lpstr>
      <vt:lpstr>Office Theme</vt:lpstr>
      <vt:lpstr>PowerPoint Presentation</vt:lpstr>
      <vt:lpstr>Revitalize Iowa’s Sound Economy Program</vt:lpstr>
      <vt:lpstr>Available Funding and Application Summary</vt:lpstr>
      <vt:lpstr>Local Development Project Evaluation Criteria</vt:lpstr>
      <vt:lpstr>PowerPoint Presentation</vt:lpstr>
      <vt:lpstr>PowerPoint Presentation</vt:lpstr>
      <vt:lpstr>PowerPoint Presentation</vt:lpstr>
      <vt:lpstr>PowerPoint Presentation</vt:lpstr>
      <vt:lpstr>PowerPoint Presentation</vt:lpstr>
      <vt:lpstr>Iowa’s Certified Sites – Existing Policy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Madden, Danielle</cp:lastModifiedBy>
  <cp:revision>429</cp:revision>
  <cp:lastPrinted>2021-02-26T17:23:12Z</cp:lastPrinted>
  <dcterms:created xsi:type="dcterms:W3CDTF">2014-05-10T08:44:16Z</dcterms:created>
  <dcterms:modified xsi:type="dcterms:W3CDTF">2021-05-05T01:19:47Z</dcterms:modified>
</cp:coreProperties>
</file>