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333" r:id="rId3"/>
    <p:sldId id="336" r:id="rId4"/>
    <p:sldId id="337" r:id="rId5"/>
    <p:sldId id="287"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69686D"/>
    <a:srgbClr val="34495E"/>
    <a:srgbClr val="00717F"/>
    <a:srgbClr val="B55813"/>
    <a:srgbClr val="B1B3B3"/>
    <a:srgbClr val="871721"/>
    <a:srgbClr val="FF9966"/>
    <a:srgbClr val="FF0066"/>
    <a:srgbClr val="C34B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10" autoAdjust="0"/>
    <p:restoredTop sz="95574" autoAdjust="0"/>
  </p:normalViewPr>
  <p:slideViewPr>
    <p:cSldViewPr>
      <p:cViewPr varScale="1">
        <p:scale>
          <a:sx n="109" d="100"/>
          <a:sy n="109" d="100"/>
        </p:scale>
        <p:origin x="1272"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994"/>
    </p:cViewPr>
  </p:sorterViewPr>
  <p:notesViewPr>
    <p:cSldViewPr>
      <p:cViewPr varScale="1">
        <p:scale>
          <a:sx n="62" d="100"/>
          <a:sy n="62" d="100"/>
        </p:scale>
        <p:origin x="312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162EEB-4B10-49FF-8F2C-0AA227A2A946}"/>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53AD052-4091-41F6-9925-0069266F7870}"/>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2985F6-270D-4F70-9E10-FCBAC348023D}" type="datetimeFigureOut">
              <a:rPr lang="en-US" smtClean="0"/>
              <a:t>5/3/2021</a:t>
            </a:fld>
            <a:endParaRPr lang="en-US"/>
          </a:p>
        </p:txBody>
      </p:sp>
      <p:sp>
        <p:nvSpPr>
          <p:cNvPr id="4" name="Footer Placeholder 3">
            <a:extLst>
              <a:ext uri="{FF2B5EF4-FFF2-40B4-BE49-F238E27FC236}">
                <a16:creationId xmlns:a16="http://schemas.microsoft.com/office/drawing/2014/main" id="{ACB7B3A6-7390-4E05-81C4-8E18BFF7F303}"/>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45ACC3E-4800-4F15-A6CB-63B3241B1A5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36B4AA4-C194-4822-91D4-B4FECE21AD6E}" type="slidenum">
              <a:rPr lang="en-US" smtClean="0"/>
              <a:t>‹#›</a:t>
            </a:fld>
            <a:endParaRPr lang="en-US"/>
          </a:p>
        </p:txBody>
      </p:sp>
    </p:spTree>
    <p:extLst>
      <p:ext uri="{BB962C8B-B14F-4D97-AF65-F5344CB8AC3E}">
        <p14:creationId xmlns:p14="http://schemas.microsoft.com/office/powerpoint/2010/main" val="3824034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BA43C6D-E55F-4BE5-8554-C22BB859EDE9}" type="datetimeFigureOut">
              <a:rPr lang="en-US" smtClean="0"/>
              <a:t>5/3/2021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0B73208-77F4-453B-8852-C4844F8BB3D9}" type="slidenum">
              <a:rPr lang="en-US" smtClean="0"/>
              <a:t>‹#›</a:t>
            </a:fld>
            <a:endParaRPr lang="en-US"/>
          </a:p>
        </p:txBody>
      </p:sp>
    </p:spTree>
    <p:extLst>
      <p:ext uri="{BB962C8B-B14F-4D97-AF65-F5344CB8AC3E}">
        <p14:creationId xmlns:p14="http://schemas.microsoft.com/office/powerpoint/2010/main" val="159562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1</a:t>
            </a:fld>
            <a:endParaRPr lang="en-US"/>
          </a:p>
        </p:txBody>
      </p:sp>
    </p:spTree>
    <p:extLst>
      <p:ext uri="{BB962C8B-B14F-4D97-AF65-F5344CB8AC3E}">
        <p14:creationId xmlns:p14="http://schemas.microsoft.com/office/powerpoint/2010/main" val="3812948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5</a:t>
            </a:fld>
            <a:endParaRPr lang="en-US"/>
          </a:p>
        </p:txBody>
      </p:sp>
    </p:spTree>
    <p:extLst>
      <p:ext uri="{BB962C8B-B14F-4D97-AF65-F5344CB8AC3E}">
        <p14:creationId xmlns:p14="http://schemas.microsoft.com/office/powerpoint/2010/main" val="13412890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F3753E7-0F11-4D0E-8960-9E1C8FCC4C52}"/>
              </a:ext>
            </a:extLst>
          </p:cNvPr>
          <p:cNvSpPr/>
          <p:nvPr userDrawn="1"/>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5C18299-3EBF-4651-B028-9D1F61A7FE89}"/>
              </a:ext>
            </a:extLst>
          </p:cNvPr>
          <p:cNvSpPr/>
          <p:nvPr userDrawn="1"/>
        </p:nvSpPr>
        <p:spPr>
          <a:xfrm>
            <a:off x="0" y="953344"/>
            <a:ext cx="9144000" cy="45719"/>
          </a:xfrm>
          <a:prstGeom prst="rect">
            <a:avLst/>
          </a:prstGeom>
          <a:solidFill>
            <a:schemeClr val="tx1">
              <a:lumMod val="95000"/>
              <a:lumOff val="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2933723-4C4E-4953-9B73-759969B589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pic>
        <p:nvPicPr>
          <p:cNvPr id="9" name="Picture 8">
            <a:extLst>
              <a:ext uri="{FF2B5EF4-FFF2-40B4-BE49-F238E27FC236}">
                <a16:creationId xmlns:a16="http://schemas.microsoft.com/office/drawing/2014/main" id="{6D07DB7A-A277-47F1-B420-6EB252894AE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8273" y="4651364"/>
            <a:ext cx="3427833" cy="1657956"/>
          </a:xfrm>
          <a:prstGeom prst="rect">
            <a:avLst/>
          </a:prstGeom>
        </p:spPr>
      </p:pic>
      <p:pic>
        <p:nvPicPr>
          <p:cNvPr id="10" name="Picture 9">
            <a:extLst>
              <a:ext uri="{FF2B5EF4-FFF2-40B4-BE49-F238E27FC236}">
                <a16:creationId xmlns:a16="http://schemas.microsoft.com/office/drawing/2014/main" id="{2C9ED19C-16BB-4E11-A2E2-5E3DE3CF1B1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70" y="4651364"/>
            <a:ext cx="5758220" cy="1657956"/>
          </a:xfrm>
          <a:prstGeom prst="rect">
            <a:avLst/>
          </a:prstGeom>
        </p:spPr>
      </p:pic>
    </p:spTree>
    <p:extLst>
      <p:ext uri="{BB962C8B-B14F-4D97-AF65-F5344CB8AC3E}">
        <p14:creationId xmlns:p14="http://schemas.microsoft.com/office/powerpoint/2010/main" val="18498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94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667435"/>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764704"/>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836712"/>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908720"/>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087D8D79-94B8-46B0-BEA5-ADFB594F66F5}"/>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Tree>
    <p:extLst>
      <p:ext uri="{BB962C8B-B14F-4D97-AF65-F5344CB8AC3E}">
        <p14:creationId xmlns:p14="http://schemas.microsoft.com/office/powerpoint/2010/main" val="76828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260648"/>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357917"/>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429925"/>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501933"/>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C9BAE6B-4BEF-472C-8DFA-A9B7788CA52B}"/>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
        <p:nvSpPr>
          <p:cNvPr id="12" name="Title Placeholder 1">
            <a:extLst>
              <a:ext uri="{FF2B5EF4-FFF2-40B4-BE49-F238E27FC236}">
                <a16:creationId xmlns:a16="http://schemas.microsoft.com/office/drawing/2014/main" id="{54EF32B2-C520-493E-859D-A9D077D086E1}"/>
              </a:ext>
            </a:extLst>
          </p:cNvPr>
          <p:cNvSpPr>
            <a:spLocks noGrp="1"/>
          </p:cNvSpPr>
          <p:nvPr>
            <p:ph type="title"/>
          </p:nvPr>
        </p:nvSpPr>
        <p:spPr>
          <a:xfrm>
            <a:off x="467544" y="1340768"/>
            <a:ext cx="7886700" cy="965523"/>
          </a:xfrm>
          <a:prstGeom prst="rect">
            <a:avLst/>
          </a:prstGeom>
        </p:spPr>
        <p:txBody>
          <a:bodyPr vert="horz" lIns="91440" tIns="45720" rIns="91440" bIns="45720" rtlCol="0" anchor="ctr">
            <a:normAutofit/>
          </a:bodyPr>
          <a:lstStyle>
            <a:lvl1pPr>
              <a:defRPr>
                <a:latin typeface="PT Sans" panose="020B0503020203020204" pitchFamily="34" charset="0"/>
              </a:defRPr>
            </a:lvl1pPr>
          </a:lstStyle>
          <a:p>
            <a:r>
              <a:rPr lang="en-US" dirty="0"/>
              <a:t>Click to edit Master title style</a:t>
            </a:r>
          </a:p>
        </p:txBody>
      </p:sp>
      <p:sp>
        <p:nvSpPr>
          <p:cNvPr id="13" name="Text Placeholder 2">
            <a:extLst>
              <a:ext uri="{FF2B5EF4-FFF2-40B4-BE49-F238E27FC236}">
                <a16:creationId xmlns:a16="http://schemas.microsoft.com/office/drawing/2014/main" id="{BFB340FD-E5C8-40FB-8FFA-E3B74A3978E7}"/>
              </a:ext>
            </a:extLst>
          </p:cNvPr>
          <p:cNvSpPr>
            <a:spLocks noGrp="1"/>
          </p:cNvSpPr>
          <p:nvPr>
            <p:ph idx="1"/>
          </p:nvPr>
        </p:nvSpPr>
        <p:spPr>
          <a:xfrm>
            <a:off x="467544" y="2441228"/>
            <a:ext cx="7886700" cy="4228132"/>
          </a:xfrm>
          <a:prstGeom prst="rect">
            <a:avLst/>
          </a:prstGeom>
        </p:spPr>
        <p:txBody>
          <a:bodyPr vert="horz" lIns="91440" tIns="45720" rIns="91440" bIns="45720" rtlCol="0">
            <a:normAutofit/>
          </a:bodyPr>
          <a:lstStyle>
            <a:lvl1pPr>
              <a:defRPr>
                <a:latin typeface="PT Sans" panose="020B0503020203020204" pitchFamily="34" charset="0"/>
              </a:defRPr>
            </a:lvl1pPr>
            <a:lvl2pPr>
              <a:defRPr>
                <a:latin typeface="PT Sans" panose="020B0503020203020204" pitchFamily="34" charset="0"/>
              </a:defRPr>
            </a:lvl2pPr>
            <a:lvl3pPr>
              <a:defRPr>
                <a:latin typeface="PT Sans" panose="020B0503020203020204" pitchFamily="34" charset="0"/>
              </a:defRPr>
            </a:lvl3pPr>
            <a:lvl4pPr>
              <a:defRPr>
                <a:latin typeface="PT Sans" panose="020B0503020203020204" pitchFamily="34" charset="0"/>
              </a:defRPr>
            </a:lvl4pPr>
            <a:lvl5pPr>
              <a:defRPr>
                <a:latin typeface="PT Sans" panose="020B0503020203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964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rgbClr val="871721">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4276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7000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766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6222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2">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4078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5">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53359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7218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1" r:id="rId4"/>
    <p:sldLayoutId id="2147483654" r:id="rId5"/>
    <p:sldLayoutId id="2147483655" r:id="rId6"/>
    <p:sldLayoutId id="2147483652" r:id="rId7"/>
    <p:sldLayoutId id="2147483653" r:id="rId8"/>
    <p:sldLayoutId id="2147483656" r:id="rId9"/>
    <p:sldLayoutId id="214748365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mailto:craig.markley@iowadot.us"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15" name="Rectangle 14"/>
          <p:cNvSpPr/>
          <p:nvPr/>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sp>
        <p:nvSpPr>
          <p:cNvPr id="7" name="TextBox 6">
            <a:extLst>
              <a:ext uri="{FF2B5EF4-FFF2-40B4-BE49-F238E27FC236}">
                <a16:creationId xmlns:a16="http://schemas.microsoft.com/office/drawing/2014/main" id="{9EEEC4D6-EA04-4B21-A205-B47603995269}"/>
              </a:ext>
            </a:extLst>
          </p:cNvPr>
          <p:cNvSpPr txBox="1"/>
          <p:nvPr/>
        </p:nvSpPr>
        <p:spPr>
          <a:xfrm>
            <a:off x="-7392" y="4797152"/>
            <a:ext cx="8496944" cy="1323439"/>
          </a:xfrm>
          <a:prstGeom prst="rect">
            <a:avLst/>
          </a:prstGeom>
          <a:noFill/>
        </p:spPr>
        <p:txBody>
          <a:bodyPr wrap="square" rtlCol="0">
            <a:spAutoFit/>
          </a:bodyPr>
          <a:lstStyle/>
          <a:p>
            <a:r>
              <a:rPr lang="en-US" sz="2000" b="1" dirty="0">
                <a:solidFill>
                  <a:schemeClr val="bg1"/>
                </a:solidFill>
                <a:latin typeface="PT Sans" panose="020B0503020203020204" pitchFamily="34" charset="0"/>
              </a:rPr>
              <a:t>Revitalize Iowa’s Sound Economy Program</a:t>
            </a:r>
          </a:p>
          <a:p>
            <a:r>
              <a:rPr lang="en-US" sz="2000" b="1" dirty="0">
                <a:solidFill>
                  <a:schemeClr val="bg1"/>
                </a:solidFill>
                <a:latin typeface="PT Sans" panose="020B0503020203020204" pitchFamily="34" charset="0"/>
              </a:rPr>
              <a:t>Iowa Transportation Commission Workshop</a:t>
            </a:r>
          </a:p>
          <a:p>
            <a:r>
              <a:rPr lang="en-US" sz="2000" b="1" dirty="0">
                <a:solidFill>
                  <a:schemeClr val="bg1"/>
                </a:solidFill>
                <a:latin typeface="PT Sans" panose="020B0503020203020204" pitchFamily="34" charset="0"/>
              </a:rPr>
              <a:t>Workforce Housing Element RISE Policy</a:t>
            </a:r>
          </a:p>
          <a:p>
            <a:r>
              <a:rPr lang="en-US" sz="2000" b="1" dirty="0">
                <a:solidFill>
                  <a:schemeClr val="bg1"/>
                </a:solidFill>
                <a:latin typeface="PT Sans" panose="020B0503020203020204" pitchFamily="34" charset="0"/>
              </a:rPr>
              <a:t>May 11, 2021</a:t>
            </a:r>
            <a:endParaRPr lang="en-US" sz="2000" dirty="0">
              <a:solidFill>
                <a:schemeClr val="bg1"/>
              </a:solidFill>
              <a:latin typeface="PT Sans" panose="020B0503020203020204" pitchFamily="34" charset="0"/>
            </a:endParaRPr>
          </a:p>
        </p:txBody>
      </p:sp>
    </p:spTree>
    <p:extLst>
      <p:ext uri="{BB962C8B-B14F-4D97-AF65-F5344CB8AC3E}">
        <p14:creationId xmlns:p14="http://schemas.microsoft.com/office/powerpoint/2010/main" val="2135147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681991" y="1625235"/>
            <a:ext cx="7710646" cy="5085184"/>
          </a:xfrm>
          <a:prstGeom prst="rect">
            <a:avLst/>
          </a:prstGeom>
        </p:spPr>
        <p:txBody>
          <a:bodyPr vert="horz" lIns="91440" tIns="45720" rIns="91440" bIns="45720" rtlCol="0">
            <a:normAutofit/>
          </a:bodyPr>
          <a:lstStyle/>
          <a:p>
            <a:pPr marL="457200" indent="-457200">
              <a:spcBef>
                <a:spcPts val="0"/>
              </a:spcBef>
              <a:spcAft>
                <a:spcPts val="1200"/>
              </a:spcAft>
              <a:buClr>
                <a:schemeClr val="tx1"/>
              </a:buClr>
              <a:buFontTx/>
              <a:buChar char="•"/>
              <a:defRPr/>
            </a:pPr>
            <a:r>
              <a:rPr lang="en-US" sz="2400" dirty="0">
                <a:cs typeface="Arial" pitchFamily="34" charset="0"/>
              </a:rPr>
              <a:t>Conducted a survey of cities and counties which identified the need for RISE funding to support development of workforce housing particularly in smaller communities.</a:t>
            </a:r>
          </a:p>
          <a:p>
            <a:pPr marL="457200" indent="-457200">
              <a:spcBef>
                <a:spcPts val="0"/>
              </a:spcBef>
              <a:spcAft>
                <a:spcPts val="1200"/>
              </a:spcAft>
              <a:buClr>
                <a:schemeClr val="tx1"/>
              </a:buClr>
              <a:buFontTx/>
              <a:buChar char="•"/>
              <a:defRPr/>
            </a:pPr>
            <a:r>
              <a:rPr lang="en-US" sz="2400" dirty="0">
                <a:cs typeface="Arial" pitchFamily="34" charset="0"/>
              </a:rPr>
              <a:t>This need supports Governor Reynolds Empower Rural Iowa Initiative which is managed by the Center for Rural Revitalization housed within the Iowa Economic Development Authority (IEDA).</a:t>
            </a:r>
          </a:p>
          <a:p>
            <a:pPr marL="457200" indent="-457200">
              <a:spcBef>
                <a:spcPts val="0"/>
              </a:spcBef>
              <a:spcAft>
                <a:spcPts val="1200"/>
              </a:spcAft>
              <a:buClr>
                <a:schemeClr val="tx1"/>
              </a:buClr>
              <a:buFontTx/>
              <a:buChar char="•"/>
              <a:defRPr/>
            </a:pPr>
            <a:r>
              <a:rPr lang="en-US" sz="2400" dirty="0">
                <a:cs typeface="Arial" pitchFamily="34" charset="0"/>
              </a:rPr>
              <a:t>The Investing in Rural Iowa Task Force held Idea Summits throughout Iowa and identified the need to expand RISE program authority to support rural workforce housing projects.</a:t>
            </a: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707630" y="818881"/>
            <a:ext cx="7685007" cy="432050"/>
          </a:xfrm>
        </p:spPr>
        <p:txBody>
          <a:bodyPr>
            <a:noAutofit/>
          </a:bodyPr>
          <a:lstStyle/>
          <a:p>
            <a:pPr algn="l"/>
            <a:r>
              <a:rPr lang="en-US" sz="3400" b="1" dirty="0">
                <a:solidFill>
                  <a:schemeClr val="tx2"/>
                </a:solidFill>
              </a:rPr>
              <a:t>Workforce Housing Element RISE Policy History</a:t>
            </a:r>
          </a:p>
        </p:txBody>
      </p:sp>
    </p:spTree>
    <p:extLst>
      <p:ext uri="{BB962C8B-B14F-4D97-AF65-F5344CB8AC3E}">
        <p14:creationId xmlns:p14="http://schemas.microsoft.com/office/powerpoint/2010/main" val="3737147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611560" y="1700808"/>
            <a:ext cx="7710646" cy="5085184"/>
          </a:xfrm>
          <a:prstGeom prst="rect">
            <a:avLst/>
          </a:prstGeom>
        </p:spPr>
        <p:txBody>
          <a:bodyPr vert="horz" lIns="91440" tIns="45720" rIns="91440" bIns="45720" rtlCol="0">
            <a:normAutofit/>
          </a:bodyPr>
          <a:lstStyle/>
          <a:p>
            <a:pPr marL="457200" indent="-457200">
              <a:spcBef>
                <a:spcPts val="0"/>
              </a:spcBef>
              <a:spcAft>
                <a:spcPts val="1200"/>
              </a:spcAft>
              <a:buClr>
                <a:schemeClr val="tx1"/>
              </a:buClr>
              <a:buFontTx/>
              <a:buChar char="•"/>
              <a:defRPr/>
            </a:pPr>
            <a:r>
              <a:rPr lang="en-US" sz="2400" dirty="0">
                <a:cs typeface="Arial" pitchFamily="34" charset="0"/>
              </a:rPr>
              <a:t>Iowa State University Extension staff assisted IEDA in performing housing assessments for interested communities to ensure they were positioned for housing changes by having community engagement as well as appropriate zoning ordinances, building codes, rental codes, vacant lots, adequate water, sanitary sewer, storm sewer and street maintenance.</a:t>
            </a:r>
          </a:p>
          <a:p>
            <a:pPr marL="457200" indent="-457200">
              <a:spcBef>
                <a:spcPts val="0"/>
              </a:spcBef>
              <a:spcAft>
                <a:spcPts val="1200"/>
              </a:spcAft>
              <a:buClr>
                <a:schemeClr val="tx1"/>
              </a:buClr>
              <a:buFontTx/>
              <a:buChar char="•"/>
              <a:defRPr/>
            </a:pPr>
            <a:r>
              <a:rPr lang="en-US" sz="2400" dirty="0">
                <a:cs typeface="Arial" pitchFamily="34" charset="0"/>
              </a:rPr>
              <a:t>To date, eleven assessments have been completed and many more are under development especially in Mills, Fremont and Harrison counties impacted by flooding.</a:t>
            </a: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179512" y="818881"/>
            <a:ext cx="8784975" cy="432050"/>
          </a:xfrm>
        </p:spPr>
        <p:txBody>
          <a:bodyPr>
            <a:noAutofit/>
          </a:bodyPr>
          <a:lstStyle/>
          <a:p>
            <a:pPr algn="l"/>
            <a:r>
              <a:rPr lang="en-US" sz="3400" b="1" dirty="0">
                <a:solidFill>
                  <a:schemeClr val="tx2"/>
                </a:solidFill>
              </a:rPr>
              <a:t>Workforce Housing Element RISE Policy History (continued)</a:t>
            </a:r>
          </a:p>
        </p:txBody>
      </p:sp>
    </p:spTree>
    <p:extLst>
      <p:ext uri="{BB962C8B-B14F-4D97-AF65-F5344CB8AC3E}">
        <p14:creationId xmlns:p14="http://schemas.microsoft.com/office/powerpoint/2010/main" val="1716031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556792"/>
            <a:ext cx="8712967" cy="5085184"/>
          </a:xfrm>
          <a:prstGeom prst="rect">
            <a:avLst/>
          </a:prstGeom>
        </p:spPr>
        <p:txBody>
          <a:bodyPr vert="horz" lIns="91440" tIns="91440" rIns="91440" bIns="0" rtlCol="0">
            <a:normAutofit lnSpcReduction="10000"/>
          </a:bodyPr>
          <a:lstStyle/>
          <a:p>
            <a:pPr marL="457200" indent="-457200">
              <a:spcBef>
                <a:spcPts val="0"/>
              </a:spcBef>
              <a:spcAft>
                <a:spcPts val="1200"/>
              </a:spcAft>
              <a:buClr>
                <a:schemeClr val="tx1"/>
              </a:buClr>
              <a:buFontTx/>
              <a:buChar char="•"/>
              <a:defRPr/>
            </a:pPr>
            <a:r>
              <a:rPr lang="en-US" sz="2400" dirty="0">
                <a:cs typeface="Arial" pitchFamily="34" charset="0"/>
              </a:rPr>
              <a:t>Collaborate with IEDA to identify a small number of pilot communities to submit funding applications for future Transportation Commission approval at a maximum 70% RISE participation rate based on your input on January 13, 2021.</a:t>
            </a:r>
          </a:p>
          <a:p>
            <a:pPr marL="457200" indent="-457200">
              <a:spcBef>
                <a:spcPts val="0"/>
              </a:spcBef>
              <a:spcAft>
                <a:spcPts val="1200"/>
              </a:spcAft>
              <a:buClr>
                <a:schemeClr val="tx1"/>
              </a:buClr>
              <a:buFontTx/>
              <a:buChar char="•"/>
              <a:defRPr/>
            </a:pPr>
            <a:r>
              <a:rPr lang="en-US" sz="2400" dirty="0">
                <a:cs typeface="Arial" pitchFamily="34" charset="0"/>
              </a:rPr>
              <a:t>Utilize results of these pilot communities to develop a formal Rural RISE Policy in the future.  For example, </a:t>
            </a:r>
          </a:p>
          <a:p>
            <a:pPr marL="0" indent="0">
              <a:spcBef>
                <a:spcPts val="0"/>
              </a:spcBef>
              <a:buClr>
                <a:schemeClr val="tx1"/>
              </a:buClr>
              <a:buNone/>
              <a:defRPr/>
            </a:pPr>
            <a:r>
              <a:rPr lang="en-US" sz="2400" dirty="0">
                <a:cs typeface="Arial" pitchFamily="34" charset="0"/>
              </a:rPr>
              <a:t>	- </a:t>
            </a:r>
            <a:r>
              <a:rPr lang="en-US" sz="2000" dirty="0">
                <a:cs typeface="Arial" pitchFamily="34" charset="0"/>
              </a:rPr>
              <a:t>establish population size of eligible communities; </a:t>
            </a:r>
          </a:p>
          <a:p>
            <a:pPr marL="0" indent="0">
              <a:spcBef>
                <a:spcPts val="0"/>
              </a:spcBef>
              <a:buClr>
                <a:schemeClr val="tx1"/>
              </a:buClr>
              <a:buNone/>
              <a:defRPr/>
            </a:pPr>
            <a:r>
              <a:rPr lang="en-US" sz="2000" dirty="0">
                <a:cs typeface="Arial" pitchFamily="34" charset="0"/>
              </a:rPr>
              <a:t>	- determine types of housing to assist (greenfield, urban renewal, 	upper story residential, </a:t>
            </a:r>
            <a:r>
              <a:rPr lang="en-US" sz="2000" dirty="0" err="1">
                <a:cs typeface="Arial" pitchFamily="34" charset="0"/>
              </a:rPr>
              <a:t>etc</a:t>
            </a:r>
            <a:r>
              <a:rPr lang="en-US" sz="2000" dirty="0">
                <a:cs typeface="Arial" pitchFamily="34" charset="0"/>
              </a:rPr>
              <a:t>); </a:t>
            </a:r>
          </a:p>
          <a:p>
            <a:pPr marL="0" indent="0">
              <a:spcBef>
                <a:spcPts val="0"/>
              </a:spcBef>
              <a:buClr>
                <a:schemeClr val="tx1"/>
              </a:buClr>
              <a:buNone/>
              <a:defRPr/>
            </a:pPr>
            <a:r>
              <a:rPr lang="en-US" sz="2000" dirty="0">
                <a:cs typeface="Arial" pitchFamily="34" charset="0"/>
              </a:rPr>
              <a:t>	- set community eligibility criteria such as participation in an IEDA 	housing or community development program such as Main Street;</a:t>
            </a:r>
          </a:p>
          <a:p>
            <a:pPr marL="0" indent="0">
              <a:spcBef>
                <a:spcPts val="0"/>
              </a:spcBef>
              <a:buClr>
                <a:schemeClr val="tx1"/>
              </a:buClr>
              <a:buNone/>
              <a:defRPr/>
            </a:pPr>
            <a:r>
              <a:rPr lang="en-US" sz="2000" dirty="0">
                <a:cs typeface="Arial" pitchFamily="34" charset="0"/>
              </a:rPr>
              <a:t>	- establish an annual funding limit related to this policy; </a:t>
            </a:r>
          </a:p>
          <a:p>
            <a:pPr marL="0" indent="0">
              <a:spcBef>
                <a:spcPts val="0"/>
              </a:spcBef>
              <a:buClr>
                <a:schemeClr val="tx1"/>
              </a:buClr>
              <a:buNone/>
              <a:defRPr/>
            </a:pPr>
            <a:r>
              <a:rPr lang="en-US" sz="2000" dirty="0">
                <a:cs typeface="Arial" pitchFamily="34" charset="0"/>
              </a:rPr>
              <a:t>	- increase or decrease the 70% RISE </a:t>
            </a:r>
            <a:r>
              <a:rPr lang="en-US" sz="2000">
                <a:cs typeface="Arial" pitchFamily="34" charset="0"/>
              </a:rPr>
              <a:t>participation rate.</a:t>
            </a:r>
            <a:endParaRPr lang="en-US" sz="2000" dirty="0">
              <a:cs typeface="Arial" pitchFamily="34" charset="0"/>
            </a:endParaRPr>
          </a:p>
          <a:p>
            <a:pPr marL="0" indent="0">
              <a:spcBef>
                <a:spcPts val="0"/>
              </a:spcBef>
              <a:buClr>
                <a:schemeClr val="tx1"/>
              </a:buClr>
              <a:buNone/>
              <a:defRPr/>
            </a:pPr>
            <a:r>
              <a:rPr lang="en-US" sz="2000" dirty="0">
                <a:cs typeface="Arial" pitchFamily="34" charset="0"/>
              </a:rPr>
              <a:t>	</a:t>
            </a: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707630" y="818881"/>
            <a:ext cx="7685007" cy="432050"/>
          </a:xfrm>
        </p:spPr>
        <p:txBody>
          <a:bodyPr>
            <a:noAutofit/>
          </a:bodyPr>
          <a:lstStyle/>
          <a:p>
            <a:pPr algn="l"/>
            <a:r>
              <a:rPr lang="en-US" sz="3400" b="1" dirty="0">
                <a:solidFill>
                  <a:schemeClr val="tx2"/>
                </a:solidFill>
              </a:rPr>
              <a:t>Workforce Housing Element RISE Policy Interim Recommendation</a:t>
            </a:r>
          </a:p>
        </p:txBody>
      </p:sp>
    </p:spTree>
    <p:extLst>
      <p:ext uri="{BB962C8B-B14F-4D97-AF65-F5344CB8AC3E}">
        <p14:creationId xmlns:p14="http://schemas.microsoft.com/office/powerpoint/2010/main" val="260883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61864" y="4066456"/>
            <a:ext cx="2286000" cy="370656"/>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347864" y="4066456"/>
            <a:ext cx="2286000" cy="370656"/>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33864" y="4066456"/>
            <a:ext cx="2286000" cy="370656"/>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483768" y="5445224"/>
            <a:ext cx="4320480" cy="738664"/>
          </a:xfrm>
          <a:prstGeom prst="rect">
            <a:avLst/>
          </a:prstGeom>
          <a:noFill/>
        </p:spPr>
        <p:txBody>
          <a:bodyPr wrap="square" rtlCol="0">
            <a:spAutoFit/>
          </a:bodyPr>
          <a:lstStyle/>
          <a:p>
            <a:r>
              <a:rPr lang="en-US" sz="1400" b="1" dirty="0">
                <a:solidFill>
                  <a:schemeClr val="bg1">
                    <a:lumMod val="50000"/>
                  </a:schemeClr>
                </a:solidFill>
                <a:latin typeface="Century Gothic" panose="020B0502020202020204" pitchFamily="34" charset="0"/>
                <a:cs typeface="Arial" panose="020B0604020202020204" pitchFamily="34" charset="0"/>
              </a:rPr>
              <a:t>Craig Markley, Systems Planning Bureau</a:t>
            </a:r>
          </a:p>
          <a:p>
            <a:r>
              <a:rPr lang="en-US" sz="1400" b="1" dirty="0">
                <a:solidFill>
                  <a:schemeClr val="bg1">
                    <a:lumMod val="50000"/>
                  </a:schemeClr>
                </a:solidFill>
                <a:latin typeface="Century Gothic" panose="020B0502020202020204" pitchFamily="34" charset="0"/>
                <a:cs typeface="Arial" panose="020B0604020202020204" pitchFamily="34" charset="0"/>
                <a:hlinkClick r:id="rId3"/>
              </a:rPr>
              <a:t>craig.markley@iowadot.us</a:t>
            </a:r>
            <a:endParaRPr lang="en-US" sz="1400" b="1" dirty="0">
              <a:solidFill>
                <a:schemeClr val="bg1">
                  <a:lumMod val="50000"/>
                </a:schemeClr>
              </a:solidFill>
              <a:latin typeface="Century Gothic" panose="020B0502020202020204" pitchFamily="34" charset="0"/>
              <a:cs typeface="Arial" panose="020B0604020202020204" pitchFamily="34" charset="0"/>
            </a:endParaRPr>
          </a:p>
          <a:p>
            <a:r>
              <a:rPr lang="en-US" sz="1400" b="1" dirty="0">
                <a:solidFill>
                  <a:schemeClr val="bg1">
                    <a:lumMod val="50000"/>
                  </a:schemeClr>
                </a:solidFill>
                <a:latin typeface="Century Gothic" panose="020B0502020202020204" pitchFamily="34" charset="0"/>
                <a:cs typeface="Arial" panose="020B0604020202020204" pitchFamily="34" charset="0"/>
              </a:rPr>
              <a:t>515-239-1027</a:t>
            </a:r>
          </a:p>
        </p:txBody>
      </p:sp>
      <p:sp>
        <p:nvSpPr>
          <p:cNvPr id="28" name="TextBox 27">
            <a:extLst>
              <a:ext uri="{FF2B5EF4-FFF2-40B4-BE49-F238E27FC236}">
                <a16:creationId xmlns:a16="http://schemas.microsoft.com/office/drawing/2014/main" id="{20B11247-CDAF-4DD5-BE81-B56FBF4D67D9}"/>
              </a:ext>
            </a:extLst>
          </p:cNvPr>
          <p:cNvSpPr txBox="1"/>
          <p:nvPr/>
        </p:nvSpPr>
        <p:spPr>
          <a:xfrm>
            <a:off x="107504" y="3573016"/>
            <a:ext cx="9036496" cy="369332"/>
          </a:xfrm>
          <a:prstGeom prst="rect">
            <a:avLst/>
          </a:prstGeom>
          <a:noFill/>
        </p:spPr>
        <p:txBody>
          <a:bodyPr wrap="square" rtlCol="0">
            <a:spAutoFit/>
          </a:bodyPr>
          <a:lstStyle/>
          <a:p>
            <a:pPr algn="ctr"/>
            <a:r>
              <a:rPr lang="en-US" dirty="0">
                <a:latin typeface="Century Gothic" panose="020B0502020202020204" pitchFamily="34" charset="0"/>
                <a:cs typeface="Arial" panose="020B0604020202020204" pitchFamily="34" charset="0"/>
              </a:rPr>
              <a:t>QUESTIONS?</a:t>
            </a:r>
          </a:p>
        </p:txBody>
      </p:sp>
      <p:pic>
        <p:nvPicPr>
          <p:cNvPr id="5" name="Picture 4">
            <a:extLst>
              <a:ext uri="{FF2B5EF4-FFF2-40B4-BE49-F238E27FC236}">
                <a16:creationId xmlns:a16="http://schemas.microsoft.com/office/drawing/2014/main" id="{90A748D6-E5EE-44F0-BED6-59197E46CA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5293" y="983876"/>
            <a:ext cx="2471142" cy="2021844"/>
          </a:xfrm>
          <a:prstGeom prst="rect">
            <a:avLst/>
          </a:prstGeom>
        </p:spPr>
      </p:pic>
    </p:spTree>
    <p:extLst>
      <p:ext uri="{BB962C8B-B14F-4D97-AF65-F5344CB8AC3E}">
        <p14:creationId xmlns:p14="http://schemas.microsoft.com/office/powerpoint/2010/main" val="3398219772"/>
      </p:ext>
    </p:extLst>
  </p:cSld>
  <p:clrMapOvr>
    <a:masterClrMapping/>
  </p:clrMapOvr>
</p:sld>
</file>

<file path=ppt/theme/theme1.xml><?xml version="1.0" encoding="utf-8"?>
<a:theme xmlns:a="http://schemas.openxmlformats.org/drawingml/2006/main" name="Office Theme">
  <a:themeElements>
    <a:clrScheme name="Custom 15">
      <a:dk1>
        <a:srgbClr val="53565A"/>
      </a:dk1>
      <a:lt1>
        <a:sysClr val="window" lastClr="FFFFFF"/>
      </a:lt1>
      <a:dk2>
        <a:srgbClr val="7C2529"/>
      </a:dk2>
      <a:lt2>
        <a:srgbClr val="B1B3B3"/>
      </a:lt2>
      <a:accent1>
        <a:srgbClr val="0097A9"/>
      </a:accent1>
      <a:accent2>
        <a:srgbClr val="E87722"/>
      </a:accent2>
      <a:accent3>
        <a:srgbClr val="FFC72C"/>
      </a:accent3>
      <a:accent4>
        <a:srgbClr val="5E366E"/>
      </a:accent4>
      <a:accent5>
        <a:srgbClr val="719949"/>
      </a:accent5>
      <a:accent6>
        <a:srgbClr val="4698CB"/>
      </a:accent6>
      <a:hlink>
        <a:srgbClr val="2C739F"/>
      </a:hlink>
      <a:folHlink>
        <a:srgbClr val="53565A"/>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9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12772</TotalTime>
  <Words>277</Words>
  <Application>Microsoft Office PowerPoint</Application>
  <PresentationFormat>On-screen Show (4:3)</PresentationFormat>
  <Paragraphs>28</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PT Sans</vt:lpstr>
      <vt:lpstr>Office Theme</vt:lpstr>
      <vt:lpstr>PowerPoint Presentation</vt:lpstr>
      <vt:lpstr>Workforce Housing Element RISE Policy History</vt:lpstr>
      <vt:lpstr>Workforce Housing Element RISE Policy History (continued)</vt:lpstr>
      <vt:lpstr>Workforce Housing Element RISE Policy Interim Recommendation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Mihalchev</dc:creator>
  <cp:lastModifiedBy>Anderson, Stuart</cp:lastModifiedBy>
  <cp:revision>188</cp:revision>
  <cp:lastPrinted>2021-05-03T22:05:03Z</cp:lastPrinted>
  <dcterms:created xsi:type="dcterms:W3CDTF">2014-05-10T08:44:16Z</dcterms:created>
  <dcterms:modified xsi:type="dcterms:W3CDTF">2021-05-03T22:05:10Z</dcterms:modified>
</cp:coreProperties>
</file>