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32" r:id="rId3"/>
    <p:sldId id="351" r:id="rId4"/>
    <p:sldId id="357" r:id="rId5"/>
    <p:sldId id="354" r:id="rId6"/>
    <p:sldId id="358" r:id="rId7"/>
    <p:sldId id="353" r:id="rId8"/>
    <p:sldId id="349" r:id="rId9"/>
    <p:sldId id="35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83123" autoAdjust="0"/>
  </p:normalViewPr>
  <p:slideViewPr>
    <p:cSldViewPr>
      <p:cViewPr varScale="1">
        <p:scale>
          <a:sx n="79" d="100"/>
          <a:sy n="79" d="100"/>
        </p:scale>
        <p:origin x="120" y="8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5/5/2021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213923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194718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r>
              <a:rPr lang="en-US" baseline="0" dirty="0"/>
              <a:t> Transit Systems</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414610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Transit Capital Programs</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8586" y="5157192"/>
            <a:ext cx="583264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FFY 2021 Transit Capital Programs</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pPr lvl="0"/>
            <a:endParaRPr lang="en-US" sz="2400" b="0" dirty="0"/>
          </a:p>
          <a:p>
            <a:pPr marL="0" lvl="0" indent="0">
              <a:buNone/>
            </a:pPr>
            <a:endParaRPr lang="en-US" sz="2400" dirty="0"/>
          </a:p>
          <a:p>
            <a:pPr marL="0" lvl="0" indent="0">
              <a:buNone/>
            </a:pPr>
            <a:r>
              <a:rPr lang="en-US" sz="2400" dirty="0"/>
              <a:t>Purpose: Federal Transit Administration (FTA) program that provides funding to states and transit agencies through a statutory formula to replace, rehabilitate and purchase buses and related equipment and to construct bus-related facilities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17873" y="1978700"/>
            <a:ext cx="7776864" cy="4402628"/>
          </a:xfrm>
          <a:prstGeom prst="rect">
            <a:avLst/>
          </a:prstGeom>
        </p:spPr>
        <p:txBody>
          <a:bodyPr vert="horz" lIns="91440" tIns="45720" rIns="91440" bIns="45720" rtlCol="0">
            <a:normAutofit fontScale="92500" lnSpcReduction="10000"/>
          </a:bodyPr>
          <a:lstStyle/>
          <a:p>
            <a:pPr marL="0" indent="0">
              <a:lnSpc>
                <a:spcPct val="200000"/>
              </a:lnSpc>
              <a:buNone/>
            </a:pPr>
            <a:endParaRPr lang="en-US" sz="2400" dirty="0"/>
          </a:p>
          <a:p>
            <a:pPr marL="0" indent="0">
              <a:lnSpc>
                <a:spcPct val="200000"/>
              </a:lnSpc>
              <a:buNone/>
            </a:pPr>
            <a:r>
              <a:rPr lang="en-US" sz="2400" dirty="0"/>
              <a:t>5339 Direct Apportionments for FFY21</a:t>
            </a:r>
            <a:r>
              <a:rPr lang="en-US" b="0" dirty="0"/>
              <a:t>:</a:t>
            </a:r>
          </a:p>
          <a:p>
            <a:pPr lvl="1"/>
            <a:r>
              <a:rPr lang="en-US" dirty="0"/>
              <a:t>Urban (50-200K population) – $1,119,636 </a:t>
            </a:r>
          </a:p>
          <a:p>
            <a:pPr lvl="1"/>
            <a:r>
              <a:rPr lang="en-US" dirty="0"/>
              <a:t>Statewide – $3,500,000</a:t>
            </a:r>
          </a:p>
          <a:p>
            <a:pPr lvl="1"/>
            <a:r>
              <a:rPr lang="en-US" dirty="0"/>
              <a:t>Council Bluffs(NE/IA) – $951,374 </a:t>
            </a:r>
          </a:p>
          <a:p>
            <a:pPr lvl="1"/>
            <a:r>
              <a:rPr lang="en-US" dirty="0"/>
              <a:t>Davenport (IA/IL) - $509,483 </a:t>
            </a:r>
          </a:p>
          <a:p>
            <a:pPr lvl="1"/>
            <a:r>
              <a:rPr lang="en-US" dirty="0"/>
              <a:t>Des Moines – $791,157 </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80679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38486" y="2204864"/>
            <a:ext cx="7776864" cy="4063956"/>
          </a:xfrm>
          <a:prstGeom prst="rect">
            <a:avLst/>
          </a:prstGeom>
        </p:spPr>
        <p:txBody>
          <a:bodyPr vert="horz" lIns="91440" tIns="45720" rIns="91440" bIns="45720" rtlCol="0">
            <a:normAutofit lnSpcReduction="10000"/>
          </a:bodyPr>
          <a:lstStyle/>
          <a:p>
            <a:pPr marL="0" indent="0">
              <a:lnSpc>
                <a:spcPct val="200000"/>
              </a:lnSpc>
              <a:buNone/>
            </a:pPr>
            <a:r>
              <a:rPr lang="en-US" sz="2400" dirty="0"/>
              <a:t>State Apportionments</a:t>
            </a:r>
            <a:r>
              <a:rPr lang="en-US" b="0" dirty="0"/>
              <a:t>:</a:t>
            </a:r>
          </a:p>
          <a:p>
            <a:pPr lvl="1"/>
            <a:r>
              <a:rPr lang="en-US" dirty="0"/>
              <a:t>Urban (50-200K population) – $1,119,636</a:t>
            </a:r>
          </a:p>
          <a:p>
            <a:pPr lvl="2"/>
            <a:r>
              <a:rPr lang="en-US" dirty="0"/>
              <a:t>Two transit systems, three vehicles</a:t>
            </a:r>
          </a:p>
          <a:p>
            <a:pPr lvl="1"/>
            <a:r>
              <a:rPr lang="en-US" dirty="0"/>
              <a:t>Statewide – 		$ 3,500,000</a:t>
            </a:r>
          </a:p>
          <a:p>
            <a:pPr lvl="1"/>
            <a:r>
              <a:rPr lang="en-US" dirty="0"/>
              <a:t>Underruns – 		      $75,682</a:t>
            </a:r>
          </a:p>
          <a:p>
            <a:pPr lvl="1"/>
            <a:r>
              <a:rPr lang="en-US" dirty="0"/>
              <a:t>Total Available		 $3,575,682</a:t>
            </a:r>
          </a:p>
          <a:p>
            <a:pPr lvl="2"/>
            <a:r>
              <a:rPr lang="en-US" dirty="0"/>
              <a:t>Thirteen transit systems, forty-five vehicles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3"/>
            <a:ext cx="7886700" cy="545115"/>
          </a:xfrm>
        </p:spPr>
        <p:txBody>
          <a:bodyPr>
            <a:noAutofit/>
          </a:bodyPr>
          <a:lstStyle/>
          <a:p>
            <a:br>
              <a:rPr lang="en-US" dirty="0"/>
            </a:br>
            <a:r>
              <a:rPr lang="en-US" dirty="0"/>
              <a:t>Section 5339 Grants for Bus and Bus Facilities Formula Program</a:t>
            </a:r>
            <a:endParaRPr lang="en-US" sz="3400" b="1" dirty="0">
              <a:solidFill>
                <a:schemeClr val="tx2"/>
              </a:solidFill>
            </a:endParaRPr>
          </a:p>
        </p:txBody>
      </p:sp>
    </p:spTree>
    <p:extLst>
      <p:ext uri="{BB962C8B-B14F-4D97-AF65-F5344CB8AC3E}">
        <p14:creationId xmlns:p14="http://schemas.microsoft.com/office/powerpoint/2010/main" val="235369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16832"/>
            <a:ext cx="7776864" cy="4063956"/>
          </a:xfrm>
          <a:prstGeom prst="rect">
            <a:avLst/>
          </a:prstGeom>
        </p:spPr>
        <p:txBody>
          <a:bodyPr vert="horz" lIns="91440" tIns="45720" rIns="91440" bIns="45720" rtlCol="0">
            <a:normAutofit fontScale="92500" lnSpcReduction="10000"/>
          </a:bodyPr>
          <a:lstStyle/>
          <a:p>
            <a:pPr lvl="0"/>
            <a:r>
              <a:rPr lang="en-US" sz="2400" dirty="0"/>
              <a:t>Purpose: To fund transportation projects in non-attainment or maintenance areas of Clean Air Act Standards. States that have no nonattainment or maintenance areas receive a minimum apportionment of CMAQ funding for either air quality projects or other elements of flexible spending.  Funds may be used for any transit capital expenditures otherwise eligible for FTA funding as long as they have an air quality benefit</a:t>
            </a:r>
          </a:p>
          <a:p>
            <a:pPr lvl="1"/>
            <a:r>
              <a:rPr lang="en-US" dirty="0"/>
              <a:t>FY 2021 allocation: $3,000,000</a:t>
            </a:r>
          </a:p>
          <a:p>
            <a:pPr lvl="1"/>
            <a:r>
              <a:rPr lang="en-US" dirty="0"/>
              <a:t>Eight transit systems, thirty vehicles </a:t>
            </a:r>
          </a:p>
          <a:p>
            <a:pPr lvl="1"/>
            <a:endParaRPr lang="en-US" dirty="0"/>
          </a:p>
          <a:p>
            <a:endParaRPr lang="en-US" dirty="0"/>
          </a:p>
          <a:p>
            <a:endParaRPr lang="en-US" dirty="0"/>
          </a:p>
          <a:p>
            <a:pPr lvl="0"/>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016689"/>
            <a:ext cx="7886700" cy="432048"/>
          </a:xfrm>
        </p:spPr>
        <p:txBody>
          <a:bodyPr>
            <a:noAutofit/>
          </a:bodyPr>
          <a:lstStyle/>
          <a:p>
            <a:r>
              <a:rPr lang="en-US" dirty="0"/>
              <a:t>Congestion Mitigation Air Quality Program (CMAQ)</a:t>
            </a:r>
            <a:endParaRPr lang="en-US" sz="3400" b="1" dirty="0">
              <a:solidFill>
                <a:schemeClr val="tx2"/>
              </a:solidFill>
            </a:endParaRPr>
          </a:p>
        </p:txBody>
      </p:sp>
    </p:spTree>
    <p:extLst>
      <p:ext uri="{BB962C8B-B14F-4D97-AF65-F5344CB8AC3E}">
        <p14:creationId xmlns:p14="http://schemas.microsoft.com/office/powerpoint/2010/main" val="67028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3873828"/>
          </a:xfrm>
          <a:prstGeom prst="rect">
            <a:avLst/>
          </a:prstGeom>
        </p:spPr>
        <p:txBody>
          <a:bodyPr vert="horz" lIns="91440" tIns="45720" rIns="91440" bIns="45720" rtlCol="0">
            <a:normAutofit/>
          </a:bodyPr>
          <a:lstStyle/>
          <a:p>
            <a:r>
              <a:rPr lang="en-US" sz="2400" dirty="0"/>
              <a:t>Total capital funds available: </a:t>
            </a:r>
            <a:r>
              <a:rPr lang="en-US" dirty="0"/>
              <a:t>$7,695,318</a:t>
            </a:r>
            <a:r>
              <a:rPr lang="en-US" sz="2400" dirty="0"/>
              <a:t> </a:t>
            </a:r>
          </a:p>
          <a:p>
            <a:r>
              <a:rPr lang="en-US" sz="2400" dirty="0"/>
              <a:t>Twenty-one transit systems will be able to purchase seventy-eight vehicles</a:t>
            </a:r>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Summary</a:t>
            </a:r>
          </a:p>
        </p:txBody>
      </p:sp>
    </p:spTree>
    <p:extLst>
      <p:ext uri="{BB962C8B-B14F-4D97-AF65-F5344CB8AC3E}">
        <p14:creationId xmlns:p14="http://schemas.microsoft.com/office/powerpoint/2010/main" val="328651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3873828"/>
          </a:xfrm>
          <a:prstGeom prst="rect">
            <a:avLst/>
          </a:prstGeom>
        </p:spPr>
        <p:txBody>
          <a:bodyPr vert="horz" lIns="91440" tIns="45720" rIns="91440" bIns="45720" rtlCol="0">
            <a:normAutofit/>
          </a:bodyPr>
          <a:lstStyle/>
          <a:p>
            <a:r>
              <a:rPr lang="en-US" sz="2400" dirty="0"/>
              <a:t>Funds are distributed for bus replacement based on the Public Transit Management System (PTMS) process and the availability of local match</a:t>
            </a:r>
          </a:p>
          <a:p>
            <a:pPr lvl="1"/>
            <a:r>
              <a:rPr lang="en-US" dirty="0"/>
              <a:t>Prioritizes vehicle replacements based on the degree to which each vehicle exceeds the useful life for that particular vehicle type in terms of both age and accumulated mileage</a:t>
            </a:r>
          </a:p>
          <a:p>
            <a:pPr lvl="1"/>
            <a:r>
              <a:rPr lang="en-US" dirty="0"/>
              <a:t>The age, vehicle type, and mileage are maintained for all vehicles within the PTMS database</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Project Distribution Criteria</a:t>
            </a:r>
          </a:p>
        </p:txBody>
      </p:sp>
    </p:spTree>
    <p:extLst>
      <p:ext uri="{BB962C8B-B14F-4D97-AF65-F5344CB8AC3E}">
        <p14:creationId xmlns:p14="http://schemas.microsoft.com/office/powerpoint/2010/main" val="2959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73" y="985444"/>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0104" y="1063599"/>
            <a:ext cx="8056351" cy="343747"/>
          </a:xfrm>
          <a:solidFill>
            <a:schemeClr val="bg1"/>
          </a:solidFill>
        </p:spPr>
        <p:txBody>
          <a:bodyPr>
            <a:noAutofit/>
          </a:bodyPr>
          <a:lstStyle/>
          <a:p>
            <a:r>
              <a:rPr lang="en-US" b="1" dirty="0">
                <a:solidFill>
                  <a:schemeClr val="tx2"/>
                </a:solidFill>
              </a:rPr>
              <a:t>Transit System Vehicle Replacements </a:t>
            </a:r>
          </a:p>
        </p:txBody>
      </p:sp>
      <p:sp>
        <p:nvSpPr>
          <p:cNvPr id="3" name="5-Point Star 2"/>
          <p:cNvSpPr/>
          <p:nvPr/>
        </p:nvSpPr>
        <p:spPr>
          <a:xfrm>
            <a:off x="2510856" y="172879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3977377" y="179002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6027639" y="15627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6625852" y="262630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6027387" y="328498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5064298" y="392572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3475028" y="502519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2806552" y="330318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23"/>
          <p:cNvSpPr/>
          <p:nvPr/>
        </p:nvSpPr>
        <p:spPr>
          <a:xfrm>
            <a:off x="4159197" y="34290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5"/>
          <p:cNvSpPr/>
          <p:nvPr/>
        </p:nvSpPr>
        <p:spPr>
          <a:xfrm>
            <a:off x="6397594" y="470210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5-Point Star 29"/>
          <p:cNvSpPr/>
          <p:nvPr/>
        </p:nvSpPr>
        <p:spPr>
          <a:xfrm>
            <a:off x="4592999" y="278608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5-Point Star 30"/>
          <p:cNvSpPr/>
          <p:nvPr/>
        </p:nvSpPr>
        <p:spPr>
          <a:xfrm>
            <a:off x="5525650" y="217392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5-Point Star 32"/>
          <p:cNvSpPr/>
          <p:nvPr/>
        </p:nvSpPr>
        <p:spPr>
          <a:xfrm>
            <a:off x="3734319" y="242328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11">
            <a:extLst>
              <a:ext uri="{FF2B5EF4-FFF2-40B4-BE49-F238E27FC236}">
                <a16:creationId xmlns:a16="http://schemas.microsoft.com/office/drawing/2014/main" id="{CAD662A1-E1B1-4769-A5FC-F9AF4340A4AA}"/>
              </a:ext>
            </a:extLst>
          </p:cNvPr>
          <p:cNvSpPr/>
          <p:nvPr/>
        </p:nvSpPr>
        <p:spPr>
          <a:xfrm>
            <a:off x="7261727" y="252251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11">
            <a:extLst>
              <a:ext uri="{FF2B5EF4-FFF2-40B4-BE49-F238E27FC236}">
                <a16:creationId xmlns:a16="http://schemas.microsoft.com/office/drawing/2014/main" id="{76F5334E-3502-4FFA-9BAC-F77CA5B19358}"/>
              </a:ext>
            </a:extLst>
          </p:cNvPr>
          <p:cNvSpPr/>
          <p:nvPr/>
        </p:nvSpPr>
        <p:spPr>
          <a:xfrm>
            <a:off x="7405743" y="378170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29">
            <a:extLst>
              <a:ext uri="{FF2B5EF4-FFF2-40B4-BE49-F238E27FC236}">
                <a16:creationId xmlns:a16="http://schemas.microsoft.com/office/drawing/2014/main" id="{FE282B6B-DA4B-4095-B291-26D0D4BD1176}"/>
              </a:ext>
            </a:extLst>
          </p:cNvPr>
          <p:cNvSpPr/>
          <p:nvPr/>
        </p:nvSpPr>
        <p:spPr>
          <a:xfrm>
            <a:off x="3377507" y="2689581"/>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5-Point Star 25">
            <a:extLst>
              <a:ext uri="{FF2B5EF4-FFF2-40B4-BE49-F238E27FC236}">
                <a16:creationId xmlns:a16="http://schemas.microsoft.com/office/drawing/2014/main" id="{B53F3AE8-11AA-49FE-A4CC-ABA2E1005181}"/>
              </a:ext>
            </a:extLst>
          </p:cNvPr>
          <p:cNvSpPr/>
          <p:nvPr/>
        </p:nvSpPr>
        <p:spPr>
          <a:xfrm>
            <a:off x="5659699" y="468050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5">
            <a:extLst>
              <a:ext uri="{FF2B5EF4-FFF2-40B4-BE49-F238E27FC236}">
                <a16:creationId xmlns:a16="http://schemas.microsoft.com/office/drawing/2014/main" id="{04DD7AC0-06F8-485E-B1FB-CADD3025F9C3}"/>
              </a:ext>
            </a:extLst>
          </p:cNvPr>
          <p:cNvSpPr/>
          <p:nvPr/>
        </p:nvSpPr>
        <p:spPr>
          <a:xfrm>
            <a:off x="6798662" y="502519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25">
            <a:extLst>
              <a:ext uri="{FF2B5EF4-FFF2-40B4-BE49-F238E27FC236}">
                <a16:creationId xmlns:a16="http://schemas.microsoft.com/office/drawing/2014/main" id="{A5C19128-6E94-4C27-BEA8-F5C438782B44}"/>
              </a:ext>
            </a:extLst>
          </p:cNvPr>
          <p:cNvSpPr/>
          <p:nvPr/>
        </p:nvSpPr>
        <p:spPr>
          <a:xfrm>
            <a:off x="6253578" y="4130651"/>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5-Point Star 25">
            <a:extLst>
              <a:ext uri="{FF2B5EF4-FFF2-40B4-BE49-F238E27FC236}">
                <a16:creationId xmlns:a16="http://schemas.microsoft.com/office/drawing/2014/main" id="{29392E39-44B7-46CA-861A-2A3CD03527CE}"/>
              </a:ext>
            </a:extLst>
          </p:cNvPr>
          <p:cNvSpPr/>
          <p:nvPr/>
        </p:nvSpPr>
        <p:spPr>
          <a:xfrm>
            <a:off x="6942678" y="414419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Point Star 2">
            <a:extLst>
              <a:ext uri="{FF2B5EF4-FFF2-40B4-BE49-F238E27FC236}">
                <a16:creationId xmlns:a16="http://schemas.microsoft.com/office/drawing/2014/main" id="{6E4417C1-147C-4A6F-845D-2B8D859597B6}"/>
              </a:ext>
            </a:extLst>
          </p:cNvPr>
          <p:cNvSpPr/>
          <p:nvPr/>
        </p:nvSpPr>
        <p:spPr>
          <a:xfrm>
            <a:off x="1469787" y="27703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5-Point Star 2">
            <a:extLst>
              <a:ext uri="{FF2B5EF4-FFF2-40B4-BE49-F238E27FC236}">
                <a16:creationId xmlns:a16="http://schemas.microsoft.com/office/drawing/2014/main" id="{F1EF17CF-5F23-4E84-B8F5-0B476764D50C}"/>
              </a:ext>
            </a:extLst>
          </p:cNvPr>
          <p:cNvSpPr/>
          <p:nvPr/>
        </p:nvSpPr>
        <p:spPr>
          <a:xfrm>
            <a:off x="5301589" y="270352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1889616193"/>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13862</TotalTime>
  <Words>277</Words>
  <Application>Microsoft Office PowerPoint</Application>
  <PresentationFormat>On-screen Show (4:3)</PresentationFormat>
  <Paragraphs>44</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PT Sans</vt:lpstr>
      <vt:lpstr>Office Theme</vt:lpstr>
      <vt:lpstr>PowerPoint Presentation</vt:lpstr>
      <vt:lpstr> Section 5339 Grants for Bus and Bus Facilities  Formula Program</vt:lpstr>
      <vt:lpstr> Section 5339 Grants for Bus and Bus Facilities  Formula Program</vt:lpstr>
      <vt:lpstr> Section 5339 Grants for Bus and Bus Facilities Formula Program</vt:lpstr>
      <vt:lpstr>Congestion Mitigation Air Quality Program (CMAQ)</vt:lpstr>
      <vt:lpstr>Summary</vt:lpstr>
      <vt:lpstr>Project Distribution Criteria</vt:lpstr>
      <vt:lpstr>Transit System Vehicle Replacements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185</cp:revision>
  <cp:lastPrinted>2021-05-04T14:23:25Z</cp:lastPrinted>
  <dcterms:created xsi:type="dcterms:W3CDTF">2014-05-10T08:44:16Z</dcterms:created>
  <dcterms:modified xsi:type="dcterms:W3CDTF">2021-05-05T18:52:04Z</dcterms:modified>
</cp:coreProperties>
</file>