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75" r:id="rId4"/>
    <p:sldId id="279" r:id="rId5"/>
    <p:sldId id="280" r:id="rId6"/>
    <p:sldId id="281" r:id="rId7"/>
    <p:sldId id="283" r:id="rId8"/>
    <p:sldId id="282" r:id="rId9"/>
    <p:sldId id="285" r:id="rId10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91" autoAdjust="0"/>
    <p:restoredTop sz="93817" autoAdjust="0"/>
  </p:normalViewPr>
  <p:slideViewPr>
    <p:cSldViewPr>
      <p:cViewPr varScale="1">
        <p:scale>
          <a:sx n="68" d="100"/>
          <a:sy n="68" d="100"/>
        </p:scale>
        <p:origin x="1488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96EC1-01E8-4B48-948C-AB25140EE14D}" type="datetimeFigureOut">
              <a:rPr lang="en-US" smtClean="0"/>
              <a:t>5/4/2021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4124D-C471-46D2-803A-34C78BE64E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5109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96EC1-01E8-4B48-948C-AB25140EE14D}" type="datetimeFigureOut">
              <a:rPr lang="en-US" smtClean="0"/>
              <a:t>5/4/2021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4124D-C471-46D2-803A-34C78BE64E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076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96EC1-01E8-4B48-948C-AB25140EE14D}" type="datetimeFigureOut">
              <a:rPr lang="en-US" smtClean="0"/>
              <a:t>5/4/2021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4124D-C471-46D2-803A-34C78BE64E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125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96EC1-01E8-4B48-948C-AB25140EE14D}" type="datetimeFigureOut">
              <a:rPr lang="en-US" smtClean="0"/>
              <a:t>5/4/2021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4124D-C471-46D2-803A-34C78BE64E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4971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96EC1-01E8-4B48-948C-AB25140EE14D}" type="datetimeFigureOut">
              <a:rPr lang="en-US" smtClean="0"/>
              <a:t>5/4/2021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4124D-C471-46D2-803A-34C78BE64E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0313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96EC1-01E8-4B48-948C-AB25140EE14D}" type="datetimeFigureOut">
              <a:rPr lang="en-US" smtClean="0"/>
              <a:t>5/4/2021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4124D-C471-46D2-803A-34C78BE64E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9023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96EC1-01E8-4B48-948C-AB25140EE14D}" type="datetimeFigureOut">
              <a:rPr lang="en-US" smtClean="0"/>
              <a:t>5/4/2021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4124D-C471-46D2-803A-34C78BE64E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386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96EC1-01E8-4B48-948C-AB25140EE14D}" type="datetimeFigureOut">
              <a:rPr lang="en-US" smtClean="0"/>
              <a:t>5/4/2021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4124D-C471-46D2-803A-34C78BE64E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012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96EC1-01E8-4B48-948C-AB25140EE14D}" type="datetimeFigureOut">
              <a:rPr lang="en-US" smtClean="0"/>
              <a:t>5/4/2021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4124D-C471-46D2-803A-34C78BE64E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3612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96EC1-01E8-4B48-948C-AB25140EE14D}" type="datetimeFigureOut">
              <a:rPr lang="en-US" smtClean="0"/>
              <a:t>5/4/2021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4124D-C471-46D2-803A-34C78BE64E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9511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96EC1-01E8-4B48-948C-AB25140EE14D}" type="datetimeFigureOut">
              <a:rPr lang="en-US" smtClean="0"/>
              <a:t>5/4/2021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4124D-C471-46D2-803A-34C78BE64E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4263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796EC1-01E8-4B48-948C-AB25140EE14D}" type="datetimeFigureOut">
              <a:rPr lang="en-US" smtClean="0"/>
              <a:t>5/4/2021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44124D-C471-46D2-803A-34C78BE64E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10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t="-5000" r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1609635"/>
            <a:ext cx="6477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Corridor Preservation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IA 12/Gordon Drive Viaduct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Woodbury County</a:t>
            </a:r>
            <a:endParaRPr lang="en-US" sz="2400" strike="sngStrik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2894BB2-8B14-478B-89C1-17188078916B}"/>
              </a:ext>
            </a:extLst>
          </p:cNvPr>
          <p:cNvSpPr txBox="1"/>
          <p:nvPr/>
        </p:nvSpPr>
        <p:spPr>
          <a:xfrm>
            <a:off x="1219200" y="4648200"/>
            <a:ext cx="449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Transportation Commission Workshop</a:t>
            </a:r>
          </a:p>
          <a:p>
            <a:r>
              <a:rPr lang="en-US" dirty="0"/>
              <a:t>May 11, 2021</a:t>
            </a:r>
          </a:p>
        </p:txBody>
      </p:sp>
    </p:spTree>
    <p:extLst>
      <p:ext uri="{BB962C8B-B14F-4D97-AF65-F5344CB8AC3E}">
        <p14:creationId xmlns:p14="http://schemas.microsoft.com/office/powerpoint/2010/main" val="28685124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t="-5000" r="-18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533400"/>
            <a:ext cx="8077200" cy="51552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 dirty="0">
                <a:latin typeface="Arial" panose="020B0604020202020204" pitchFamily="34" charset="0"/>
                <a:ea typeface="Times New Roman" panose="02020603050405020304" pitchFamily="18" charset="0"/>
              </a:rPr>
              <a:t>What is a corridor preservation?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400" b="1" dirty="0">
              <a:latin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Corridor preservation is not a legal encumbrance on the property or an exercise of eminent domain, but is instead a right of notice.</a:t>
            </a:r>
          </a:p>
          <a:p>
            <a:pPr eaLnBrk="0" fontAlgn="base" hangingPunct="0">
              <a:spcBef>
                <a:spcPct val="0"/>
              </a:spcBef>
              <a:spcAft>
                <a:spcPts val="600"/>
              </a:spcAft>
            </a:pPr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Corridor preservation </a:t>
            </a: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avoids inconsistent development of property needed for highway right-of-way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by allowing us to receive notice of intended development of property within the proposed right-of-way and giving us the opportunity to take action to acquire it before the development occurs.  </a:t>
            </a:r>
          </a:p>
          <a:p>
            <a:pPr lvl="0" eaLnBrk="0" fontAlgn="base" hangingPunct="0">
              <a:spcBef>
                <a:spcPct val="0"/>
              </a:spcBef>
              <a:spcAft>
                <a:spcPts val="600"/>
              </a:spcAft>
            </a:pPr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18737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t="-5000" r="-18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304800"/>
            <a:ext cx="8077200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 dirty="0">
                <a:latin typeface="Arial" panose="020B0604020202020204" pitchFamily="34" charset="0"/>
                <a:ea typeface="Times New Roman" panose="02020603050405020304" pitchFamily="18" charset="0"/>
              </a:rPr>
              <a:t>Legal authority for corridor preservation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400" b="1" dirty="0">
              <a:latin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legal authority for corridor preservation comes from </a:t>
            </a: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section 306.19(5) of the Iowa Code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which authorizes the Iowa DOT to “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notify a city or county that a road under the jurisdiction or control of the department will be established, improved, relocated, or maintained and that the department may need to acquire additional right-of-way or property rights within an area described by the department.”</a:t>
            </a:r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1018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t="-5000" r="-18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304800"/>
            <a:ext cx="8077200" cy="51860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 dirty="0">
                <a:latin typeface="Arial" panose="020B0604020202020204" pitchFamily="34" charset="0"/>
                <a:ea typeface="Times New Roman" panose="02020603050405020304" pitchFamily="18" charset="0"/>
              </a:rPr>
              <a:t>Iowa DOT process for Commission approval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400" b="1" dirty="0">
              <a:latin typeface="Arial" panose="020B0604020202020204" pitchFamily="34" charset="0"/>
            </a:endParaRPr>
          </a:p>
          <a:p>
            <a:pPr marL="457200" lvl="0" indent="-457200" eaLnBrk="0" fontAlgn="base" hangingPunct="0">
              <a:spcBef>
                <a:spcPct val="0"/>
              </a:spcBef>
              <a:spcAft>
                <a:spcPts val="600"/>
              </a:spcAft>
              <a:buAutoNum type="alphaLcPeriod"/>
            </a:pPr>
            <a:r>
              <a:rPr lang="en-US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We present the proposed CPZ to the Commission at a monthly workshop for initial guidance. 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Initial guidance is not formal action or approval, but only the opportunity to informally determine whether the Commission has interest in considering the use of CPZ for the project.</a:t>
            </a:r>
          </a:p>
          <a:p>
            <a:pPr marL="457200" lvl="0" indent="-457200" eaLnBrk="0" fontAlgn="base" hangingPunct="0">
              <a:spcBef>
                <a:spcPct val="0"/>
              </a:spcBef>
              <a:spcAft>
                <a:spcPts val="600"/>
              </a:spcAft>
              <a:buAutoNum type="alphaLcPeriod"/>
            </a:pPr>
            <a:r>
              <a:rPr lang="en-US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If the Commission’s initial guidance shows interest in considering the use of CPZ, we will mail an initial written notice to the affected city or county and property owners.  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 initial written notice is not an exercise of preservation of authority under section 306.19(5), but only notice that the Commission will consider the proposed CPZ at a workshop at least 60 days after the date the written notice was issued.  </a:t>
            </a:r>
          </a:p>
        </p:txBody>
      </p:sp>
    </p:spTree>
    <p:extLst>
      <p:ext uri="{BB962C8B-B14F-4D97-AF65-F5344CB8AC3E}">
        <p14:creationId xmlns:p14="http://schemas.microsoft.com/office/powerpoint/2010/main" val="3884385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t="-5000" r="-18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304800"/>
            <a:ext cx="8077200" cy="55553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 dirty="0">
                <a:latin typeface="Arial" panose="020B0604020202020204" pitchFamily="34" charset="0"/>
                <a:ea typeface="Times New Roman" panose="02020603050405020304" pitchFamily="18" charset="0"/>
              </a:rPr>
              <a:t>Iowa DOT process for Commission approval (cont.)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400" b="1" dirty="0">
              <a:latin typeface="Arial" panose="020B0604020202020204" pitchFamily="34" charset="0"/>
            </a:endParaRPr>
          </a:p>
          <a:p>
            <a:pPr marL="457200" lvl="0" indent="-457200" eaLnBrk="0" fontAlgn="base" hangingPunct="0">
              <a:spcBef>
                <a:spcPct val="0"/>
              </a:spcBef>
              <a:spcAft>
                <a:spcPts val="600"/>
              </a:spcAft>
              <a:buFont typeface="+mj-lt"/>
              <a:buAutoNum type="alphaLcPeriod" startAt="3"/>
            </a:pP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Affected cities or counties and property owners are given the opportunity to comment. 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initial notice includes instructions for obtaining information and submitting or presenting comments to the Commission.</a:t>
            </a:r>
          </a:p>
          <a:p>
            <a:pPr marL="457200" lvl="0" indent="-457200" eaLnBrk="0" fontAlgn="base" hangingPunct="0">
              <a:spcBef>
                <a:spcPct val="0"/>
              </a:spcBef>
              <a:spcAft>
                <a:spcPts val="600"/>
              </a:spcAft>
              <a:buAutoNum type="alphaLcPeriod" startAt="3"/>
            </a:pP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After expiration of the 60 day comment period, we present the proposed CPZ to the Commission at the appointed monthly workshop.  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presentation would include any comments or information submitted or presented by the affected city or county and property owners.</a:t>
            </a:r>
          </a:p>
        </p:txBody>
      </p:sp>
    </p:spTree>
    <p:extLst>
      <p:ext uri="{BB962C8B-B14F-4D97-AF65-F5344CB8AC3E}">
        <p14:creationId xmlns:p14="http://schemas.microsoft.com/office/powerpoint/2010/main" val="8366161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t="-5000" r="-18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304800"/>
            <a:ext cx="8077200" cy="59246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 dirty="0">
                <a:latin typeface="Arial" panose="020B0604020202020204" pitchFamily="34" charset="0"/>
                <a:ea typeface="Times New Roman" panose="02020603050405020304" pitchFamily="18" charset="0"/>
              </a:rPr>
              <a:t>Iowa DOT process for Commission approval (cont.)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400" b="1" dirty="0">
              <a:latin typeface="Arial" panose="020B0604020202020204" pitchFamily="34" charset="0"/>
            </a:endParaRPr>
          </a:p>
          <a:p>
            <a:pPr marL="457200" lvl="0" indent="-457200" eaLnBrk="0" fontAlgn="base" hangingPunct="0">
              <a:spcBef>
                <a:spcPct val="0"/>
              </a:spcBef>
              <a:spcAft>
                <a:spcPts val="600"/>
              </a:spcAft>
              <a:buFont typeface="+mj-lt"/>
              <a:buAutoNum type="alphaLcPeriod" startAt="5"/>
            </a:pP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The proposed CPZ is presented to the Commission for formal action at the next monthly business meeting. 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Any personal presentation or comments by affected cities, counties, or property owners would typically occur as part of the business meeting.</a:t>
            </a:r>
            <a:endParaRPr lang="en-US" alt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 eaLnBrk="0" fontAlgn="base" hangingPunct="0">
              <a:spcBef>
                <a:spcPct val="0"/>
              </a:spcBef>
              <a:spcAft>
                <a:spcPts val="600"/>
              </a:spcAft>
              <a:buFont typeface="+mj-lt"/>
              <a:buAutoNum type="alphaLcPeriod" startAt="5"/>
            </a:pP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If approved, we follow the usual and required process for formal notice established by section 306.19(5), 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which includes written notice to the affected city or county and published notice in the newspaper. We will also continue with blog notices in conjunction with the published notice, </a:t>
            </a: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and in addition will send a final notice to affected property owners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alt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3831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t="-5000" r="-18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76200"/>
            <a:ext cx="83058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 dirty="0">
                <a:latin typeface="Arial" panose="020B0604020202020204" pitchFamily="34" charset="0"/>
                <a:ea typeface="Times New Roman" panose="02020603050405020304" pitchFamily="18" charset="0"/>
              </a:rPr>
              <a:t>New IA 12/Gordon Drive Viaduct CPZ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400" b="1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Arial" panose="020B0604020202020204" pitchFamily="34" charset="0"/>
                <a:ea typeface="Times New Roman" panose="02020603050405020304" pitchFamily="18" charset="0"/>
              </a:rPr>
              <a:t>Approximately 1.25 miles long</a:t>
            </a: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Arial" panose="020B0604020202020204" pitchFamily="34" charset="0"/>
                <a:ea typeface="Times New Roman" panose="02020603050405020304" pitchFamily="18" charset="0"/>
              </a:rPr>
              <a:t>Includes Bacon Creek Conduit replacement</a:t>
            </a: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Arial" panose="020B0604020202020204" pitchFamily="34" charset="0"/>
                <a:ea typeface="Times New Roman" panose="02020603050405020304" pitchFamily="18" charset="0"/>
              </a:rPr>
              <a:t>Replace Structurally Deficient major bridge</a:t>
            </a: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Arial" panose="020B0604020202020204" pitchFamily="34" charset="0"/>
                <a:ea typeface="Times New Roman" panose="02020603050405020304" pitchFamily="18" charset="0"/>
              </a:rPr>
              <a:t>Expansion of bridge cross-section</a:t>
            </a: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Arial" panose="020B0604020202020204" pitchFamily="34" charset="0"/>
                <a:ea typeface="Times New Roman" panose="02020603050405020304" pitchFamily="18" charset="0"/>
              </a:rPr>
              <a:t>Concerns with development pressure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09E64D6-FDC6-4C1F-8E4E-80DB6E5C55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2400" y="2938522"/>
            <a:ext cx="9357360" cy="3919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281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t="-5000" r="-18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304800"/>
            <a:ext cx="8077200" cy="7294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>
                <a:latin typeface="Arial" panose="020B0604020202020204" pitchFamily="34" charset="0"/>
                <a:ea typeface="Times New Roman" panose="02020603050405020304" pitchFamily="18" charset="0"/>
              </a:rPr>
              <a:t>Next Steps (IA 12/Gordon Dr. Viaduct):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400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en-US" altLang="en-US" sz="2400" dirty="0">
                <a:latin typeface="Arial" panose="020B0604020202020204" pitchFamily="34" charset="0"/>
                <a:ea typeface="Times New Roman" panose="02020603050405020304" pitchFamily="18" charset="0"/>
              </a:rPr>
              <a:t>Seek initial guidance from Commission for new IA 12/Gordon Dr. Viaduct</a:t>
            </a:r>
            <a:r>
              <a:rPr lang="en-US" altLang="en-US" sz="24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altLang="en-US" sz="2400" dirty="0">
                <a:latin typeface="Arial" panose="020B0604020202020204" pitchFamily="34" charset="0"/>
                <a:ea typeface="Times New Roman" panose="02020603050405020304" pitchFamily="18" charset="0"/>
              </a:rPr>
              <a:t>Corridor Preservation Zone (CPZ)</a:t>
            </a:r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Mail an initial written notice to the affected city and property owners</a:t>
            </a:r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Affected city and property owners are given the opportunity to comment</a:t>
            </a:r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After expiration of the 60 day comment period, we present the proposed CPZ to the Commission at the August monthly workshop</a:t>
            </a:r>
          </a:p>
          <a:p>
            <a:pPr marL="457200" indent="-4572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proposed CPZ is presented to the Commission for formal action at the next monthly business meeting (September)</a:t>
            </a:r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We send a final notice to affected property owners</a:t>
            </a:r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buAutoNum type="arabicPeriod"/>
            </a:pPr>
            <a:endParaRPr lang="en-US" altLang="en-US" sz="2400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buAutoNum type="arabicPeriod"/>
            </a:pPr>
            <a:endParaRPr lang="en-US" altLang="en-US" sz="2400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3600" b="1" dirty="0"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96656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t="-5000" r="-18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29000" y="2743200"/>
            <a:ext cx="28575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 dirty="0">
                <a:latin typeface="Arial" panose="020B0604020202020204" pitchFamily="34" charset="0"/>
                <a:ea typeface="Times New Roman" panose="02020603050405020304" pitchFamily="18" charset="0"/>
              </a:rPr>
              <a:t>Thank You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400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400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buAutoNum type="arabicPeriod"/>
            </a:pPr>
            <a:endParaRPr lang="en-US" altLang="en-US" sz="2400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3600" b="1" dirty="0"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17288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9245</TotalTime>
  <Words>627</Words>
  <Application>Microsoft Office PowerPoint</Application>
  <PresentationFormat>On-screen Show (4:3)</PresentationFormat>
  <Paragraphs>45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Iowa Department of Transportation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Schultz, Dakin</cp:lastModifiedBy>
  <cp:revision>97</cp:revision>
  <cp:lastPrinted>2021-05-03T19:43:43Z</cp:lastPrinted>
  <dcterms:created xsi:type="dcterms:W3CDTF">2015-07-15T17:52:24Z</dcterms:created>
  <dcterms:modified xsi:type="dcterms:W3CDTF">2021-05-04T17:33:08Z</dcterms:modified>
</cp:coreProperties>
</file>