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59" r:id="rId1"/>
  </p:sldMasterIdLst>
  <p:notesMasterIdLst>
    <p:notesMasterId r:id="rId25"/>
  </p:notesMasterIdLst>
  <p:sldIdLst>
    <p:sldId id="256" r:id="rId2"/>
    <p:sldId id="257" r:id="rId3"/>
    <p:sldId id="323" r:id="rId4"/>
    <p:sldId id="329" r:id="rId5"/>
    <p:sldId id="331" r:id="rId6"/>
    <p:sldId id="333" r:id="rId7"/>
    <p:sldId id="334" r:id="rId8"/>
    <p:sldId id="332" r:id="rId9"/>
    <p:sldId id="358" r:id="rId10"/>
    <p:sldId id="335" r:id="rId11"/>
    <p:sldId id="338" r:id="rId12"/>
    <p:sldId id="339" r:id="rId13"/>
    <p:sldId id="370" r:id="rId14"/>
    <p:sldId id="367" r:id="rId15"/>
    <p:sldId id="341" r:id="rId16"/>
    <p:sldId id="362" r:id="rId17"/>
    <p:sldId id="365" r:id="rId18"/>
    <p:sldId id="369" r:id="rId19"/>
    <p:sldId id="351" r:id="rId20"/>
    <p:sldId id="368" r:id="rId21"/>
    <p:sldId id="355" r:id="rId22"/>
    <p:sldId id="277" r:id="rId23"/>
    <p:sldId id="279" r:id="rId24"/>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 Cocanougher" initials="MC" lastIdx="52" clrIdx="0">
    <p:extLst>
      <p:ext uri="{19B8F6BF-5375-455C-9EA6-DF929625EA0E}">
        <p15:presenceInfo xmlns:p15="http://schemas.microsoft.com/office/powerpoint/2012/main" userId="S::Marc.Cocanougher@jviation.com::b120c1c1-b41f-4738-8a82-edf5ca9d76e2" providerId="AD"/>
      </p:ext>
    </p:extLst>
  </p:cmAuthor>
  <p:cmAuthor id="2" name="Scott Sanders" initials="SS" lastIdx="1" clrIdx="1">
    <p:extLst>
      <p:ext uri="{19B8F6BF-5375-455C-9EA6-DF929625EA0E}">
        <p15:presenceInfo xmlns:p15="http://schemas.microsoft.com/office/powerpoint/2012/main" userId="S-1-5-21-2742947594-3755837377-1447876076-1419" providerId="AD"/>
      </p:ext>
    </p:extLst>
  </p:cmAuthor>
  <p:cmAuthor id="3" name="Sanders, Greg" initials="SG" lastIdx="6" clrIdx="2">
    <p:extLst>
      <p:ext uri="{19B8F6BF-5375-455C-9EA6-DF929625EA0E}">
        <p15:presenceInfo xmlns:p15="http://schemas.microsoft.com/office/powerpoint/2012/main" userId="S::Greg.Sanders@jviation.com::bce18e61-8161-4b91-856d-b3d207d1c5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7EA"/>
    <a:srgbClr val="104940"/>
    <a:srgbClr val="B7D133"/>
    <a:srgbClr val="CBF4ED"/>
    <a:srgbClr val="239F8C"/>
    <a:srgbClr val="BCBCBC"/>
    <a:srgbClr val="2AC2AA"/>
    <a:srgbClr val="3EC8B2"/>
    <a:srgbClr val="78D8C9"/>
    <a:srgbClr val="CCDF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2270" autoAdjust="0"/>
  </p:normalViewPr>
  <p:slideViewPr>
    <p:cSldViewPr snapToGrid="0" showGuides="1">
      <p:cViewPr varScale="1">
        <p:scale>
          <a:sx n="82" d="100"/>
          <a:sy n="82" d="100"/>
        </p:scale>
        <p:origin x="23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A2123FC5-D880-4083-9E9A-8BD4F0F6FC82}" type="datetimeFigureOut">
              <a:rPr lang="en-US" smtClean="0"/>
              <a:t>5/5/2021</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CDDE8EB2-0219-4902-B562-5F4F4489AF0B}" type="slidenum">
              <a:rPr lang="en-US" smtClean="0"/>
              <a:t>‹#›</a:t>
            </a:fld>
            <a:endParaRPr lang="en-US"/>
          </a:p>
        </p:txBody>
      </p:sp>
    </p:spTree>
    <p:extLst>
      <p:ext uri="{BB962C8B-B14F-4D97-AF65-F5344CB8AC3E}">
        <p14:creationId xmlns:p14="http://schemas.microsoft.com/office/powerpoint/2010/main" val="183491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E8EB2-0219-4902-B562-5F4F4489A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51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8EB2-0219-4902-B562-5F4F4489AF0B}" type="slidenum">
              <a:rPr lang="en-US" smtClean="0"/>
              <a:t>19</a:t>
            </a:fld>
            <a:endParaRPr lang="en-US"/>
          </a:p>
        </p:txBody>
      </p:sp>
    </p:spTree>
    <p:extLst>
      <p:ext uri="{BB962C8B-B14F-4D97-AF65-F5344CB8AC3E}">
        <p14:creationId xmlns:p14="http://schemas.microsoft.com/office/powerpoint/2010/main" val="209637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8EB2-0219-4902-B562-5F4F4489AF0B}" type="slidenum">
              <a:rPr lang="en-US" smtClean="0"/>
              <a:t>20</a:t>
            </a:fld>
            <a:endParaRPr lang="en-US"/>
          </a:p>
        </p:txBody>
      </p:sp>
    </p:spTree>
    <p:extLst>
      <p:ext uri="{BB962C8B-B14F-4D97-AF65-F5344CB8AC3E}">
        <p14:creationId xmlns:p14="http://schemas.microsoft.com/office/powerpoint/2010/main" val="89399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44271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085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04093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8643A-0B8F-4C96-91A6-BB0B619972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9143999" cy="6858000"/>
          </a:xfrm>
          <a:prstGeom prst="rect">
            <a:avLst/>
          </a:prstGeom>
        </p:spPr>
      </p:pic>
    </p:spTree>
    <p:extLst>
      <p:ext uri="{BB962C8B-B14F-4D97-AF65-F5344CB8AC3E}">
        <p14:creationId xmlns:p14="http://schemas.microsoft.com/office/powerpoint/2010/main" val="2646551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3DD9-A301-4929-A961-07453F181E34}"/>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449943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6166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5316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4070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93509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2161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72849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963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91175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5D71D71C-DA44-471E-A30A-AB1A86F7E0A6}"/>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 y="0"/>
            <a:ext cx="9143999" cy="6858000"/>
          </a:xfrm>
          <a:prstGeom prst="rect">
            <a:avLst/>
          </a:prstGeom>
        </p:spPr>
      </p:pic>
    </p:spTree>
    <p:extLst>
      <p:ext uri="{BB962C8B-B14F-4D97-AF65-F5344CB8AC3E}">
        <p14:creationId xmlns:p14="http://schemas.microsoft.com/office/powerpoint/2010/main" val="136585710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5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cid:image002.jpg@01D59AF9.62173540"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cid:image002.jpg@01D59AF9.62173540"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cid:image002.jpg@01D59AF9.6217354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cid:image002.jpg@01D59AF9.6217354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cid:image002.jpg@01D59AF9.6217354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cid:image002.jpg@01D59AF9.6217354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D6D1C88-F196-4D05-9CC5-8E5A4C59ACEF}"/>
              </a:ext>
            </a:extLst>
          </p:cNvPr>
          <p:cNvSpPr>
            <a:spLocks noGrp="1"/>
          </p:cNvSpPr>
          <p:nvPr>
            <p:ph type="subTitle" idx="4294967295"/>
          </p:nvPr>
        </p:nvSpPr>
        <p:spPr>
          <a:xfrm>
            <a:off x="0" y="3140075"/>
            <a:ext cx="8307388" cy="1339850"/>
          </a:xfrm>
        </p:spPr>
        <p:txBody>
          <a:bodyPr>
            <a:normAutofit/>
          </a:bodyPr>
          <a:lstStyle/>
          <a:p>
            <a:pPr marL="0" indent="0" algn="ctr">
              <a:buNone/>
            </a:pPr>
            <a:r>
              <a:rPr lang="en-US" sz="3000" b="1" spc="225" dirty="0">
                <a:solidFill>
                  <a:srgbClr val="104940"/>
                </a:solidFill>
                <a:latin typeface="+mj-lt"/>
              </a:rPr>
              <a:t>Transportation Commission Update #3</a:t>
            </a:r>
          </a:p>
          <a:p>
            <a:pPr marL="0" indent="0" algn="ctr">
              <a:buNone/>
            </a:pPr>
            <a:r>
              <a:rPr lang="en-US" b="1" spc="225" dirty="0">
                <a:solidFill>
                  <a:srgbClr val="104940"/>
                </a:solidFill>
              </a:rPr>
              <a:t>May 11, 2021</a:t>
            </a:r>
          </a:p>
        </p:txBody>
      </p:sp>
    </p:spTree>
    <p:extLst>
      <p:ext uri="{BB962C8B-B14F-4D97-AF65-F5344CB8AC3E}">
        <p14:creationId xmlns:p14="http://schemas.microsoft.com/office/powerpoint/2010/main" val="259223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5A193-7766-4B00-B3D4-EFAC6EA3C19A}"/>
              </a:ext>
            </a:extLst>
          </p:cNvPr>
          <p:cNvPicPr>
            <a:picLocks noChangeAspect="1"/>
          </p:cNvPicPr>
          <p:nvPr/>
        </p:nvPicPr>
        <p:blipFill>
          <a:blip r:embed="rId2"/>
          <a:stretch>
            <a:fillRect/>
          </a:stretch>
        </p:blipFill>
        <p:spPr>
          <a:xfrm>
            <a:off x="0" y="1147666"/>
            <a:ext cx="8698997" cy="4167345"/>
          </a:xfrm>
          <a:prstGeom prst="rect">
            <a:avLst/>
          </a:prstGeom>
        </p:spPr>
      </p:pic>
      <p:sp>
        <p:nvSpPr>
          <p:cNvPr id="2" name="Title 1">
            <a:extLst>
              <a:ext uri="{FF2B5EF4-FFF2-40B4-BE49-F238E27FC236}">
                <a16:creationId xmlns:a16="http://schemas.microsoft.com/office/drawing/2014/main" id="{82428E12-9165-4663-B0CC-17A632DC9F88}"/>
              </a:ext>
            </a:extLst>
          </p:cNvPr>
          <p:cNvSpPr>
            <a:spLocks noGrp="1"/>
          </p:cNvSpPr>
          <p:nvPr>
            <p:ph type="title"/>
          </p:nvPr>
        </p:nvSpPr>
        <p:spPr>
          <a:xfrm>
            <a:off x="0" y="1"/>
            <a:ext cx="3405674" cy="1492898"/>
          </a:xfrm>
        </p:spPr>
        <p:txBody>
          <a:bodyPr anchor="b">
            <a:normAutofit/>
          </a:bodyPr>
          <a:lstStyle/>
          <a:p>
            <a:r>
              <a:rPr lang="en-US" sz="2550" b="1" dirty="0">
                <a:ln w="0"/>
                <a:effectLst>
                  <a:outerShdw blurRad="38100" dist="19050" dir="2700000" algn="tl" rotWithShape="0">
                    <a:schemeClr val="dk1">
                      <a:alpha val="40000"/>
                    </a:schemeClr>
                  </a:outerShdw>
                </a:effectLst>
              </a:rPr>
              <a:t>Combined Development Costs – All System Airports</a:t>
            </a:r>
            <a:br>
              <a:rPr lang="en-US" sz="2550" dirty="0">
                <a:ln w="0"/>
                <a:effectLst>
                  <a:outerShdw blurRad="38100" dist="19050" dir="2700000" algn="tl" rotWithShape="0">
                    <a:schemeClr val="dk1">
                      <a:alpha val="40000"/>
                    </a:schemeClr>
                  </a:outerShdw>
                </a:effectLst>
              </a:rPr>
            </a:br>
            <a:endParaRPr lang="en-US" sz="2550" dirty="0">
              <a:ln w="0"/>
              <a:effectLst>
                <a:outerShdw blurRad="38100" dist="19050" dir="2700000" algn="tl" rotWithShape="0">
                  <a:schemeClr val="dk1">
                    <a:alpha val="40000"/>
                  </a:schemeClr>
                </a:outerShdw>
              </a:effectLst>
            </a:endParaRPr>
          </a:p>
        </p:txBody>
      </p:sp>
      <p:sp>
        <p:nvSpPr>
          <p:cNvPr id="3" name="Content Placeholder 2">
            <a:extLst>
              <a:ext uri="{FF2B5EF4-FFF2-40B4-BE49-F238E27FC236}">
                <a16:creationId xmlns:a16="http://schemas.microsoft.com/office/drawing/2014/main" id="{2B670DEA-5E2B-4CE7-8DBC-A445589F86D3}"/>
              </a:ext>
            </a:extLst>
          </p:cNvPr>
          <p:cNvSpPr>
            <a:spLocks noGrp="1"/>
          </p:cNvSpPr>
          <p:nvPr>
            <p:ph idx="1"/>
          </p:nvPr>
        </p:nvSpPr>
        <p:spPr>
          <a:xfrm>
            <a:off x="4357396" y="85938"/>
            <a:ext cx="3859421" cy="2123455"/>
          </a:xfrm>
        </p:spPr>
        <p:txBody>
          <a:bodyPr>
            <a:normAutofit/>
          </a:bodyPr>
          <a:lstStyle/>
          <a:p>
            <a:pPr marL="257175" indent="-257175">
              <a:buFont typeface="Arial" panose="020B0604020202020204" pitchFamily="34" charset="0"/>
              <a:buChar char="•"/>
            </a:pPr>
            <a:r>
              <a:rPr lang="en-US" sz="1350" dirty="0">
                <a:ln w="0"/>
                <a:effectLst>
                  <a:outerShdw blurRad="38100" dist="19050" dir="2700000" algn="tl" rotWithShape="0">
                    <a:schemeClr val="dk1">
                      <a:alpha val="40000"/>
                    </a:schemeClr>
                  </a:outerShdw>
                </a:effectLst>
              </a:rPr>
              <a:t>Average Annual Project Costs</a:t>
            </a:r>
          </a:p>
          <a:p>
            <a:pPr marL="771525" lvl="1" indent="-257175"/>
            <a:r>
              <a:rPr lang="en-US" sz="1350" dirty="0">
                <a:ln w="0"/>
                <a:effectLst>
                  <a:outerShdw blurRad="38100" dist="19050" dir="2700000" algn="tl" rotWithShape="0">
                    <a:schemeClr val="dk1">
                      <a:alpha val="40000"/>
                    </a:schemeClr>
                  </a:outerShdw>
                </a:effectLst>
              </a:rPr>
              <a:t>$126.6 million</a:t>
            </a:r>
          </a:p>
          <a:p>
            <a:pPr marL="257175" indent="-257175">
              <a:buFont typeface="Arial" panose="020B0604020202020204" pitchFamily="34" charset="0"/>
              <a:buChar char="•"/>
            </a:pPr>
            <a:r>
              <a:rPr lang="en-US" sz="1350" dirty="0">
                <a:ln w="0"/>
                <a:effectLst>
                  <a:outerShdw blurRad="38100" dist="19050" dir="2700000" algn="tl" rotWithShape="0">
                    <a:schemeClr val="dk1">
                      <a:alpha val="40000"/>
                    </a:schemeClr>
                  </a:outerShdw>
                </a:effectLst>
              </a:rPr>
              <a:t>Average Annual Historic FAA AIP Funding</a:t>
            </a:r>
          </a:p>
          <a:p>
            <a:pPr marL="771525" lvl="1" indent="-257175"/>
            <a:r>
              <a:rPr lang="en-US" sz="1350" dirty="0">
                <a:ln w="0"/>
                <a:effectLst>
                  <a:outerShdw blurRad="38100" dist="19050" dir="2700000" algn="tl" rotWithShape="0">
                    <a:schemeClr val="dk1">
                      <a:alpha val="40000"/>
                    </a:schemeClr>
                  </a:outerShdw>
                </a:effectLst>
              </a:rPr>
              <a:t>$46.5 million</a:t>
            </a:r>
          </a:p>
          <a:p>
            <a:endParaRPr lang="en-US" sz="1350" dirty="0">
              <a:ln w="0"/>
              <a:effectLst>
                <a:outerShdw blurRad="38100" dist="19050" dir="2700000" algn="tl" rotWithShape="0">
                  <a:schemeClr val="dk1">
                    <a:alpha val="40000"/>
                  </a:schemeClr>
                </a:outerShdw>
              </a:effectLst>
            </a:endParaRPr>
          </a:p>
        </p:txBody>
      </p:sp>
      <p:sp>
        <p:nvSpPr>
          <p:cNvPr id="5" name="Slide Number Placeholder 4">
            <a:extLst>
              <a:ext uri="{FF2B5EF4-FFF2-40B4-BE49-F238E27FC236}">
                <a16:creationId xmlns:a16="http://schemas.microsoft.com/office/drawing/2014/main" id="{86D374E0-F9B8-47C8-84D8-0531BF9819A5}"/>
              </a:ext>
            </a:extLst>
          </p:cNvPr>
          <p:cNvSpPr>
            <a:spLocks noGrp="1"/>
          </p:cNvSpPr>
          <p:nvPr>
            <p:ph type="sldNum" sz="quarter" idx="12"/>
          </p:nvPr>
        </p:nvSpPr>
        <p:spPr/>
        <p:txBody>
          <a:bodyPr/>
          <a:lstStyle/>
          <a:p>
            <a:fld id="{48F63A3B-78C7-47BE-AE5E-E10140E04643}" type="slidenum">
              <a:rPr lang="en-US" smtClean="0"/>
              <a:t>10</a:t>
            </a:fld>
            <a:endParaRPr lang="en-US" dirty="0"/>
          </a:p>
        </p:txBody>
      </p:sp>
    </p:spTree>
    <p:extLst>
      <p:ext uri="{BB962C8B-B14F-4D97-AF65-F5344CB8AC3E}">
        <p14:creationId xmlns:p14="http://schemas.microsoft.com/office/powerpoint/2010/main" val="3047662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E1652-5579-440E-8152-D1980E156494}"/>
              </a:ext>
            </a:extLst>
          </p:cNvPr>
          <p:cNvSpPr>
            <a:spLocks noGrp="1"/>
          </p:cNvSpPr>
          <p:nvPr>
            <p:ph type="title"/>
          </p:nvPr>
        </p:nvSpPr>
        <p:spPr>
          <a:xfrm>
            <a:off x="6805612" y="263744"/>
            <a:ext cx="2338388" cy="1917289"/>
          </a:xfrm>
        </p:spPr>
        <p:txBody>
          <a:bodyPr vert="horz" lIns="68580" tIns="34290" rIns="68580" bIns="34290" rtlCol="0" anchor="b">
            <a:normAutofit/>
          </a:bodyPr>
          <a:lstStyle/>
          <a:p>
            <a:r>
              <a:rPr lang="en-US" sz="2400" b="1" dirty="0">
                <a:latin typeface="+mj-lt"/>
              </a:rPr>
              <a:t>Iowa DOT State Aviation Funding Program</a:t>
            </a:r>
          </a:p>
        </p:txBody>
      </p:sp>
      <p:pic>
        <p:nvPicPr>
          <p:cNvPr id="4" name="Content Placeholder 3">
            <a:extLst>
              <a:ext uri="{FF2B5EF4-FFF2-40B4-BE49-F238E27FC236}">
                <a16:creationId xmlns:a16="http://schemas.microsoft.com/office/drawing/2014/main" id="{D533A681-7214-4367-912B-986C83E8D0FD}"/>
              </a:ext>
            </a:extLst>
          </p:cNvPr>
          <p:cNvPicPr>
            <a:picLocks noGrp="1" noChangeAspect="1"/>
          </p:cNvPicPr>
          <p:nvPr>
            <p:ph idx="1"/>
          </p:nvPr>
        </p:nvPicPr>
        <p:blipFill>
          <a:blip r:embed="rId2"/>
          <a:stretch>
            <a:fillRect/>
          </a:stretch>
        </p:blipFill>
        <p:spPr>
          <a:xfrm>
            <a:off x="-1" y="705445"/>
            <a:ext cx="6754381" cy="3159419"/>
          </a:xfrm>
          <a:prstGeom prst="rect">
            <a:avLst/>
          </a:prstGeom>
        </p:spPr>
      </p:pic>
      <p:sp>
        <p:nvSpPr>
          <p:cNvPr id="5" name="TextBox 4">
            <a:extLst>
              <a:ext uri="{FF2B5EF4-FFF2-40B4-BE49-F238E27FC236}">
                <a16:creationId xmlns:a16="http://schemas.microsoft.com/office/drawing/2014/main" id="{F3DA78DB-229B-4CB2-952D-9202347C6232}"/>
              </a:ext>
            </a:extLst>
          </p:cNvPr>
          <p:cNvSpPr txBox="1"/>
          <p:nvPr/>
        </p:nvSpPr>
        <p:spPr>
          <a:xfrm>
            <a:off x="6733698" y="2176006"/>
            <a:ext cx="2679854" cy="2123455"/>
          </a:xfrm>
          <a:prstGeom prst="rect">
            <a:avLst/>
          </a:prstGeom>
        </p:spPr>
        <p:txBody>
          <a:bodyPr vert="horz" lIns="68580" tIns="34290" rIns="68580" bIns="34290" rtlCol="0">
            <a:normAutofit/>
          </a:bodyPr>
          <a:lstStyle/>
          <a:p>
            <a:pPr marL="42863">
              <a:lnSpc>
                <a:spcPct val="90000"/>
              </a:lnSpc>
              <a:spcAft>
                <a:spcPts val="450"/>
              </a:spcAft>
            </a:pPr>
            <a:r>
              <a:rPr lang="en-US" sz="1350" dirty="0"/>
              <a:t>Historic Annual Average</a:t>
            </a:r>
          </a:p>
          <a:p>
            <a:pPr marL="214313" indent="-171450">
              <a:lnSpc>
                <a:spcPct val="90000"/>
              </a:lnSpc>
              <a:spcAft>
                <a:spcPts val="450"/>
              </a:spcAft>
              <a:buFont typeface="Arial" panose="020B0604020202020204" pitchFamily="34" charset="0"/>
              <a:buChar char="•"/>
            </a:pPr>
            <a:r>
              <a:rPr lang="en-US" sz="1350" dirty="0"/>
              <a:t>AIP - </a:t>
            </a:r>
            <a:r>
              <a:rPr lang="en-US" sz="1350" b="1" dirty="0"/>
              <a:t>$3.6 million</a:t>
            </a:r>
          </a:p>
          <a:p>
            <a:pPr marL="214313" indent="-171450">
              <a:lnSpc>
                <a:spcPct val="90000"/>
              </a:lnSpc>
              <a:spcAft>
                <a:spcPts val="450"/>
              </a:spcAft>
              <a:buFont typeface="Arial" panose="020B0604020202020204" pitchFamily="34" charset="0"/>
              <a:buChar char="•"/>
            </a:pPr>
            <a:r>
              <a:rPr lang="en-US" sz="1350" dirty="0"/>
              <a:t>Commercial Service Vertical Infrastructure - </a:t>
            </a:r>
            <a:r>
              <a:rPr lang="en-US" sz="1350" b="1" dirty="0"/>
              <a:t>$1.5 million</a:t>
            </a:r>
          </a:p>
          <a:p>
            <a:pPr marL="214313" indent="-171450">
              <a:lnSpc>
                <a:spcPct val="90000"/>
              </a:lnSpc>
              <a:spcAft>
                <a:spcPts val="450"/>
              </a:spcAft>
              <a:buFont typeface="Arial" panose="020B0604020202020204" pitchFamily="34" charset="0"/>
              <a:buChar char="•"/>
            </a:pPr>
            <a:r>
              <a:rPr lang="en-US" sz="1350" dirty="0"/>
              <a:t>General Aviation Vertical Infrastructure - </a:t>
            </a:r>
            <a:r>
              <a:rPr lang="en-US" sz="1350" b="1" dirty="0"/>
              <a:t>$800,000</a:t>
            </a:r>
          </a:p>
        </p:txBody>
      </p:sp>
      <p:sp>
        <p:nvSpPr>
          <p:cNvPr id="6" name="TextBox 5">
            <a:extLst>
              <a:ext uri="{FF2B5EF4-FFF2-40B4-BE49-F238E27FC236}">
                <a16:creationId xmlns:a16="http://schemas.microsoft.com/office/drawing/2014/main" id="{AB013243-024D-4B2E-A780-5BDEFAE2940F}"/>
              </a:ext>
            </a:extLst>
          </p:cNvPr>
          <p:cNvSpPr txBox="1"/>
          <p:nvPr/>
        </p:nvSpPr>
        <p:spPr>
          <a:xfrm>
            <a:off x="455690" y="3946296"/>
            <a:ext cx="3909226" cy="300082"/>
          </a:xfrm>
          <a:prstGeom prst="rect">
            <a:avLst/>
          </a:prstGeom>
          <a:noFill/>
        </p:spPr>
        <p:txBody>
          <a:bodyPr wrap="square" rtlCol="0">
            <a:spAutoFit/>
          </a:bodyPr>
          <a:lstStyle/>
          <a:p>
            <a:r>
              <a:rPr lang="en-US" sz="1350" dirty="0"/>
              <a:t>Average Annual State Grant Funding - </a:t>
            </a:r>
            <a:r>
              <a:rPr lang="en-US" sz="1350" b="1" dirty="0"/>
              <a:t>$5.9 million</a:t>
            </a:r>
          </a:p>
        </p:txBody>
      </p:sp>
      <p:sp>
        <p:nvSpPr>
          <p:cNvPr id="3" name="Slide Number Placeholder 2">
            <a:extLst>
              <a:ext uri="{FF2B5EF4-FFF2-40B4-BE49-F238E27FC236}">
                <a16:creationId xmlns:a16="http://schemas.microsoft.com/office/drawing/2014/main" id="{863A159A-FEEB-474D-803B-AF112921A9D4}"/>
              </a:ext>
            </a:extLst>
          </p:cNvPr>
          <p:cNvSpPr>
            <a:spLocks noGrp="1"/>
          </p:cNvSpPr>
          <p:nvPr>
            <p:ph type="sldNum" sz="quarter" idx="12"/>
          </p:nvPr>
        </p:nvSpPr>
        <p:spPr/>
        <p:txBody>
          <a:bodyPr/>
          <a:lstStyle/>
          <a:p>
            <a:fld id="{48F63A3B-78C7-47BE-AE5E-E10140E04643}" type="slidenum">
              <a:rPr lang="en-US" smtClean="0"/>
              <a:t>11</a:t>
            </a:fld>
            <a:endParaRPr lang="en-US" dirty="0"/>
          </a:p>
        </p:txBody>
      </p:sp>
    </p:spTree>
    <p:extLst>
      <p:ext uri="{BB962C8B-B14F-4D97-AF65-F5344CB8AC3E}">
        <p14:creationId xmlns:p14="http://schemas.microsoft.com/office/powerpoint/2010/main" val="1327753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8D53-55E7-46B8-9263-2E3E20858E65}"/>
              </a:ext>
            </a:extLst>
          </p:cNvPr>
          <p:cNvSpPr>
            <a:spLocks noGrp="1"/>
          </p:cNvSpPr>
          <p:nvPr>
            <p:ph type="title"/>
          </p:nvPr>
        </p:nvSpPr>
        <p:spPr>
          <a:xfrm>
            <a:off x="70565" y="314587"/>
            <a:ext cx="7886700" cy="1325563"/>
          </a:xfrm>
        </p:spPr>
        <p:txBody>
          <a:bodyPr>
            <a:normAutofit/>
          </a:bodyPr>
          <a:lstStyle/>
          <a:p>
            <a:r>
              <a:rPr lang="en-US" sz="2800" b="1" dirty="0"/>
              <a:t>Funding Need vs. Funding Available</a:t>
            </a:r>
          </a:p>
        </p:txBody>
      </p:sp>
      <p:pic>
        <p:nvPicPr>
          <p:cNvPr id="6" name="Content Placeholder 3">
            <a:extLst>
              <a:ext uri="{FF2B5EF4-FFF2-40B4-BE49-F238E27FC236}">
                <a16:creationId xmlns:a16="http://schemas.microsoft.com/office/drawing/2014/main" id="{E7758886-32C4-472F-AA2B-126FE510C859}"/>
              </a:ext>
            </a:extLst>
          </p:cNvPr>
          <p:cNvPicPr>
            <a:picLocks noChangeAspect="1"/>
          </p:cNvPicPr>
          <p:nvPr/>
        </p:nvPicPr>
        <p:blipFill>
          <a:blip r:embed="rId2"/>
          <a:stretch>
            <a:fillRect/>
          </a:stretch>
        </p:blipFill>
        <p:spPr>
          <a:xfrm>
            <a:off x="70565" y="1223027"/>
            <a:ext cx="6403387" cy="3848845"/>
          </a:xfrm>
          <a:prstGeom prst="rect">
            <a:avLst/>
          </a:prstGeom>
        </p:spPr>
      </p:pic>
      <p:sp>
        <p:nvSpPr>
          <p:cNvPr id="8" name="TextBox 7">
            <a:extLst>
              <a:ext uri="{FF2B5EF4-FFF2-40B4-BE49-F238E27FC236}">
                <a16:creationId xmlns:a16="http://schemas.microsoft.com/office/drawing/2014/main" id="{9A4A4368-293B-4854-994F-A9431EB74131}"/>
              </a:ext>
            </a:extLst>
          </p:cNvPr>
          <p:cNvSpPr txBox="1"/>
          <p:nvPr/>
        </p:nvSpPr>
        <p:spPr>
          <a:xfrm>
            <a:off x="6473952" y="1951372"/>
            <a:ext cx="2787396" cy="1962076"/>
          </a:xfrm>
          <a:prstGeom prst="rect">
            <a:avLst/>
          </a:prstGeom>
          <a:noFill/>
        </p:spPr>
        <p:txBody>
          <a:bodyPr wrap="square" rtlCol="0">
            <a:spAutoFit/>
          </a:bodyPr>
          <a:lstStyle/>
          <a:p>
            <a:r>
              <a:rPr lang="en-US" sz="1350" dirty="0"/>
              <a:t>Historic Average Annual Funding - </a:t>
            </a:r>
            <a:r>
              <a:rPr lang="en-US" sz="1350" b="1" dirty="0"/>
              <a:t>$64.4 million</a:t>
            </a:r>
          </a:p>
          <a:p>
            <a:endParaRPr lang="en-US" sz="1350" b="1" dirty="0"/>
          </a:p>
          <a:p>
            <a:pPr marL="214313" indent="-214313">
              <a:buFont typeface="Arial" panose="020B0604020202020204" pitchFamily="34" charset="0"/>
              <a:buChar char="•"/>
            </a:pPr>
            <a:r>
              <a:rPr lang="en-US" sz="1350" dirty="0"/>
              <a:t>FAA AIP - </a:t>
            </a:r>
            <a:r>
              <a:rPr lang="en-US" sz="1350" b="1" dirty="0"/>
              <a:t>$46.5 million</a:t>
            </a:r>
          </a:p>
          <a:p>
            <a:pPr marL="214313" indent="-214313">
              <a:buFont typeface="Arial" panose="020B0604020202020204" pitchFamily="34" charset="0"/>
              <a:buChar char="•"/>
            </a:pPr>
            <a:r>
              <a:rPr lang="en-US" sz="1350" dirty="0"/>
              <a:t>PFC Program - </a:t>
            </a:r>
            <a:r>
              <a:rPr lang="en-US" sz="1350" b="1" dirty="0"/>
              <a:t>$7.4 million</a:t>
            </a:r>
          </a:p>
          <a:p>
            <a:pPr marL="214313" indent="-214313">
              <a:buFont typeface="Arial" panose="020B0604020202020204" pitchFamily="34" charset="0"/>
              <a:buChar char="•"/>
            </a:pPr>
            <a:r>
              <a:rPr lang="en-US" sz="1350" dirty="0"/>
              <a:t>State AIP and Grants - </a:t>
            </a:r>
            <a:r>
              <a:rPr lang="en-US" sz="1350" b="1" dirty="0"/>
              <a:t>$5.8 million</a:t>
            </a:r>
          </a:p>
          <a:p>
            <a:pPr marL="214313" indent="-214313">
              <a:buFont typeface="Arial" panose="020B0604020202020204" pitchFamily="34" charset="0"/>
              <a:buChar char="•"/>
            </a:pPr>
            <a:r>
              <a:rPr lang="en-US" sz="1350" dirty="0"/>
              <a:t>Local Grant Match - </a:t>
            </a:r>
            <a:r>
              <a:rPr lang="en-US" sz="1350" b="1" dirty="0"/>
              <a:t>$4.7 million</a:t>
            </a:r>
          </a:p>
          <a:p>
            <a:pPr marL="214313" indent="-214313">
              <a:buFont typeface="Arial" panose="020B0604020202020204" pitchFamily="34" charset="0"/>
              <a:buChar char="•"/>
            </a:pPr>
            <a:endParaRPr lang="en-US" sz="1350" dirty="0"/>
          </a:p>
        </p:txBody>
      </p:sp>
      <p:sp>
        <p:nvSpPr>
          <p:cNvPr id="3" name="Slide Number Placeholder 2">
            <a:extLst>
              <a:ext uri="{FF2B5EF4-FFF2-40B4-BE49-F238E27FC236}">
                <a16:creationId xmlns:a16="http://schemas.microsoft.com/office/drawing/2014/main" id="{74DA2056-B642-4FBB-BF31-896FDA220993}"/>
              </a:ext>
            </a:extLst>
          </p:cNvPr>
          <p:cNvSpPr>
            <a:spLocks noGrp="1"/>
          </p:cNvSpPr>
          <p:nvPr>
            <p:ph type="sldNum" sz="quarter" idx="12"/>
          </p:nvPr>
        </p:nvSpPr>
        <p:spPr/>
        <p:txBody>
          <a:bodyPr/>
          <a:lstStyle/>
          <a:p>
            <a:fld id="{48F63A3B-78C7-47BE-AE5E-E10140E04643}" type="slidenum">
              <a:rPr lang="en-US" smtClean="0"/>
              <a:t>12</a:t>
            </a:fld>
            <a:endParaRPr lang="en-US" dirty="0"/>
          </a:p>
        </p:txBody>
      </p:sp>
    </p:spTree>
    <p:extLst>
      <p:ext uri="{BB962C8B-B14F-4D97-AF65-F5344CB8AC3E}">
        <p14:creationId xmlns:p14="http://schemas.microsoft.com/office/powerpoint/2010/main" val="999654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8D53-55E7-46B8-9263-2E3E20858E65}"/>
              </a:ext>
            </a:extLst>
          </p:cNvPr>
          <p:cNvSpPr>
            <a:spLocks noGrp="1"/>
          </p:cNvSpPr>
          <p:nvPr>
            <p:ph type="title"/>
          </p:nvPr>
        </p:nvSpPr>
        <p:spPr>
          <a:xfrm>
            <a:off x="244326" y="109094"/>
            <a:ext cx="7886700" cy="1325563"/>
          </a:xfrm>
        </p:spPr>
        <p:txBody>
          <a:bodyPr>
            <a:normAutofit/>
          </a:bodyPr>
          <a:lstStyle/>
          <a:p>
            <a:r>
              <a:rPr lang="en-US" sz="3600" b="1" dirty="0"/>
              <a:t>Public Private Partnerships</a:t>
            </a:r>
          </a:p>
        </p:txBody>
      </p:sp>
      <p:sp>
        <p:nvSpPr>
          <p:cNvPr id="8" name="TextBox 7">
            <a:extLst>
              <a:ext uri="{FF2B5EF4-FFF2-40B4-BE49-F238E27FC236}">
                <a16:creationId xmlns:a16="http://schemas.microsoft.com/office/drawing/2014/main" id="{9A4A4368-293B-4854-994F-A9431EB74131}"/>
              </a:ext>
            </a:extLst>
          </p:cNvPr>
          <p:cNvSpPr txBox="1"/>
          <p:nvPr/>
        </p:nvSpPr>
        <p:spPr>
          <a:xfrm>
            <a:off x="494538" y="1105472"/>
            <a:ext cx="5461530" cy="445506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P3 Benefits and Challenges</a:t>
            </a:r>
          </a:p>
          <a:p>
            <a:pPr marR="0" lvl="0" algn="l" defTabSz="457200" rtl="0" eaLnBrk="1" fontAlgn="auto" latinLnBrk="0" hangingPunct="1">
              <a:lnSpc>
                <a:spcPct val="100000"/>
              </a:lnSpc>
              <a:spcBef>
                <a:spcPts val="0"/>
              </a:spcBef>
              <a:spcAft>
                <a:spcPts val="0"/>
              </a:spcAft>
              <a:buClrTx/>
              <a:buSzTx/>
              <a:tabLst/>
              <a:defRPr/>
            </a:pPr>
            <a:endParaRPr lang="en-US" b="1" dirty="0">
              <a:solidFill>
                <a:prstClr val="black"/>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Benefits</a:t>
            </a:r>
          </a:p>
          <a:p>
            <a:pPr marL="257175" lvl="0" indent="-257175">
              <a:buFont typeface="Arial" panose="020B0604020202020204" pitchFamily="34" charset="0"/>
              <a:buChar char="•"/>
            </a:pPr>
            <a:r>
              <a:rPr lang="en-US" dirty="0"/>
              <a:t>Financial risks are often shifted from the public sector to the private sector</a:t>
            </a:r>
          </a:p>
          <a:p>
            <a:pPr marL="257175" lvl="0" indent="-257175">
              <a:buFont typeface="Arial" panose="020B0604020202020204" pitchFamily="34" charset="0"/>
              <a:buChar char="•"/>
            </a:pPr>
            <a:r>
              <a:rPr lang="en-US" dirty="0"/>
              <a:t>Allows for private investment to accelerate important airport development</a:t>
            </a:r>
          </a:p>
          <a:p>
            <a:pPr marL="257175" lvl="0" indent="-257175">
              <a:buFont typeface="Arial" panose="020B0604020202020204" pitchFamily="34" charset="0"/>
              <a:buChar cha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Challenges</a:t>
            </a:r>
          </a:p>
          <a:p>
            <a:pPr marL="285750" lvl="0" indent="-285750">
              <a:buFont typeface="Arial" panose="020B0604020202020204" pitchFamily="34" charset="0"/>
              <a:buChar char="•"/>
            </a:pPr>
            <a:r>
              <a:rPr lang="en-US" dirty="0"/>
              <a:t>Contracting becomes critical to ensure that the public entity retains some authority </a:t>
            </a:r>
          </a:p>
          <a:p>
            <a:pPr marL="285750" lvl="0" indent="-285750">
              <a:buFont typeface="Arial" panose="020B0604020202020204" pitchFamily="34" charset="0"/>
              <a:buChar char="•"/>
            </a:pPr>
            <a:r>
              <a:rPr lang="en-US" dirty="0"/>
              <a:t>Airports in the NPIAS must follow FAA grant assurances regarding property disposal, ground rent, and through the fence operations making the privatization of elements of the airport no longer in control of the Sponsor much more challenging</a:t>
            </a: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drawing, umbrella&#10;&#10;Description automatically generated">
            <a:extLst>
              <a:ext uri="{FF2B5EF4-FFF2-40B4-BE49-F238E27FC236}">
                <a16:creationId xmlns:a16="http://schemas.microsoft.com/office/drawing/2014/main" id="{F3D52B73-48E4-48B5-A9D6-6A5D6AC13F5B}"/>
              </a:ext>
            </a:extLst>
          </p:cNvPr>
          <p:cNvPicPr/>
          <p:nvPr/>
        </p:nvPicPr>
        <p:blipFill rotWithShape="1">
          <a:blip r:embed="rId2" r:link="rId3">
            <a:extLst>
              <a:ext uri="{28A0092B-C50C-407E-A947-70E740481C1C}">
                <a14:useLocalDpi xmlns:a14="http://schemas.microsoft.com/office/drawing/2010/main" val="0"/>
              </a:ext>
            </a:extLst>
          </a:blip>
          <a:srcRect t="30" r="1" b="1"/>
          <a:stretch>
            <a:fillRect/>
          </a:stretch>
        </p:blipFill>
        <p:spPr bwMode="auto">
          <a:xfrm>
            <a:off x="5956068" y="1978962"/>
            <a:ext cx="2612411" cy="2020014"/>
          </a:xfrm>
          <a:prstGeom prst="rect">
            <a:avLst/>
          </a:prstGeom>
          <a:noFill/>
        </p:spPr>
      </p:pic>
      <p:sp>
        <p:nvSpPr>
          <p:cNvPr id="3" name="Slide Number Placeholder 2">
            <a:extLst>
              <a:ext uri="{FF2B5EF4-FFF2-40B4-BE49-F238E27FC236}">
                <a16:creationId xmlns:a16="http://schemas.microsoft.com/office/drawing/2014/main" id="{F7297C07-993A-4BD1-9298-2BD0ACBBE3D5}"/>
              </a:ext>
            </a:extLst>
          </p:cNvPr>
          <p:cNvSpPr>
            <a:spLocks noGrp="1"/>
          </p:cNvSpPr>
          <p:nvPr>
            <p:ph type="sldNum" sz="quarter" idx="12"/>
          </p:nvPr>
        </p:nvSpPr>
        <p:spPr/>
        <p:txBody>
          <a:bodyPr/>
          <a:lstStyle/>
          <a:p>
            <a:fld id="{48F63A3B-78C7-47BE-AE5E-E10140E04643}" type="slidenum">
              <a:rPr lang="en-US" smtClean="0"/>
              <a:t>13</a:t>
            </a:fld>
            <a:endParaRPr lang="en-US" dirty="0"/>
          </a:p>
        </p:txBody>
      </p:sp>
    </p:spTree>
    <p:extLst>
      <p:ext uri="{BB962C8B-B14F-4D97-AF65-F5344CB8AC3E}">
        <p14:creationId xmlns:p14="http://schemas.microsoft.com/office/powerpoint/2010/main" val="605228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8D53-55E7-46B8-9263-2E3E20858E65}"/>
              </a:ext>
            </a:extLst>
          </p:cNvPr>
          <p:cNvSpPr>
            <a:spLocks noGrp="1"/>
          </p:cNvSpPr>
          <p:nvPr>
            <p:ph type="title"/>
          </p:nvPr>
        </p:nvSpPr>
        <p:spPr>
          <a:xfrm>
            <a:off x="104394" y="0"/>
            <a:ext cx="8868918" cy="1325563"/>
          </a:xfrm>
        </p:spPr>
        <p:txBody>
          <a:bodyPr>
            <a:normAutofit/>
          </a:bodyPr>
          <a:lstStyle/>
          <a:p>
            <a:r>
              <a:rPr lang="en-US" sz="3600" b="1" dirty="0"/>
              <a:t>Public Private Partnerships Continued</a:t>
            </a:r>
          </a:p>
        </p:txBody>
      </p:sp>
      <p:sp>
        <p:nvSpPr>
          <p:cNvPr id="8" name="TextBox 7">
            <a:extLst>
              <a:ext uri="{FF2B5EF4-FFF2-40B4-BE49-F238E27FC236}">
                <a16:creationId xmlns:a16="http://schemas.microsoft.com/office/drawing/2014/main" id="{9A4A4368-293B-4854-994F-A9431EB74131}"/>
              </a:ext>
            </a:extLst>
          </p:cNvPr>
          <p:cNvSpPr txBox="1"/>
          <p:nvPr/>
        </p:nvSpPr>
        <p:spPr>
          <a:xfrm>
            <a:off x="433577" y="1005865"/>
            <a:ext cx="6006847" cy="4455066"/>
          </a:xfrm>
          <a:prstGeom prst="rect">
            <a:avLst/>
          </a:prstGeom>
          <a:noFill/>
        </p:spPr>
        <p:txBody>
          <a:bodyPr wrap="square" rtlCol="0">
            <a:spAutoFit/>
          </a:bodyPr>
          <a:lstStyle/>
          <a:p>
            <a:r>
              <a:rPr lang="en-US" b="1" dirty="0"/>
              <a:t>P3 at Airports in Iowa</a:t>
            </a:r>
            <a:br>
              <a:rPr lang="en-US" dirty="0"/>
            </a:br>
            <a:endParaRPr lang="en-US" dirty="0"/>
          </a:p>
          <a:p>
            <a:pPr marL="257175" indent="-257175">
              <a:buFont typeface="Arial" panose="020B0604020202020204" pitchFamily="34" charset="0"/>
              <a:buChar char="•"/>
            </a:pPr>
            <a:r>
              <a:rPr lang="en-US" dirty="0"/>
              <a:t>Marion Airport – Considered a unique occurrence</a:t>
            </a:r>
            <a:br>
              <a:rPr lang="en-US" dirty="0"/>
            </a:br>
            <a:endParaRPr lang="en-US" dirty="0"/>
          </a:p>
          <a:p>
            <a:pPr marL="257175" indent="-257175">
              <a:buFont typeface="Arial" panose="020B0604020202020204" pitchFamily="34" charset="0"/>
              <a:buChar char="•"/>
            </a:pPr>
            <a:r>
              <a:rPr lang="en-US" dirty="0"/>
              <a:t>Other privately-owned, public use airports are all low activity Local Service facilities, so P3 unlikely</a:t>
            </a:r>
            <a:br>
              <a:rPr lang="en-US" dirty="0"/>
            </a:br>
            <a:endParaRPr lang="en-US" dirty="0"/>
          </a:p>
          <a:p>
            <a:pPr marL="257175" indent="-257175">
              <a:buFont typeface="Arial" panose="020B0604020202020204" pitchFamily="34" charset="0"/>
              <a:buChar char="•"/>
            </a:pPr>
            <a:r>
              <a:rPr lang="en-US" dirty="0"/>
              <a:t>The privately owned, public use airports in Iowa maintain turf runways and currently meet facility objectives. </a:t>
            </a:r>
          </a:p>
          <a:p>
            <a:pPr marL="714375" lvl="1" indent="-257175">
              <a:buFont typeface="Arial" panose="020B0604020202020204" pitchFamily="34" charset="0"/>
              <a:buChar char="•"/>
            </a:pPr>
            <a:r>
              <a:rPr lang="en-US" dirty="0"/>
              <a:t>These airports are unlikely require any additional investment in runway facilities as the facility objectives for local service airports are to maintain the existing infrastructure. </a:t>
            </a:r>
            <a:br>
              <a:rPr lang="en-US" dirty="0"/>
            </a:br>
            <a:endParaRPr lang="en-US" dirty="0"/>
          </a:p>
          <a:p>
            <a:pPr marL="257175" indent="-257175">
              <a:buFont typeface="Arial" panose="020B0604020202020204" pitchFamily="34" charset="0"/>
              <a:buChar char="•"/>
            </a:pPr>
            <a:r>
              <a:rPr lang="en-US" dirty="0"/>
              <a:t>Des Moines considered P3 for development opportunities</a:t>
            </a:r>
          </a:p>
          <a:p>
            <a:pPr marL="214313" indent="-214313">
              <a:buFont typeface="Arial" panose="020B0604020202020204" pitchFamily="34" charset="0"/>
              <a:buChar char="•"/>
            </a:pPr>
            <a:endParaRPr lang="en-US" sz="1350" dirty="0"/>
          </a:p>
        </p:txBody>
      </p:sp>
      <p:pic>
        <p:nvPicPr>
          <p:cNvPr id="9" name="Picture 8" descr="A picture containing drawing, umbrella&#10;&#10;Description automatically generated">
            <a:extLst>
              <a:ext uri="{FF2B5EF4-FFF2-40B4-BE49-F238E27FC236}">
                <a16:creationId xmlns:a16="http://schemas.microsoft.com/office/drawing/2014/main" id="{F3D52B73-48E4-48B5-A9D6-6A5D6AC13F5B}"/>
              </a:ext>
            </a:extLst>
          </p:cNvPr>
          <p:cNvPicPr/>
          <p:nvPr/>
        </p:nvPicPr>
        <p:blipFill rotWithShape="1">
          <a:blip r:embed="rId2" r:link="rId3">
            <a:extLst>
              <a:ext uri="{28A0092B-C50C-407E-A947-70E740481C1C}">
                <a14:useLocalDpi xmlns:a14="http://schemas.microsoft.com/office/drawing/2010/main" val="0"/>
              </a:ext>
            </a:extLst>
          </a:blip>
          <a:srcRect t="30" r="1" b="1"/>
          <a:stretch>
            <a:fillRect/>
          </a:stretch>
        </p:blipFill>
        <p:spPr bwMode="auto">
          <a:xfrm>
            <a:off x="6440425" y="1543098"/>
            <a:ext cx="2269997" cy="1828800"/>
          </a:xfrm>
          <a:prstGeom prst="rect">
            <a:avLst/>
          </a:prstGeom>
          <a:noFill/>
        </p:spPr>
      </p:pic>
      <p:sp>
        <p:nvSpPr>
          <p:cNvPr id="3" name="Slide Number Placeholder 2">
            <a:extLst>
              <a:ext uri="{FF2B5EF4-FFF2-40B4-BE49-F238E27FC236}">
                <a16:creationId xmlns:a16="http://schemas.microsoft.com/office/drawing/2014/main" id="{76EACB29-C29B-408E-9BE5-D3CF60C6E62D}"/>
              </a:ext>
            </a:extLst>
          </p:cNvPr>
          <p:cNvSpPr>
            <a:spLocks noGrp="1"/>
          </p:cNvSpPr>
          <p:nvPr>
            <p:ph type="sldNum" sz="quarter" idx="12"/>
          </p:nvPr>
        </p:nvSpPr>
        <p:spPr/>
        <p:txBody>
          <a:bodyPr/>
          <a:lstStyle/>
          <a:p>
            <a:fld id="{48F63A3B-78C7-47BE-AE5E-E10140E04643}" type="slidenum">
              <a:rPr lang="en-US" smtClean="0"/>
              <a:t>14</a:t>
            </a:fld>
            <a:endParaRPr lang="en-US" dirty="0"/>
          </a:p>
        </p:txBody>
      </p:sp>
    </p:spTree>
    <p:extLst>
      <p:ext uri="{BB962C8B-B14F-4D97-AF65-F5344CB8AC3E}">
        <p14:creationId xmlns:p14="http://schemas.microsoft.com/office/powerpoint/2010/main" val="3298673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6D5A-5BA1-4CD9-97C8-A82C43EA2DFE}"/>
              </a:ext>
            </a:extLst>
          </p:cNvPr>
          <p:cNvSpPr>
            <a:spLocks noGrp="1"/>
          </p:cNvSpPr>
          <p:nvPr>
            <p:ph type="title"/>
          </p:nvPr>
        </p:nvSpPr>
        <p:spPr>
          <a:xfrm>
            <a:off x="6376987" y="826970"/>
            <a:ext cx="2338388" cy="546100"/>
          </a:xfrm>
        </p:spPr>
        <p:txBody>
          <a:bodyPr vert="horz" lIns="68580" tIns="34290" rIns="68580" bIns="34290" rtlCol="0" anchor="b">
            <a:noAutofit/>
          </a:bodyPr>
          <a:lstStyle/>
          <a:p>
            <a:r>
              <a:rPr lang="en-US" sz="2400" b="1" dirty="0">
                <a:latin typeface="+mj-lt"/>
              </a:rPr>
              <a:t>Iowa’s Recommended System</a:t>
            </a:r>
          </a:p>
        </p:txBody>
      </p:sp>
      <p:pic>
        <p:nvPicPr>
          <p:cNvPr id="4" name="Content Placeholder 3" descr="Map&#10;&#10;Description automatically generated">
            <a:extLst>
              <a:ext uri="{FF2B5EF4-FFF2-40B4-BE49-F238E27FC236}">
                <a16:creationId xmlns:a16="http://schemas.microsoft.com/office/drawing/2014/main" id="{9B48B49A-5597-4167-A336-7970EA19FCE5}"/>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8370" t="12424" r="4732" b="2520"/>
          <a:stretch/>
        </p:blipFill>
        <p:spPr bwMode="auto">
          <a:xfrm>
            <a:off x="0" y="181138"/>
            <a:ext cx="6307493" cy="5095387"/>
          </a:xfrm>
          <a:prstGeom prst="rect">
            <a:avLst/>
          </a:prstGeom>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8F5F4C8-B639-405C-8D77-C9BA50CC379D}"/>
              </a:ext>
            </a:extLst>
          </p:cNvPr>
          <p:cNvSpPr txBox="1"/>
          <p:nvPr/>
        </p:nvSpPr>
        <p:spPr>
          <a:xfrm>
            <a:off x="6376987" y="1434801"/>
            <a:ext cx="2284412" cy="3270811"/>
          </a:xfrm>
          <a:prstGeom prst="rect">
            <a:avLst/>
          </a:prstGeom>
        </p:spPr>
        <p:txBody>
          <a:bodyPr vert="horz" lIns="68580" tIns="34290" rIns="68580" bIns="34290" rtlCol="0">
            <a:normAutofit fontScale="92500" lnSpcReduction="20000"/>
          </a:bodyPr>
          <a:lstStyle/>
          <a:p>
            <a:pPr marL="214313" indent="-171450">
              <a:lnSpc>
                <a:spcPct val="90000"/>
              </a:lnSpc>
              <a:spcAft>
                <a:spcPts val="450"/>
              </a:spcAft>
              <a:buFont typeface="Arial" panose="020B0604020202020204" pitchFamily="34" charset="0"/>
              <a:buChar char="•"/>
            </a:pPr>
            <a:r>
              <a:rPr lang="en-US" sz="1400" dirty="0"/>
              <a:t>Built on 2010 SASP</a:t>
            </a:r>
          </a:p>
          <a:p>
            <a:pPr marL="214313" indent="-171450">
              <a:lnSpc>
                <a:spcPct val="90000"/>
              </a:lnSpc>
              <a:spcAft>
                <a:spcPts val="450"/>
              </a:spcAft>
              <a:buFont typeface="Arial" panose="020B0604020202020204" pitchFamily="34" charset="0"/>
              <a:buChar char="•"/>
            </a:pPr>
            <a:r>
              <a:rPr lang="en-US" sz="1400" dirty="0"/>
              <a:t>Upgrade three airports</a:t>
            </a:r>
          </a:p>
          <a:p>
            <a:pPr marL="557213" lvl="1" indent="-171450">
              <a:lnSpc>
                <a:spcPct val="90000"/>
              </a:lnSpc>
              <a:spcAft>
                <a:spcPts val="450"/>
              </a:spcAft>
              <a:buFont typeface="Arial" panose="020B0604020202020204" pitchFamily="34" charset="0"/>
              <a:buChar char="•"/>
            </a:pPr>
            <a:r>
              <a:rPr lang="en-US" sz="1400" dirty="0"/>
              <a:t>Shenandoah Municipal (Basic Service to General Service)</a:t>
            </a:r>
          </a:p>
          <a:p>
            <a:pPr marL="557213" lvl="1" indent="-171450">
              <a:lnSpc>
                <a:spcPct val="90000"/>
              </a:lnSpc>
              <a:spcAft>
                <a:spcPts val="450"/>
              </a:spcAft>
              <a:buFont typeface="Arial" panose="020B0604020202020204" pitchFamily="34" charset="0"/>
              <a:buChar char="•"/>
            </a:pPr>
            <a:r>
              <a:rPr lang="en-US" sz="1400" dirty="0"/>
              <a:t>Lamoni Municipal (Local Service to Basic Service)</a:t>
            </a:r>
          </a:p>
          <a:p>
            <a:pPr marL="557213" lvl="1" indent="-171450">
              <a:lnSpc>
                <a:spcPct val="90000"/>
              </a:lnSpc>
              <a:spcAft>
                <a:spcPts val="450"/>
              </a:spcAft>
              <a:buFont typeface="Arial" panose="020B0604020202020204" pitchFamily="34" charset="0"/>
              <a:buChar char="•"/>
            </a:pPr>
            <a:r>
              <a:rPr lang="en-US" sz="1400" dirty="0"/>
              <a:t>Waverly Municipal (Local Service to Basic Service)</a:t>
            </a:r>
          </a:p>
          <a:p>
            <a:pPr marL="214313" indent="-171450">
              <a:lnSpc>
                <a:spcPct val="90000"/>
              </a:lnSpc>
              <a:spcAft>
                <a:spcPts val="450"/>
              </a:spcAft>
              <a:buFont typeface="Arial" panose="020B0604020202020204" pitchFamily="34" charset="0"/>
              <a:buChar char="•"/>
            </a:pPr>
            <a:r>
              <a:rPr lang="en-US" sz="1400" dirty="0"/>
              <a:t>Two additional airports</a:t>
            </a:r>
          </a:p>
          <a:p>
            <a:pPr marL="557213" lvl="1" indent="-171450">
              <a:lnSpc>
                <a:spcPct val="90000"/>
              </a:lnSpc>
              <a:spcAft>
                <a:spcPts val="450"/>
              </a:spcAft>
              <a:buFont typeface="Arial" panose="020B0604020202020204" pitchFamily="34" charset="0"/>
              <a:buChar char="•"/>
            </a:pPr>
            <a:r>
              <a:rPr lang="en-US" sz="1400" dirty="0"/>
              <a:t>Sioux Regional (new)</a:t>
            </a:r>
          </a:p>
          <a:p>
            <a:pPr marL="557213" lvl="1" indent="-171450">
              <a:lnSpc>
                <a:spcPct val="90000"/>
              </a:lnSpc>
              <a:spcAft>
                <a:spcPts val="450"/>
              </a:spcAft>
              <a:buFont typeface="Arial" panose="020B0604020202020204" pitchFamily="34" charset="0"/>
              <a:buChar char="•"/>
            </a:pPr>
            <a:r>
              <a:rPr lang="en-US" sz="1400" dirty="0"/>
              <a:t>Peltz Field </a:t>
            </a:r>
          </a:p>
          <a:p>
            <a:pPr marL="214313" indent="-171450">
              <a:lnSpc>
                <a:spcPct val="90000"/>
              </a:lnSpc>
              <a:spcAft>
                <a:spcPts val="450"/>
              </a:spcAft>
              <a:buFont typeface="Arial" panose="020B0604020202020204" pitchFamily="34" charset="0"/>
              <a:buChar char="•"/>
            </a:pPr>
            <a:r>
              <a:rPr lang="en-US" sz="1400" dirty="0"/>
              <a:t>South Central Airport – Will replace Pella and Oskaloosa during the planning period</a:t>
            </a:r>
          </a:p>
          <a:p>
            <a:pPr marL="214313" indent="-171450">
              <a:lnSpc>
                <a:spcPct val="90000"/>
              </a:lnSpc>
              <a:spcAft>
                <a:spcPts val="450"/>
              </a:spcAft>
              <a:buFont typeface="Arial" panose="020B0604020202020204" pitchFamily="34" charset="0"/>
              <a:buChar char="•"/>
            </a:pPr>
            <a:endParaRPr lang="en-US" sz="825" dirty="0">
              <a:ln w="0"/>
              <a:effectLst>
                <a:outerShdw blurRad="38100" dist="19050" dir="2700000" algn="tl" rotWithShape="0">
                  <a:schemeClr val="dk1">
                    <a:alpha val="40000"/>
                  </a:schemeClr>
                </a:outerShdw>
              </a:effectLst>
            </a:endParaRPr>
          </a:p>
        </p:txBody>
      </p:sp>
      <p:sp>
        <p:nvSpPr>
          <p:cNvPr id="3" name="Slide Number Placeholder 2">
            <a:extLst>
              <a:ext uri="{FF2B5EF4-FFF2-40B4-BE49-F238E27FC236}">
                <a16:creationId xmlns:a16="http://schemas.microsoft.com/office/drawing/2014/main" id="{EA618F4F-5072-4679-892D-A1D28B411992}"/>
              </a:ext>
            </a:extLst>
          </p:cNvPr>
          <p:cNvSpPr>
            <a:spLocks noGrp="1"/>
          </p:cNvSpPr>
          <p:nvPr>
            <p:ph type="sldNum" sz="quarter" idx="12"/>
          </p:nvPr>
        </p:nvSpPr>
        <p:spPr/>
        <p:txBody>
          <a:bodyPr/>
          <a:lstStyle/>
          <a:p>
            <a:fld id="{48F63A3B-78C7-47BE-AE5E-E10140E04643}" type="slidenum">
              <a:rPr lang="en-US" smtClean="0"/>
              <a:t>15</a:t>
            </a:fld>
            <a:endParaRPr lang="en-US" dirty="0"/>
          </a:p>
        </p:txBody>
      </p:sp>
    </p:spTree>
    <p:extLst>
      <p:ext uri="{BB962C8B-B14F-4D97-AF65-F5344CB8AC3E}">
        <p14:creationId xmlns:p14="http://schemas.microsoft.com/office/powerpoint/2010/main" val="3237297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8D53-55E7-46B8-9263-2E3E20858E65}"/>
              </a:ext>
            </a:extLst>
          </p:cNvPr>
          <p:cNvSpPr>
            <a:spLocks noGrp="1"/>
          </p:cNvSpPr>
          <p:nvPr>
            <p:ph type="title"/>
          </p:nvPr>
        </p:nvSpPr>
        <p:spPr>
          <a:xfrm>
            <a:off x="122366" y="254205"/>
            <a:ext cx="7886700" cy="491855"/>
          </a:xfrm>
        </p:spPr>
        <p:txBody>
          <a:bodyPr>
            <a:normAutofit/>
          </a:bodyPr>
          <a:lstStyle/>
          <a:p>
            <a:r>
              <a:rPr lang="en-US" sz="2400" b="1" dirty="0"/>
              <a:t>System Adequacy: Commercial + Enhanced Service</a:t>
            </a:r>
          </a:p>
        </p:txBody>
      </p:sp>
      <p:pic>
        <p:nvPicPr>
          <p:cNvPr id="6" name="Content Placeholder 3">
            <a:extLst>
              <a:ext uri="{FF2B5EF4-FFF2-40B4-BE49-F238E27FC236}">
                <a16:creationId xmlns:a16="http://schemas.microsoft.com/office/drawing/2014/main" id="{E51A9A4A-3455-4B65-B7A8-4E193CB2BB72}"/>
              </a:ext>
            </a:extLst>
          </p:cNvPr>
          <p:cNvPicPr>
            <a:picLocks noGrp="1" noChangeAspect="1"/>
          </p:cNvPicPr>
          <p:nvPr>
            <p:ph idx="1"/>
          </p:nvPr>
        </p:nvPicPr>
        <p:blipFill rotWithShape="1">
          <a:blip r:embed="rId2"/>
          <a:srcRect l="1144" t="3888" r="1003" b="13124"/>
          <a:stretch/>
        </p:blipFill>
        <p:spPr>
          <a:xfrm>
            <a:off x="-28854" y="908711"/>
            <a:ext cx="6874132" cy="4357826"/>
          </a:xfrm>
          <a:prstGeom prst="rect">
            <a:avLst/>
          </a:prstGeom>
        </p:spPr>
      </p:pic>
      <p:sp>
        <p:nvSpPr>
          <p:cNvPr id="9" name="Rectangle 8">
            <a:extLst>
              <a:ext uri="{FF2B5EF4-FFF2-40B4-BE49-F238E27FC236}">
                <a16:creationId xmlns:a16="http://schemas.microsoft.com/office/drawing/2014/main" id="{4822E1E3-6B56-415A-B258-F122864624E8}"/>
              </a:ext>
            </a:extLst>
          </p:cNvPr>
          <p:cNvSpPr/>
          <p:nvPr/>
        </p:nvSpPr>
        <p:spPr>
          <a:xfrm>
            <a:off x="6874132" y="908711"/>
            <a:ext cx="2269868" cy="4143007"/>
          </a:xfrm>
          <a:prstGeom prst="rect">
            <a:avLst/>
          </a:prstGeom>
          <a:solidFill>
            <a:srgbClr val="104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a:extLst>
              <a:ext uri="{FF2B5EF4-FFF2-40B4-BE49-F238E27FC236}">
                <a16:creationId xmlns:a16="http://schemas.microsoft.com/office/drawing/2014/main" id="{6BBEF272-4181-4BFC-841C-BDCFB6AF4F35}"/>
              </a:ext>
            </a:extLst>
          </p:cNvPr>
          <p:cNvSpPr txBox="1">
            <a:spLocks/>
          </p:cNvSpPr>
          <p:nvPr/>
        </p:nvSpPr>
        <p:spPr>
          <a:xfrm>
            <a:off x="7155998" y="1904594"/>
            <a:ext cx="1734990" cy="236606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EEB32D"/>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2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More than        </a:t>
            </a:r>
            <a:r>
              <a:rPr lang="en-US" sz="1800" b="1" dirty="0">
                <a:solidFill>
                  <a:schemeClr val="bg1"/>
                </a:solidFill>
              </a:rPr>
              <a:t>75 percent </a:t>
            </a:r>
            <a:r>
              <a:rPr lang="en-US" sz="1800" dirty="0">
                <a:solidFill>
                  <a:schemeClr val="bg1"/>
                </a:solidFill>
              </a:rPr>
              <a:t>       of Iowa residents are within a         </a:t>
            </a:r>
            <a:r>
              <a:rPr lang="en-US" sz="1800" b="1" dirty="0">
                <a:solidFill>
                  <a:schemeClr val="bg1"/>
                </a:solidFill>
              </a:rPr>
              <a:t>30-minute drive </a:t>
            </a:r>
            <a:r>
              <a:rPr lang="en-US" sz="1800" dirty="0">
                <a:solidFill>
                  <a:schemeClr val="bg1"/>
                </a:solidFill>
              </a:rPr>
              <a:t>of business-jet capable airports  </a:t>
            </a:r>
          </a:p>
        </p:txBody>
      </p:sp>
      <p:sp>
        <p:nvSpPr>
          <p:cNvPr id="3" name="Slide Number Placeholder 2">
            <a:extLst>
              <a:ext uri="{FF2B5EF4-FFF2-40B4-BE49-F238E27FC236}">
                <a16:creationId xmlns:a16="http://schemas.microsoft.com/office/drawing/2014/main" id="{43B58F94-20E8-4B5E-8188-557C766D2D63}"/>
              </a:ext>
            </a:extLst>
          </p:cNvPr>
          <p:cNvSpPr>
            <a:spLocks noGrp="1"/>
          </p:cNvSpPr>
          <p:nvPr>
            <p:ph type="sldNum" sz="quarter" idx="12"/>
          </p:nvPr>
        </p:nvSpPr>
        <p:spPr/>
        <p:txBody>
          <a:bodyPr/>
          <a:lstStyle/>
          <a:p>
            <a:fld id="{48F63A3B-78C7-47BE-AE5E-E10140E04643}" type="slidenum">
              <a:rPr lang="en-US" smtClean="0"/>
              <a:t>16</a:t>
            </a:fld>
            <a:endParaRPr lang="en-US" dirty="0"/>
          </a:p>
        </p:txBody>
      </p:sp>
    </p:spTree>
    <p:extLst>
      <p:ext uri="{BB962C8B-B14F-4D97-AF65-F5344CB8AC3E}">
        <p14:creationId xmlns:p14="http://schemas.microsoft.com/office/powerpoint/2010/main" val="2382998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8D53-55E7-46B8-9263-2E3E20858E65}"/>
              </a:ext>
            </a:extLst>
          </p:cNvPr>
          <p:cNvSpPr>
            <a:spLocks noGrp="1"/>
          </p:cNvSpPr>
          <p:nvPr>
            <p:ph type="title"/>
          </p:nvPr>
        </p:nvSpPr>
        <p:spPr>
          <a:xfrm>
            <a:off x="0" y="335906"/>
            <a:ext cx="8755602" cy="491855"/>
          </a:xfrm>
        </p:spPr>
        <p:txBody>
          <a:bodyPr>
            <a:normAutofit/>
          </a:bodyPr>
          <a:lstStyle/>
          <a:p>
            <a:r>
              <a:rPr lang="en-US" sz="2400" b="1" dirty="0"/>
              <a:t>System Adequacy: All Airports</a:t>
            </a:r>
          </a:p>
        </p:txBody>
      </p:sp>
      <p:sp>
        <p:nvSpPr>
          <p:cNvPr id="9" name="Rectangle 8">
            <a:extLst>
              <a:ext uri="{FF2B5EF4-FFF2-40B4-BE49-F238E27FC236}">
                <a16:creationId xmlns:a16="http://schemas.microsoft.com/office/drawing/2014/main" id="{4822E1E3-6B56-415A-B258-F122864624E8}"/>
              </a:ext>
            </a:extLst>
          </p:cNvPr>
          <p:cNvSpPr/>
          <p:nvPr/>
        </p:nvSpPr>
        <p:spPr>
          <a:xfrm>
            <a:off x="6874131" y="935788"/>
            <a:ext cx="2269868" cy="4357826"/>
          </a:xfrm>
          <a:prstGeom prst="rect">
            <a:avLst/>
          </a:prstGeom>
          <a:solidFill>
            <a:srgbClr val="104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a:extLst>
              <a:ext uri="{FF2B5EF4-FFF2-40B4-BE49-F238E27FC236}">
                <a16:creationId xmlns:a16="http://schemas.microsoft.com/office/drawing/2014/main" id="{6BBEF272-4181-4BFC-841C-BDCFB6AF4F35}"/>
              </a:ext>
            </a:extLst>
          </p:cNvPr>
          <p:cNvSpPr txBox="1">
            <a:spLocks/>
          </p:cNvSpPr>
          <p:nvPr/>
        </p:nvSpPr>
        <p:spPr>
          <a:xfrm>
            <a:off x="7141570" y="1211589"/>
            <a:ext cx="1734990" cy="1461014"/>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EEB32D"/>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2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50"/>
              </a:spcAft>
            </a:pPr>
            <a:r>
              <a:rPr lang="en-US" sz="1350" dirty="0">
                <a:solidFill>
                  <a:schemeClr val="bg1"/>
                </a:solidFill>
              </a:rPr>
              <a:t>When all 114 system airports are considered, more than </a:t>
            </a:r>
            <a:r>
              <a:rPr lang="en-US" sz="1350" b="1" dirty="0">
                <a:solidFill>
                  <a:schemeClr val="bg1"/>
                </a:solidFill>
              </a:rPr>
              <a:t>97 percent </a:t>
            </a:r>
            <a:r>
              <a:rPr lang="en-US" sz="1350" dirty="0">
                <a:solidFill>
                  <a:schemeClr val="bg1"/>
                </a:solidFill>
              </a:rPr>
              <a:t>of the state’s population is within a </a:t>
            </a:r>
            <a:r>
              <a:rPr lang="en-US" sz="1350" b="1" dirty="0">
                <a:solidFill>
                  <a:schemeClr val="bg1"/>
                </a:solidFill>
              </a:rPr>
              <a:t>30-minute drive</a:t>
            </a:r>
            <a:r>
              <a:rPr lang="en-US" sz="1350" dirty="0">
                <a:solidFill>
                  <a:schemeClr val="bg1"/>
                </a:solidFill>
              </a:rPr>
              <a:t> of an airport.</a:t>
            </a:r>
          </a:p>
        </p:txBody>
      </p:sp>
      <p:sp>
        <p:nvSpPr>
          <p:cNvPr id="10" name="Content Placeholder 2">
            <a:extLst>
              <a:ext uri="{FF2B5EF4-FFF2-40B4-BE49-F238E27FC236}">
                <a16:creationId xmlns:a16="http://schemas.microsoft.com/office/drawing/2014/main" id="{44C193A2-9526-4C9A-B183-4953E74BA3F8}"/>
              </a:ext>
            </a:extLst>
          </p:cNvPr>
          <p:cNvSpPr txBox="1">
            <a:spLocks/>
          </p:cNvSpPr>
          <p:nvPr/>
        </p:nvSpPr>
        <p:spPr>
          <a:xfrm>
            <a:off x="7141570" y="2672603"/>
            <a:ext cx="1940286" cy="1461014"/>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EEB32D"/>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104940"/>
              </a:buClr>
              <a:buSzPct val="77000"/>
              <a:buFont typeface="Courier New" panose="02070309020205020404" pitchFamily="49" charset="0"/>
              <a:buChar char="o"/>
              <a:defRPr sz="22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50"/>
              </a:spcAft>
            </a:pPr>
            <a:r>
              <a:rPr lang="en-US" sz="1350" dirty="0">
                <a:solidFill>
                  <a:schemeClr val="bg1"/>
                </a:solidFill>
              </a:rPr>
              <a:t>Several airports in the system provide facilities and services that meet many of the next higher role recommendations.  While </a:t>
            </a:r>
            <a:r>
              <a:rPr lang="en-US" sz="1350" b="1" dirty="0">
                <a:solidFill>
                  <a:schemeClr val="bg1"/>
                </a:solidFill>
              </a:rPr>
              <a:t>no airports were specifically targeted for role upgrades</a:t>
            </a:r>
            <a:r>
              <a:rPr lang="en-US" sz="1350" dirty="0">
                <a:solidFill>
                  <a:schemeClr val="bg1"/>
                </a:solidFill>
              </a:rPr>
              <a:t> during the planning period, information was provided to assist in evaluating future projects that could move an airport into a more demanding role.</a:t>
            </a:r>
          </a:p>
        </p:txBody>
      </p:sp>
      <p:pic>
        <p:nvPicPr>
          <p:cNvPr id="12" name="Content Placeholder 3">
            <a:extLst>
              <a:ext uri="{FF2B5EF4-FFF2-40B4-BE49-F238E27FC236}">
                <a16:creationId xmlns:a16="http://schemas.microsoft.com/office/drawing/2014/main" id="{90D6534A-A72B-4A81-A0D6-C65560793FDD}"/>
              </a:ext>
            </a:extLst>
          </p:cNvPr>
          <p:cNvPicPr>
            <a:picLocks noChangeAspect="1"/>
          </p:cNvPicPr>
          <p:nvPr/>
        </p:nvPicPr>
        <p:blipFill rotWithShape="1">
          <a:blip r:embed="rId2"/>
          <a:srcRect l="7653" t="13688" r="1482" b="11744"/>
          <a:stretch/>
        </p:blipFill>
        <p:spPr>
          <a:xfrm>
            <a:off x="0" y="935788"/>
            <a:ext cx="6874131" cy="4357826"/>
          </a:xfrm>
          <a:prstGeom prst="rect">
            <a:avLst/>
          </a:prstGeom>
        </p:spPr>
      </p:pic>
      <p:sp>
        <p:nvSpPr>
          <p:cNvPr id="3" name="Slide Number Placeholder 2">
            <a:extLst>
              <a:ext uri="{FF2B5EF4-FFF2-40B4-BE49-F238E27FC236}">
                <a16:creationId xmlns:a16="http://schemas.microsoft.com/office/drawing/2014/main" id="{12F8B435-0351-4E3D-93B3-4560C54721E7}"/>
              </a:ext>
            </a:extLst>
          </p:cNvPr>
          <p:cNvSpPr>
            <a:spLocks noGrp="1"/>
          </p:cNvSpPr>
          <p:nvPr>
            <p:ph type="sldNum" sz="quarter" idx="12"/>
          </p:nvPr>
        </p:nvSpPr>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2511637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BA8F-C67E-4119-AA0A-01B4D6B5E5C3}"/>
              </a:ext>
            </a:extLst>
          </p:cNvPr>
          <p:cNvSpPr>
            <a:spLocks noGrp="1"/>
          </p:cNvSpPr>
          <p:nvPr>
            <p:ph type="title"/>
          </p:nvPr>
        </p:nvSpPr>
        <p:spPr>
          <a:xfrm>
            <a:off x="214122" y="239317"/>
            <a:ext cx="7886700" cy="1325563"/>
          </a:xfrm>
        </p:spPr>
        <p:txBody>
          <a:bodyPr/>
          <a:lstStyle/>
          <a:p>
            <a:r>
              <a:rPr lang="en-US" b="1" dirty="0"/>
              <a:t>Recommendations</a:t>
            </a:r>
          </a:p>
        </p:txBody>
      </p:sp>
      <p:sp>
        <p:nvSpPr>
          <p:cNvPr id="3" name="Content Placeholder 2">
            <a:extLst>
              <a:ext uri="{FF2B5EF4-FFF2-40B4-BE49-F238E27FC236}">
                <a16:creationId xmlns:a16="http://schemas.microsoft.com/office/drawing/2014/main" id="{B7BECC73-F013-4467-8A70-115238CCD401}"/>
              </a:ext>
            </a:extLst>
          </p:cNvPr>
          <p:cNvSpPr>
            <a:spLocks noGrp="1"/>
          </p:cNvSpPr>
          <p:nvPr>
            <p:ph idx="1"/>
          </p:nvPr>
        </p:nvSpPr>
        <p:spPr>
          <a:xfrm>
            <a:off x="518922" y="1690689"/>
            <a:ext cx="8515350" cy="3942015"/>
          </a:xfrm>
        </p:spPr>
        <p:txBody>
          <a:bodyPr>
            <a:normAutofit fontScale="85000" lnSpcReduction="10000"/>
          </a:bodyPr>
          <a:lstStyle/>
          <a:p>
            <a:r>
              <a:rPr lang="en-US" dirty="0"/>
              <a:t>Recommendation: Vertical Infrastructure</a:t>
            </a:r>
            <a:endParaRPr lang="en-US" b="1" i="1" dirty="0"/>
          </a:p>
          <a:p>
            <a:pPr lvl="1"/>
            <a:r>
              <a:rPr lang="en-US" b="1" i="1" dirty="0"/>
              <a:t>Support continued vertical infrastructure improvements by maintaining existing funding and identify additional funding sources for maintaining and improving terminal buildings and hangar infrastructure. Maintain coordination with airport sponsors regarding terminal building and hangar existing conditions and future need.</a:t>
            </a:r>
            <a:endParaRPr lang="en-US" dirty="0"/>
          </a:p>
          <a:p>
            <a:r>
              <a:rPr lang="en-US" dirty="0"/>
              <a:t>Recommendation: Security and Wildlife Fencing</a:t>
            </a:r>
            <a:endParaRPr lang="en-US" b="1" i="1" dirty="0"/>
          </a:p>
          <a:p>
            <a:pPr lvl="1"/>
            <a:r>
              <a:rPr lang="en-US" b="1" i="1" dirty="0"/>
              <a:t>Prioritize airfield security with 8-foot perimeter fencing at all Commercial and Enhanced Service airports. If an airport is planning to update or replace fencing, encourage 8-foot height.</a:t>
            </a:r>
          </a:p>
          <a:p>
            <a:r>
              <a:rPr lang="en-US" dirty="0"/>
              <a:t>Recommendation: Airport Attendance</a:t>
            </a:r>
          </a:p>
          <a:p>
            <a:pPr lvl="1"/>
            <a:r>
              <a:rPr lang="en-US" b="1" i="1" dirty="0"/>
              <a:t>Identify an airport contact for on-call operations at airports without after-hours arrangements or that are unattended.</a:t>
            </a:r>
          </a:p>
        </p:txBody>
      </p:sp>
      <p:pic>
        <p:nvPicPr>
          <p:cNvPr id="4" name="Picture 3" descr="A picture containing drawing, umbrella&#10;&#10;Description automatically generated">
            <a:extLst>
              <a:ext uri="{FF2B5EF4-FFF2-40B4-BE49-F238E27FC236}">
                <a16:creationId xmlns:a16="http://schemas.microsoft.com/office/drawing/2014/main" id="{0775B0D4-76DA-4EA7-B004-0E2C98DAF8E7}"/>
              </a:ext>
            </a:extLst>
          </p:cNvPr>
          <p:cNvPicPr/>
          <p:nvPr/>
        </p:nvPicPr>
        <p:blipFill rotWithShape="1">
          <a:blip r:embed="rId3" r:link="rId4">
            <a:extLst>
              <a:ext uri="{28A0092B-C50C-407E-A947-70E740481C1C}">
                <a14:useLocalDpi xmlns:a14="http://schemas.microsoft.com/office/drawing/2010/main" val="0"/>
              </a:ext>
            </a:extLst>
          </a:blip>
          <a:srcRect t="30" r="1" b="1"/>
          <a:stretch>
            <a:fillRect/>
          </a:stretch>
        </p:blipFill>
        <p:spPr bwMode="auto">
          <a:xfrm>
            <a:off x="6874003" y="113507"/>
            <a:ext cx="2269997" cy="1828800"/>
          </a:xfrm>
          <a:prstGeom prst="rect">
            <a:avLst/>
          </a:prstGeom>
          <a:noFill/>
        </p:spPr>
      </p:pic>
      <p:sp>
        <p:nvSpPr>
          <p:cNvPr id="5" name="Slide Number Placeholder 4">
            <a:extLst>
              <a:ext uri="{FF2B5EF4-FFF2-40B4-BE49-F238E27FC236}">
                <a16:creationId xmlns:a16="http://schemas.microsoft.com/office/drawing/2014/main" id="{AC9DAEA8-1EE8-4480-ABCB-8EFB37E835E7}"/>
              </a:ext>
            </a:extLst>
          </p:cNvPr>
          <p:cNvSpPr>
            <a:spLocks noGrp="1"/>
          </p:cNvSpPr>
          <p:nvPr>
            <p:ph type="sldNum" sz="quarter" idx="12"/>
          </p:nvPr>
        </p:nvSpPr>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60247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BA8F-C67E-4119-AA0A-01B4D6B5E5C3}"/>
              </a:ext>
            </a:extLst>
          </p:cNvPr>
          <p:cNvSpPr>
            <a:spLocks noGrp="1"/>
          </p:cNvSpPr>
          <p:nvPr>
            <p:ph type="title"/>
          </p:nvPr>
        </p:nvSpPr>
        <p:spPr>
          <a:xfrm>
            <a:off x="109728" y="365126"/>
            <a:ext cx="8405622" cy="1325563"/>
          </a:xfrm>
        </p:spPr>
        <p:txBody>
          <a:bodyPr>
            <a:normAutofit/>
          </a:bodyPr>
          <a:lstStyle/>
          <a:p>
            <a:r>
              <a:rPr lang="en-US" sz="4000" b="1" dirty="0"/>
              <a:t>Recommendations Continued</a:t>
            </a:r>
          </a:p>
        </p:txBody>
      </p:sp>
      <p:sp>
        <p:nvSpPr>
          <p:cNvPr id="3" name="Content Placeholder 2">
            <a:extLst>
              <a:ext uri="{FF2B5EF4-FFF2-40B4-BE49-F238E27FC236}">
                <a16:creationId xmlns:a16="http://schemas.microsoft.com/office/drawing/2014/main" id="{B7BECC73-F013-4467-8A70-115238CCD401}"/>
              </a:ext>
            </a:extLst>
          </p:cNvPr>
          <p:cNvSpPr>
            <a:spLocks noGrp="1"/>
          </p:cNvSpPr>
          <p:nvPr>
            <p:ph idx="1"/>
          </p:nvPr>
        </p:nvSpPr>
        <p:spPr>
          <a:xfrm>
            <a:off x="518922" y="1690689"/>
            <a:ext cx="8515350" cy="3942015"/>
          </a:xfrm>
        </p:spPr>
        <p:txBody>
          <a:bodyPr>
            <a:normAutofit/>
          </a:bodyPr>
          <a:lstStyle/>
          <a:p>
            <a:r>
              <a:rPr lang="en-US" sz="2400" dirty="0"/>
              <a:t>Recommendation: Planning Measures</a:t>
            </a:r>
            <a:endParaRPr lang="en-US" sz="2400" b="1" i="1" dirty="0"/>
          </a:p>
          <a:p>
            <a:pPr lvl="1"/>
            <a:r>
              <a:rPr lang="en-US" b="1" i="1" dirty="0"/>
              <a:t>Continue supporting the development and implementation of zoning ordinances and land use plans that protect Iowa airports.</a:t>
            </a:r>
          </a:p>
          <a:p>
            <a:r>
              <a:rPr lang="en-US" sz="2400" dirty="0"/>
              <a:t>Recommendation: Aircraft Services</a:t>
            </a:r>
          </a:p>
          <a:p>
            <a:pPr lvl="1"/>
            <a:r>
              <a:rPr lang="en-US" b="1" i="1" dirty="0"/>
              <a:t>Continue to support aviation services at system airports that will promote a strong aviation system including maintenance, flight instruction and aircraft rental services.</a:t>
            </a:r>
            <a:endParaRPr lang="en-US" dirty="0"/>
          </a:p>
          <a:p>
            <a:r>
              <a:rPr lang="en-US" sz="2400" dirty="0"/>
              <a:t>Recommendation: 24/7 Restroom Access</a:t>
            </a:r>
          </a:p>
          <a:p>
            <a:pPr lvl="1"/>
            <a:r>
              <a:rPr lang="en-US" b="1" i="1" dirty="0"/>
              <a:t>Incorporate 24/7 airside access to a restroom via a keypad.</a:t>
            </a:r>
          </a:p>
        </p:txBody>
      </p:sp>
      <p:pic>
        <p:nvPicPr>
          <p:cNvPr id="4" name="Picture 3" descr="A picture containing drawing, umbrella&#10;&#10;Description automatically generated">
            <a:extLst>
              <a:ext uri="{FF2B5EF4-FFF2-40B4-BE49-F238E27FC236}">
                <a16:creationId xmlns:a16="http://schemas.microsoft.com/office/drawing/2014/main" id="{0775B0D4-76DA-4EA7-B004-0E2C98DAF8E7}"/>
              </a:ext>
            </a:extLst>
          </p:cNvPr>
          <p:cNvPicPr/>
          <p:nvPr/>
        </p:nvPicPr>
        <p:blipFill rotWithShape="1">
          <a:blip r:embed="rId3" r:link="rId4">
            <a:extLst>
              <a:ext uri="{28A0092B-C50C-407E-A947-70E740481C1C}">
                <a14:useLocalDpi xmlns:a14="http://schemas.microsoft.com/office/drawing/2010/main" val="0"/>
              </a:ext>
            </a:extLst>
          </a:blip>
          <a:srcRect t="30" r="1" b="1"/>
          <a:stretch>
            <a:fillRect/>
          </a:stretch>
        </p:blipFill>
        <p:spPr bwMode="auto">
          <a:xfrm>
            <a:off x="6874003" y="113507"/>
            <a:ext cx="2269997" cy="1828800"/>
          </a:xfrm>
          <a:prstGeom prst="rect">
            <a:avLst/>
          </a:prstGeom>
          <a:noFill/>
        </p:spPr>
      </p:pic>
      <p:sp>
        <p:nvSpPr>
          <p:cNvPr id="5" name="Slide Number Placeholder 4">
            <a:extLst>
              <a:ext uri="{FF2B5EF4-FFF2-40B4-BE49-F238E27FC236}">
                <a16:creationId xmlns:a16="http://schemas.microsoft.com/office/drawing/2014/main" id="{D455A284-4D8B-449C-AF1D-7D28D8EC95EB}"/>
              </a:ext>
            </a:extLst>
          </p:cNvPr>
          <p:cNvSpPr>
            <a:spLocks noGrp="1"/>
          </p:cNvSpPr>
          <p:nvPr>
            <p:ph type="sldNum" sz="quarter" idx="12"/>
          </p:nvPr>
        </p:nvSpPr>
        <p:spPr/>
        <p:txBody>
          <a:bodyPr/>
          <a:lstStyle/>
          <a:p>
            <a:fld id="{48F63A3B-78C7-47BE-AE5E-E10140E04643}" type="slidenum">
              <a:rPr lang="en-US" smtClean="0"/>
              <a:t>19</a:t>
            </a:fld>
            <a:endParaRPr lang="en-US" dirty="0"/>
          </a:p>
        </p:txBody>
      </p:sp>
    </p:spTree>
    <p:extLst>
      <p:ext uri="{BB962C8B-B14F-4D97-AF65-F5344CB8AC3E}">
        <p14:creationId xmlns:p14="http://schemas.microsoft.com/office/powerpoint/2010/main" val="1428554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E3AAD2-FF41-49D6-B2E6-89386DFDE5D1}"/>
              </a:ext>
            </a:extLst>
          </p:cNvPr>
          <p:cNvSpPr>
            <a:spLocks noGrp="1"/>
          </p:cNvSpPr>
          <p:nvPr>
            <p:ph type="title"/>
          </p:nvPr>
        </p:nvSpPr>
        <p:spPr>
          <a:xfrm>
            <a:off x="360760" y="3671887"/>
            <a:ext cx="2468165" cy="1839515"/>
          </a:xfrm>
        </p:spPr>
        <p:txBody>
          <a:bodyPr anchor="ctr">
            <a:normAutofit/>
          </a:bodyPr>
          <a:lstStyle/>
          <a:p>
            <a:r>
              <a:rPr lang="en-US"/>
              <a:t>Agenda</a:t>
            </a:r>
            <a:endParaRPr lang="en-US" dirty="0"/>
          </a:p>
        </p:txBody>
      </p:sp>
      <p:sp>
        <p:nvSpPr>
          <p:cNvPr id="6" name="Content Placeholder 5">
            <a:extLst>
              <a:ext uri="{FF2B5EF4-FFF2-40B4-BE49-F238E27FC236}">
                <a16:creationId xmlns:a16="http://schemas.microsoft.com/office/drawing/2014/main" id="{A1157E46-3220-4A7D-A7E3-F2A3F8890DEB}"/>
              </a:ext>
            </a:extLst>
          </p:cNvPr>
          <p:cNvSpPr>
            <a:spLocks noGrp="1"/>
          </p:cNvSpPr>
          <p:nvPr>
            <p:ph idx="1"/>
          </p:nvPr>
        </p:nvSpPr>
        <p:spPr>
          <a:xfrm>
            <a:off x="3167987" y="3534276"/>
            <a:ext cx="5614060" cy="1977127"/>
          </a:xfrm>
        </p:spPr>
        <p:txBody>
          <a:bodyPr anchor="ctr">
            <a:normAutofit/>
          </a:bodyPr>
          <a:lstStyle/>
          <a:p>
            <a:pPr marL="342900" indent="-342900">
              <a:buFont typeface="Arial" panose="020B0604020202020204" pitchFamily="34" charset="0"/>
              <a:buChar char="•"/>
            </a:pPr>
            <a:r>
              <a:rPr lang="en-US" sz="1500" dirty="0"/>
              <a:t>Review 2020 Airport System Role Designations</a:t>
            </a:r>
          </a:p>
          <a:p>
            <a:pPr marL="342900" indent="-342900">
              <a:buFont typeface="Arial" panose="020B0604020202020204" pitchFamily="34" charset="0"/>
              <a:buChar char="•"/>
            </a:pPr>
            <a:r>
              <a:rPr lang="en-US" sz="1500" dirty="0"/>
              <a:t>Discuss Project Cost Estimating and Project Funding</a:t>
            </a:r>
          </a:p>
          <a:p>
            <a:pPr marL="342900" indent="-342900">
              <a:buFont typeface="Arial" panose="020B0604020202020204" pitchFamily="34" charset="0"/>
              <a:buChar char="•"/>
            </a:pPr>
            <a:r>
              <a:rPr lang="en-US" sz="1500" dirty="0"/>
              <a:t>Discuss System Recommendations</a:t>
            </a:r>
          </a:p>
          <a:p>
            <a:pPr marL="342900" indent="-342900">
              <a:buFont typeface="Arial" panose="020B0604020202020204" pitchFamily="34" charset="0"/>
              <a:buChar char="•"/>
            </a:pPr>
            <a:r>
              <a:rPr lang="en-US" sz="1500" dirty="0"/>
              <a:t>Next Steps and Wrap-Up</a:t>
            </a:r>
          </a:p>
          <a:p>
            <a:endParaRPr lang="en-US" sz="1125" dirty="0"/>
          </a:p>
        </p:txBody>
      </p:sp>
      <p:pic>
        <p:nvPicPr>
          <p:cNvPr id="10" name="Picture 9" descr="A plane sitting on the tarmac at an airport&#10;&#10;Description automatically generated">
            <a:extLst>
              <a:ext uri="{FF2B5EF4-FFF2-40B4-BE49-F238E27FC236}">
                <a16:creationId xmlns:a16="http://schemas.microsoft.com/office/drawing/2014/main" id="{D2EDD2F9-58FE-451E-AA68-9A688CDD9EC2}"/>
              </a:ext>
            </a:extLst>
          </p:cNvPr>
          <p:cNvPicPr>
            <a:picLocks noChangeAspect="1"/>
          </p:cNvPicPr>
          <p:nvPr/>
        </p:nvPicPr>
        <p:blipFill rotWithShape="1">
          <a:blip r:embed="rId2">
            <a:extLst>
              <a:ext uri="{28A0092B-C50C-407E-A947-70E740481C1C}">
                <a14:useLocalDpi xmlns:a14="http://schemas.microsoft.com/office/drawing/2010/main" val="0"/>
              </a:ext>
            </a:extLst>
          </a:blip>
          <a:srcRect t="44408" b="15013"/>
          <a:stretch/>
        </p:blipFill>
        <p:spPr>
          <a:xfrm>
            <a:off x="15" y="857258"/>
            <a:ext cx="9143985" cy="27829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Slide Number Placeholder 1">
            <a:extLst>
              <a:ext uri="{FF2B5EF4-FFF2-40B4-BE49-F238E27FC236}">
                <a16:creationId xmlns:a16="http://schemas.microsoft.com/office/drawing/2014/main" id="{D2EBA4DC-4C41-4490-A695-F11673BA3A39}"/>
              </a:ext>
            </a:extLst>
          </p:cNvPr>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2154614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B9FDDD-8849-4CCE-B60F-B917A120575D}"/>
              </a:ext>
            </a:extLst>
          </p:cNvPr>
          <p:cNvSpPr>
            <a:spLocks noGrp="1"/>
          </p:cNvSpPr>
          <p:nvPr>
            <p:ph idx="1"/>
          </p:nvPr>
        </p:nvSpPr>
        <p:spPr>
          <a:xfrm>
            <a:off x="122301" y="1253331"/>
            <a:ext cx="7534275" cy="4351338"/>
          </a:xfrm>
        </p:spPr>
        <p:txBody>
          <a:bodyPr/>
          <a:lstStyle/>
          <a:p>
            <a:r>
              <a:rPr lang="en-US" dirty="0"/>
              <a:t>Recommendation: Pavement Maintenance</a:t>
            </a:r>
          </a:p>
          <a:p>
            <a:pPr lvl="1"/>
            <a:r>
              <a:rPr lang="en-US" b="1" i="1" dirty="0"/>
              <a:t>Encourage improved routine pavement maintenance practices and educate airport officials on the benefits of pavement maintenance and the existing PCI program.</a:t>
            </a:r>
            <a:endParaRPr lang="en-US" dirty="0"/>
          </a:p>
          <a:p>
            <a:r>
              <a:rPr lang="en-US" dirty="0"/>
              <a:t>Recommendation: Entryway and Parking Conditions</a:t>
            </a:r>
          </a:p>
          <a:p>
            <a:pPr lvl="1"/>
            <a:r>
              <a:rPr lang="en-US" b="1" i="1" dirty="0"/>
              <a:t>Encourage signage and adequate entrances and parking facilities.</a:t>
            </a:r>
          </a:p>
          <a:p>
            <a:pPr lvl="1"/>
            <a:endParaRPr lang="en-US" dirty="0"/>
          </a:p>
        </p:txBody>
      </p:sp>
      <p:sp>
        <p:nvSpPr>
          <p:cNvPr id="5" name="Title 1">
            <a:extLst>
              <a:ext uri="{FF2B5EF4-FFF2-40B4-BE49-F238E27FC236}">
                <a16:creationId xmlns:a16="http://schemas.microsoft.com/office/drawing/2014/main" id="{43EA5AD5-C6D6-413C-AA54-A7745B60690C}"/>
              </a:ext>
            </a:extLst>
          </p:cNvPr>
          <p:cNvSpPr>
            <a:spLocks noGrp="1"/>
          </p:cNvSpPr>
          <p:nvPr>
            <p:ph type="title"/>
          </p:nvPr>
        </p:nvSpPr>
        <p:spPr>
          <a:xfrm>
            <a:off x="0" y="-146938"/>
            <a:ext cx="8405622" cy="1325563"/>
          </a:xfrm>
        </p:spPr>
        <p:txBody>
          <a:bodyPr>
            <a:normAutofit/>
          </a:bodyPr>
          <a:lstStyle/>
          <a:p>
            <a:r>
              <a:rPr lang="en-US" sz="4000" b="1" dirty="0"/>
              <a:t>Recommendations Continued</a:t>
            </a:r>
          </a:p>
        </p:txBody>
      </p:sp>
      <p:pic>
        <p:nvPicPr>
          <p:cNvPr id="6" name="Picture 5" descr="A picture containing drawing, umbrella&#10;&#10;Description automatically generated">
            <a:extLst>
              <a:ext uri="{FF2B5EF4-FFF2-40B4-BE49-F238E27FC236}">
                <a16:creationId xmlns:a16="http://schemas.microsoft.com/office/drawing/2014/main" id="{9E3C8BEF-FA1D-44E3-9699-E617228E6197}"/>
              </a:ext>
            </a:extLst>
          </p:cNvPr>
          <p:cNvPicPr/>
          <p:nvPr/>
        </p:nvPicPr>
        <p:blipFill rotWithShape="1">
          <a:blip r:embed="rId3" r:link="rId4">
            <a:extLst>
              <a:ext uri="{28A0092B-C50C-407E-A947-70E740481C1C}">
                <a14:useLocalDpi xmlns:a14="http://schemas.microsoft.com/office/drawing/2010/main" val="0"/>
              </a:ext>
            </a:extLst>
          </a:blip>
          <a:srcRect t="30" r="1" b="1"/>
          <a:stretch>
            <a:fillRect/>
          </a:stretch>
        </p:blipFill>
        <p:spPr bwMode="auto">
          <a:xfrm>
            <a:off x="6888480" y="113507"/>
            <a:ext cx="2255520" cy="1520221"/>
          </a:xfrm>
          <a:prstGeom prst="rect">
            <a:avLst/>
          </a:prstGeom>
          <a:noFill/>
        </p:spPr>
      </p:pic>
      <p:sp>
        <p:nvSpPr>
          <p:cNvPr id="2" name="Slide Number Placeholder 1">
            <a:extLst>
              <a:ext uri="{FF2B5EF4-FFF2-40B4-BE49-F238E27FC236}">
                <a16:creationId xmlns:a16="http://schemas.microsoft.com/office/drawing/2014/main" id="{77073F68-7CB8-4E58-9984-FCDF55F7FF0C}"/>
              </a:ext>
            </a:extLst>
          </p:cNvPr>
          <p:cNvSpPr>
            <a:spLocks noGrp="1"/>
          </p:cNvSpPr>
          <p:nvPr>
            <p:ph type="sldNum" sz="quarter" idx="12"/>
          </p:nvPr>
        </p:nvSpPr>
        <p:spPr/>
        <p:txBody>
          <a:bodyPr/>
          <a:lstStyle/>
          <a:p>
            <a:fld id="{48F63A3B-78C7-47BE-AE5E-E10140E04643}" type="slidenum">
              <a:rPr lang="en-US" smtClean="0"/>
              <a:t>20</a:t>
            </a:fld>
            <a:endParaRPr lang="en-US" dirty="0"/>
          </a:p>
        </p:txBody>
      </p:sp>
    </p:spTree>
    <p:extLst>
      <p:ext uri="{BB962C8B-B14F-4D97-AF65-F5344CB8AC3E}">
        <p14:creationId xmlns:p14="http://schemas.microsoft.com/office/powerpoint/2010/main" val="344316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6D27-64DB-44ED-A7BB-13E1E21D0FD8}"/>
              </a:ext>
            </a:extLst>
          </p:cNvPr>
          <p:cNvSpPr>
            <a:spLocks noGrp="1"/>
          </p:cNvSpPr>
          <p:nvPr>
            <p:ph type="title"/>
          </p:nvPr>
        </p:nvSpPr>
        <p:spPr>
          <a:xfrm>
            <a:off x="336899" y="119855"/>
            <a:ext cx="7886700" cy="994172"/>
          </a:xfrm>
        </p:spPr>
        <p:txBody>
          <a:bodyPr>
            <a:normAutofit/>
          </a:bodyPr>
          <a:lstStyle/>
          <a:p>
            <a:r>
              <a:rPr lang="en-US" sz="3200" b="1" dirty="0"/>
              <a:t>Deliverables: Individual Airport Summary and Executive Summary</a:t>
            </a:r>
          </a:p>
        </p:txBody>
      </p:sp>
      <p:pic>
        <p:nvPicPr>
          <p:cNvPr id="5" name="Picture 4" descr="Diagram&#10;&#10;Description automatically generated">
            <a:extLst>
              <a:ext uri="{FF2B5EF4-FFF2-40B4-BE49-F238E27FC236}">
                <a16:creationId xmlns:a16="http://schemas.microsoft.com/office/drawing/2014/main" id="{8D1D505D-641B-425D-9EA8-4CBC7513C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35" y="1413401"/>
            <a:ext cx="3455633" cy="4471280"/>
          </a:xfrm>
          <a:prstGeom prst="rect">
            <a:avLst/>
          </a:prstGeom>
          <a:ln>
            <a:noFill/>
          </a:ln>
          <a:effectLst>
            <a:outerShdw blurRad="292100" dist="139700" dir="2700000" algn="tl" rotWithShape="0">
              <a:srgbClr val="333333">
                <a:alpha val="65000"/>
              </a:srgbClr>
            </a:outerShdw>
          </a:effectLst>
        </p:spPr>
      </p:pic>
      <p:pic>
        <p:nvPicPr>
          <p:cNvPr id="6" name="Picture 5" descr="Diagram&#10;&#10;Description automatically generated">
            <a:extLst>
              <a:ext uri="{FF2B5EF4-FFF2-40B4-BE49-F238E27FC236}">
                <a16:creationId xmlns:a16="http://schemas.microsoft.com/office/drawing/2014/main" id="{110B82A6-842A-4D37-887B-49911475C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439" y="1413401"/>
            <a:ext cx="3477663" cy="447128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262F42EB-95A7-4CFF-A17B-D7B2431E076B}"/>
              </a:ext>
            </a:extLst>
          </p:cNvPr>
          <p:cNvSpPr>
            <a:spLocks noGrp="1"/>
          </p:cNvSpPr>
          <p:nvPr>
            <p:ph type="sldNum" sz="quarter" idx="12"/>
          </p:nvPr>
        </p:nvSpPr>
        <p:spPr/>
        <p:txBody>
          <a:bodyPr/>
          <a:lstStyle/>
          <a:p>
            <a:fld id="{48F63A3B-78C7-47BE-AE5E-E10140E04643}" type="slidenum">
              <a:rPr lang="en-US" smtClean="0"/>
              <a:t>21</a:t>
            </a:fld>
            <a:endParaRPr lang="en-US" dirty="0"/>
          </a:p>
        </p:txBody>
      </p:sp>
    </p:spTree>
    <p:extLst>
      <p:ext uri="{BB962C8B-B14F-4D97-AF65-F5344CB8AC3E}">
        <p14:creationId xmlns:p14="http://schemas.microsoft.com/office/powerpoint/2010/main" val="1781513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AE9E-ED1A-4200-A71D-8D19B201F522}"/>
              </a:ext>
            </a:extLst>
          </p:cNvPr>
          <p:cNvSpPr>
            <a:spLocks noGrp="1"/>
          </p:cNvSpPr>
          <p:nvPr>
            <p:ph type="title"/>
          </p:nvPr>
        </p:nvSpPr>
        <p:spPr>
          <a:xfrm>
            <a:off x="3837659" y="1329200"/>
            <a:ext cx="4817137" cy="1257452"/>
          </a:xfrm>
        </p:spPr>
        <p:txBody>
          <a:bodyPr>
            <a:normAutofit/>
          </a:bodyPr>
          <a:lstStyle/>
          <a:p>
            <a:r>
              <a:rPr lang="en-US" dirty="0"/>
              <a:t>Next Steps</a:t>
            </a:r>
          </a:p>
        </p:txBody>
      </p:sp>
      <p:sp>
        <p:nvSpPr>
          <p:cNvPr id="3" name="Content Placeholder 2">
            <a:extLst>
              <a:ext uri="{FF2B5EF4-FFF2-40B4-BE49-F238E27FC236}">
                <a16:creationId xmlns:a16="http://schemas.microsoft.com/office/drawing/2014/main" id="{036BBD57-029F-4876-B525-E4BB169D8EEC}"/>
              </a:ext>
            </a:extLst>
          </p:cNvPr>
          <p:cNvSpPr>
            <a:spLocks noGrp="1"/>
          </p:cNvSpPr>
          <p:nvPr>
            <p:ph idx="1"/>
          </p:nvPr>
        </p:nvSpPr>
        <p:spPr>
          <a:xfrm>
            <a:off x="3837660" y="2219521"/>
            <a:ext cx="4817136" cy="2839064"/>
          </a:xfrm>
        </p:spPr>
        <p:txBody>
          <a:bodyPr>
            <a:normAutofit/>
          </a:bodyPr>
          <a:lstStyle/>
          <a:p>
            <a:pPr marL="342900" indent="-342900">
              <a:buFont typeface="Arial" panose="020B0604020202020204" pitchFamily="34" charset="0"/>
              <a:buChar char="•"/>
            </a:pPr>
            <a:r>
              <a:rPr lang="en-US" sz="1500" dirty="0"/>
              <a:t>Final revisions to technical report</a:t>
            </a:r>
          </a:p>
          <a:p>
            <a:pPr marL="342900" indent="-342900">
              <a:buFont typeface="Arial" panose="020B0604020202020204" pitchFamily="34" charset="0"/>
              <a:buChar char="•"/>
            </a:pPr>
            <a:r>
              <a:rPr lang="en-US" sz="1500" dirty="0"/>
              <a:t>Final revisions to various deliverables </a:t>
            </a:r>
          </a:p>
          <a:p>
            <a:pPr marL="342900" indent="-342900">
              <a:buFont typeface="Arial" panose="020B0604020202020204" pitchFamily="34" charset="0"/>
              <a:buChar char="•"/>
            </a:pPr>
            <a:r>
              <a:rPr lang="en-US" sz="1500" dirty="0"/>
              <a:t>Public webinar – TBD</a:t>
            </a:r>
          </a:p>
          <a:p>
            <a:pPr marL="342900" indent="-342900">
              <a:buFont typeface="Arial" panose="020B0604020202020204" pitchFamily="34" charset="0"/>
              <a:buChar char="•"/>
            </a:pPr>
            <a:r>
              <a:rPr lang="en-US" sz="1500" dirty="0"/>
              <a:t>Final presentation to Transportation Commission to conclude process</a:t>
            </a:r>
          </a:p>
        </p:txBody>
      </p:sp>
      <p:pic>
        <p:nvPicPr>
          <p:cNvPr id="5" name="Picture 4">
            <a:extLst>
              <a:ext uri="{FF2B5EF4-FFF2-40B4-BE49-F238E27FC236}">
                <a16:creationId xmlns:a16="http://schemas.microsoft.com/office/drawing/2014/main" id="{A99E1871-B78F-4FAF-8CE7-F759F5C66FF5}"/>
              </a:ext>
            </a:extLst>
          </p:cNvPr>
          <p:cNvPicPr>
            <a:picLocks noChangeAspect="1"/>
          </p:cNvPicPr>
          <p:nvPr/>
        </p:nvPicPr>
        <p:blipFill rotWithShape="1">
          <a:blip r:embed="rId2"/>
          <a:srcRect l="10755" r="7479" b="3"/>
          <a:stretch/>
        </p:blipFill>
        <p:spPr>
          <a:xfrm>
            <a:off x="360907" y="517146"/>
            <a:ext cx="2269998" cy="1853057"/>
          </a:xfrm>
          <a:prstGeom prst="rect">
            <a:avLst/>
          </a:prstGeom>
          <a:effectLst/>
        </p:spPr>
      </p:pic>
      <p:pic>
        <p:nvPicPr>
          <p:cNvPr id="6" name="Picture 5" descr="A picture containing drawing, umbrella&#10;&#10;Description automatically generated">
            <a:extLst>
              <a:ext uri="{FF2B5EF4-FFF2-40B4-BE49-F238E27FC236}">
                <a16:creationId xmlns:a16="http://schemas.microsoft.com/office/drawing/2014/main" id="{4422C0C7-44A0-4021-BB85-231295A4C261}"/>
              </a:ext>
            </a:extLst>
          </p:cNvPr>
          <p:cNvPicPr/>
          <p:nvPr/>
        </p:nvPicPr>
        <p:blipFill rotWithShape="1">
          <a:blip r:embed="rId3" r:link="rId4">
            <a:extLst>
              <a:ext uri="{28A0092B-C50C-407E-A947-70E740481C1C}">
                <a14:useLocalDpi xmlns:a14="http://schemas.microsoft.com/office/drawing/2010/main" val="0"/>
              </a:ext>
            </a:extLst>
          </a:blip>
          <a:srcRect t="30" r="1" b="1"/>
          <a:stretch>
            <a:fillRect/>
          </a:stretch>
        </p:blipFill>
        <p:spPr bwMode="auto">
          <a:xfrm>
            <a:off x="360908" y="2586652"/>
            <a:ext cx="2269997" cy="1828800"/>
          </a:xfrm>
          <a:prstGeom prst="rect">
            <a:avLst/>
          </a:prstGeom>
          <a:noFill/>
        </p:spPr>
      </p:pic>
      <p:sp>
        <p:nvSpPr>
          <p:cNvPr id="4" name="Slide Number Placeholder 3">
            <a:extLst>
              <a:ext uri="{FF2B5EF4-FFF2-40B4-BE49-F238E27FC236}">
                <a16:creationId xmlns:a16="http://schemas.microsoft.com/office/drawing/2014/main" id="{0AFF926F-4A72-4029-A200-5AE461C018AB}"/>
              </a:ext>
            </a:extLst>
          </p:cNvPr>
          <p:cNvSpPr>
            <a:spLocks noGrp="1"/>
          </p:cNvSpPr>
          <p:nvPr>
            <p:ph type="sldNum" sz="quarter" idx="12"/>
          </p:nvPr>
        </p:nvSpPr>
        <p:spPr/>
        <p:txBody>
          <a:bodyPr/>
          <a:lstStyle/>
          <a:p>
            <a:fld id="{48F63A3B-78C7-47BE-AE5E-E10140E04643}" type="slidenum">
              <a:rPr lang="en-US" smtClean="0"/>
              <a:t>22</a:t>
            </a:fld>
            <a:endParaRPr lang="en-US" dirty="0"/>
          </a:p>
        </p:txBody>
      </p:sp>
    </p:spTree>
    <p:extLst>
      <p:ext uri="{BB962C8B-B14F-4D97-AF65-F5344CB8AC3E}">
        <p14:creationId xmlns:p14="http://schemas.microsoft.com/office/powerpoint/2010/main" val="139312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1B3C18-B8F5-42C2-9E86-01D705A36B81}"/>
              </a:ext>
            </a:extLst>
          </p:cNvPr>
          <p:cNvSpPr>
            <a:spLocks noGrp="1"/>
          </p:cNvSpPr>
          <p:nvPr>
            <p:ph idx="1"/>
          </p:nvPr>
        </p:nvSpPr>
        <p:spPr>
          <a:xfrm>
            <a:off x="2932509" y="1928812"/>
            <a:ext cx="3278981" cy="1500188"/>
          </a:xfrm>
        </p:spPr>
        <p:txBody>
          <a:bodyPr>
            <a:normAutofit/>
          </a:bodyPr>
          <a:lstStyle/>
          <a:p>
            <a:pPr marL="0" indent="0" algn="ctr">
              <a:buNone/>
            </a:pPr>
            <a:r>
              <a:rPr lang="en-US" b="1" dirty="0"/>
              <a:t>Thank you </a:t>
            </a:r>
            <a:br>
              <a:rPr lang="en-US" b="1" dirty="0"/>
            </a:br>
            <a:br>
              <a:rPr lang="en-US" b="1" dirty="0"/>
            </a:br>
            <a:r>
              <a:rPr lang="en-US" b="1" dirty="0"/>
              <a:t> Any Questions?</a:t>
            </a:r>
            <a:endParaRPr lang="en-US" sz="1500" dirty="0"/>
          </a:p>
          <a:p>
            <a:pPr marL="0" indent="0">
              <a:buNone/>
            </a:pPr>
            <a:endParaRPr lang="en-US" sz="1500" dirty="0"/>
          </a:p>
          <a:p>
            <a:endParaRPr lang="en-US" sz="1500" dirty="0"/>
          </a:p>
        </p:txBody>
      </p:sp>
      <p:sp>
        <p:nvSpPr>
          <p:cNvPr id="2" name="Slide Number Placeholder 1">
            <a:extLst>
              <a:ext uri="{FF2B5EF4-FFF2-40B4-BE49-F238E27FC236}">
                <a16:creationId xmlns:a16="http://schemas.microsoft.com/office/drawing/2014/main" id="{FD9DC83E-F058-42C7-A6DA-D53C99B43467}"/>
              </a:ext>
            </a:extLst>
          </p:cNvPr>
          <p:cNvSpPr>
            <a:spLocks noGrp="1"/>
          </p:cNvSpPr>
          <p:nvPr>
            <p:ph type="sldNum" sz="quarter" idx="12"/>
          </p:nvPr>
        </p:nvSpPr>
        <p:spPr/>
        <p:txBody>
          <a:bodyPr/>
          <a:lstStyle/>
          <a:p>
            <a:fld id="{48F63A3B-78C7-47BE-AE5E-E10140E04643}" type="slidenum">
              <a:rPr lang="en-US" smtClean="0"/>
              <a:t>23</a:t>
            </a:fld>
            <a:endParaRPr lang="en-US" dirty="0"/>
          </a:p>
        </p:txBody>
      </p:sp>
    </p:spTree>
    <p:extLst>
      <p:ext uri="{BB962C8B-B14F-4D97-AF65-F5344CB8AC3E}">
        <p14:creationId xmlns:p14="http://schemas.microsoft.com/office/powerpoint/2010/main" val="3811175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2C07-8B33-4FCE-9F0D-CF21E50D290F}"/>
              </a:ext>
            </a:extLst>
          </p:cNvPr>
          <p:cNvSpPr>
            <a:spLocks noGrp="1"/>
          </p:cNvSpPr>
          <p:nvPr>
            <p:ph type="title"/>
          </p:nvPr>
        </p:nvSpPr>
        <p:spPr>
          <a:xfrm>
            <a:off x="3724073" y="1079169"/>
            <a:ext cx="4939868" cy="1257452"/>
          </a:xfrm>
        </p:spPr>
        <p:txBody>
          <a:bodyPr>
            <a:normAutofit/>
          </a:bodyPr>
          <a:lstStyle/>
          <a:p>
            <a:r>
              <a:rPr lang="en-US" dirty="0"/>
              <a:t>System Airport Roles</a:t>
            </a:r>
          </a:p>
        </p:txBody>
      </p:sp>
      <p:sp>
        <p:nvSpPr>
          <p:cNvPr id="3" name="Content Placeholder 2">
            <a:extLst>
              <a:ext uri="{FF2B5EF4-FFF2-40B4-BE49-F238E27FC236}">
                <a16:creationId xmlns:a16="http://schemas.microsoft.com/office/drawing/2014/main" id="{158E6FF7-E632-4FC8-9866-880460240E84}"/>
              </a:ext>
            </a:extLst>
          </p:cNvPr>
          <p:cNvSpPr>
            <a:spLocks noGrp="1"/>
          </p:cNvSpPr>
          <p:nvPr>
            <p:ph idx="1"/>
          </p:nvPr>
        </p:nvSpPr>
        <p:spPr>
          <a:xfrm>
            <a:off x="3724074" y="2193132"/>
            <a:ext cx="4939867" cy="3081952"/>
          </a:xfrm>
        </p:spPr>
        <p:txBody>
          <a:bodyPr>
            <a:normAutofit/>
          </a:bodyPr>
          <a:lstStyle/>
          <a:p>
            <a:pPr marL="342900" indent="-342900">
              <a:buFont typeface="Arial" panose="020B0604020202020204" pitchFamily="34" charset="0"/>
              <a:buChar char="•"/>
            </a:pPr>
            <a:r>
              <a:rPr lang="en-US" sz="1650" dirty="0"/>
              <a:t>Based on the roles developed in 2010 plan</a:t>
            </a:r>
          </a:p>
          <a:p>
            <a:pPr marL="342900" indent="-342900">
              <a:buFont typeface="Arial" panose="020B0604020202020204" pitchFamily="34" charset="0"/>
              <a:buChar char="•"/>
            </a:pPr>
            <a:r>
              <a:rPr lang="en-US" sz="1650" dirty="0"/>
              <a:t>Used to assess system and develop facility and service objectives</a:t>
            </a:r>
          </a:p>
          <a:p>
            <a:pPr marL="342900" indent="-342900">
              <a:buFont typeface="Arial" panose="020B0604020202020204" pitchFamily="34" charset="0"/>
              <a:buChar char="•"/>
            </a:pPr>
            <a:r>
              <a:rPr lang="en-US" sz="1650" dirty="0"/>
              <a:t>Iowa’s 5 airport roles:</a:t>
            </a:r>
          </a:p>
          <a:p>
            <a:pPr marL="857250" lvl="1" indent="-342900"/>
            <a:r>
              <a:rPr lang="en-US" sz="1650" dirty="0"/>
              <a:t>Commercial Service</a:t>
            </a:r>
          </a:p>
          <a:p>
            <a:pPr marL="857250" lvl="1" indent="-342900"/>
            <a:r>
              <a:rPr lang="en-US" sz="1650" dirty="0"/>
              <a:t>Enhanced Service (5,000 ft </a:t>
            </a:r>
            <a:r>
              <a:rPr lang="en-US" sz="1650" dirty="0" err="1"/>
              <a:t>rwys</a:t>
            </a:r>
            <a:r>
              <a:rPr lang="en-US" sz="1650" dirty="0"/>
              <a:t>, jets)</a:t>
            </a:r>
          </a:p>
          <a:p>
            <a:pPr marL="857250" lvl="1" indent="-342900"/>
            <a:r>
              <a:rPr lang="en-US" sz="1650" dirty="0"/>
              <a:t>General Service (4,000 ft </a:t>
            </a:r>
            <a:r>
              <a:rPr lang="en-US" sz="1650" dirty="0" err="1"/>
              <a:t>rwys</a:t>
            </a:r>
            <a:r>
              <a:rPr lang="en-US" sz="1650" dirty="0"/>
              <a:t>, mid-sized jets)</a:t>
            </a:r>
          </a:p>
          <a:p>
            <a:pPr marL="857250" lvl="1" indent="-342900"/>
            <a:r>
              <a:rPr lang="en-US" sz="1650" dirty="0"/>
              <a:t>Basic Service (3,000 ft </a:t>
            </a:r>
            <a:r>
              <a:rPr lang="en-US" sz="1650" dirty="0" err="1"/>
              <a:t>rwys</a:t>
            </a:r>
            <a:r>
              <a:rPr lang="en-US" sz="1650" dirty="0"/>
              <a:t>, fuel)</a:t>
            </a:r>
          </a:p>
          <a:p>
            <a:pPr marL="857250" lvl="1" indent="-342900"/>
            <a:r>
              <a:rPr lang="en-US" sz="1650" dirty="0"/>
              <a:t>Local Service (turf, limited services)</a:t>
            </a:r>
          </a:p>
        </p:txBody>
      </p:sp>
      <p:pic>
        <p:nvPicPr>
          <p:cNvPr id="6" name="Picture 5" descr="A picture containing grass, sky, outdoor, plane&#10;&#10;Description automatically generated">
            <a:extLst>
              <a:ext uri="{FF2B5EF4-FFF2-40B4-BE49-F238E27FC236}">
                <a16:creationId xmlns:a16="http://schemas.microsoft.com/office/drawing/2014/main" id="{6A2737FC-0BD4-4A70-B4A7-B71333BC0C1E}"/>
              </a:ext>
            </a:extLst>
          </p:cNvPr>
          <p:cNvPicPr>
            <a:picLocks noChangeAspect="1"/>
          </p:cNvPicPr>
          <p:nvPr/>
        </p:nvPicPr>
        <p:blipFill rotWithShape="1">
          <a:blip r:embed="rId2">
            <a:extLst>
              <a:ext uri="{28A0092B-C50C-407E-A947-70E740481C1C}">
                <a14:useLocalDpi xmlns:a14="http://schemas.microsoft.com/office/drawing/2010/main" val="0"/>
              </a:ext>
            </a:extLst>
          </a:blip>
          <a:srcRect l="36174" r="9408"/>
          <a:stretch/>
        </p:blipFill>
        <p:spPr>
          <a:xfrm>
            <a:off x="-1" y="857250"/>
            <a:ext cx="3576484" cy="5143500"/>
          </a:xfrm>
          <a:prstGeom prst="rect">
            <a:avLst/>
          </a:prstGeom>
        </p:spPr>
      </p:pic>
      <p:sp>
        <p:nvSpPr>
          <p:cNvPr id="4" name="Slide Number Placeholder 3">
            <a:extLst>
              <a:ext uri="{FF2B5EF4-FFF2-40B4-BE49-F238E27FC236}">
                <a16:creationId xmlns:a16="http://schemas.microsoft.com/office/drawing/2014/main" id="{34164DCD-FEBA-4152-B670-7E7B91462FA0}"/>
              </a:ext>
            </a:extLst>
          </p:cNvPr>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3871544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E7BF2-94C3-42B5-8B9A-D9A63C4AA99A}"/>
              </a:ext>
            </a:extLst>
          </p:cNvPr>
          <p:cNvSpPr>
            <a:spLocks noGrp="1"/>
          </p:cNvSpPr>
          <p:nvPr>
            <p:ph type="title"/>
          </p:nvPr>
        </p:nvSpPr>
        <p:spPr/>
        <p:txBody>
          <a:bodyPr/>
          <a:lstStyle/>
          <a:p>
            <a:r>
              <a:rPr lang="en-US" dirty="0"/>
              <a:t>Cost Estimating and Project Funding</a:t>
            </a:r>
          </a:p>
        </p:txBody>
      </p:sp>
      <p:sp>
        <p:nvSpPr>
          <p:cNvPr id="3" name="Content Placeholder 2">
            <a:extLst>
              <a:ext uri="{FF2B5EF4-FFF2-40B4-BE49-F238E27FC236}">
                <a16:creationId xmlns:a16="http://schemas.microsoft.com/office/drawing/2014/main" id="{1D9309AD-D068-45C4-8DDD-69FDC5601E7A}"/>
              </a:ext>
            </a:extLst>
          </p:cNvPr>
          <p:cNvSpPr>
            <a:spLocks noGrp="1"/>
          </p:cNvSpPr>
          <p:nvPr>
            <p:ph idx="1"/>
          </p:nvPr>
        </p:nvSpPr>
        <p:spPr>
          <a:xfrm>
            <a:off x="628651" y="1690689"/>
            <a:ext cx="5986001" cy="3565567"/>
          </a:xfrm>
        </p:spPr>
        <p:txBody>
          <a:bodyPr>
            <a:normAutofit fontScale="70000" lnSpcReduction="20000"/>
          </a:bodyPr>
          <a:lstStyle/>
          <a:p>
            <a:pPr marL="257175" indent="-257175">
              <a:buFont typeface="Arial" panose="020B0604020202020204" pitchFamily="34" charset="0"/>
              <a:buChar char="•"/>
            </a:pPr>
            <a:r>
              <a:rPr lang="en-US" dirty="0"/>
              <a:t>Explanation of cost estimating methodology</a:t>
            </a:r>
          </a:p>
          <a:p>
            <a:pPr marL="714375" lvl="1" indent="-257175"/>
            <a:r>
              <a:rPr lang="en-US" dirty="0"/>
              <a:t>Projects derived from Facility and Service Objective shortfalls</a:t>
            </a:r>
          </a:p>
          <a:p>
            <a:pPr marL="714375" lvl="1" indent="-257175"/>
            <a:r>
              <a:rPr lang="en-US" dirty="0"/>
              <a:t>Project costs based on planning level estimates including estimated quantities, historic bid tabs, and industry averages</a:t>
            </a:r>
          </a:p>
          <a:p>
            <a:pPr marL="257175" indent="-257175">
              <a:buFont typeface="Arial" panose="020B0604020202020204" pitchFamily="34" charset="0"/>
              <a:buChar char="•"/>
            </a:pPr>
            <a:r>
              <a:rPr lang="en-US" dirty="0"/>
              <a:t>Summary of costs associated with:</a:t>
            </a:r>
          </a:p>
          <a:p>
            <a:pPr marL="771525" lvl="1" indent="-257175"/>
            <a:r>
              <a:rPr lang="en-US" dirty="0"/>
              <a:t>System Plan Recommendations</a:t>
            </a:r>
          </a:p>
          <a:p>
            <a:pPr marL="771525" lvl="1" indent="-257175"/>
            <a:r>
              <a:rPr lang="en-US" dirty="0"/>
              <a:t>Airport Capital Improvement Plan (ACIP) Projects</a:t>
            </a:r>
          </a:p>
          <a:p>
            <a:pPr marL="771525" lvl="1" indent="-257175"/>
            <a:r>
              <a:rPr lang="en-US" dirty="0"/>
              <a:t>Preventive Pavement Maintenance and Rehabilitation</a:t>
            </a:r>
          </a:p>
          <a:p>
            <a:pPr marL="257175" indent="-257175">
              <a:buFont typeface="Arial" panose="020B0604020202020204" pitchFamily="34" charset="0"/>
              <a:buChar char="•"/>
            </a:pPr>
            <a:r>
              <a:rPr lang="en-US" dirty="0"/>
              <a:t>Combined estimated development costs</a:t>
            </a:r>
          </a:p>
          <a:p>
            <a:pPr marL="257175" indent="-257175">
              <a:buFont typeface="Arial" panose="020B0604020202020204" pitchFamily="34" charset="0"/>
              <a:buChar char="•"/>
            </a:pPr>
            <a:r>
              <a:rPr lang="en-US" dirty="0"/>
              <a:t>Review of funding sources including the Federal Aviation Administration (FAA), Iowa DOT, and other sources</a:t>
            </a:r>
          </a:p>
          <a:p>
            <a:pPr marL="257175" indent="-257175">
              <a:buFont typeface="Arial" panose="020B0604020202020204" pitchFamily="34" charset="0"/>
              <a:buChar char="•"/>
            </a:pPr>
            <a:endParaRPr lang="en-US" dirty="0"/>
          </a:p>
          <a:p>
            <a:endParaRPr lang="en-US" dirty="0"/>
          </a:p>
        </p:txBody>
      </p:sp>
      <p:pic>
        <p:nvPicPr>
          <p:cNvPr id="5" name="Picture 4" descr="A picture containing outdoor, transport, dirt, boat&#10;&#10;Description automatically generated">
            <a:extLst>
              <a:ext uri="{FF2B5EF4-FFF2-40B4-BE49-F238E27FC236}">
                <a16:creationId xmlns:a16="http://schemas.microsoft.com/office/drawing/2014/main" id="{83CF6CBF-CC7C-4CC2-92C4-3F3B26FECB1E}"/>
              </a:ext>
            </a:extLst>
          </p:cNvPr>
          <p:cNvPicPr>
            <a:picLocks noChangeAspect="1"/>
          </p:cNvPicPr>
          <p:nvPr/>
        </p:nvPicPr>
        <p:blipFill rotWithShape="1">
          <a:blip r:embed="rId2">
            <a:extLst>
              <a:ext uri="{28A0092B-C50C-407E-A947-70E740481C1C}">
                <a14:useLocalDpi xmlns:a14="http://schemas.microsoft.com/office/drawing/2010/main" val="0"/>
              </a:ext>
            </a:extLst>
          </a:blip>
          <a:srcRect t="7479"/>
          <a:stretch/>
        </p:blipFill>
        <p:spPr>
          <a:xfrm>
            <a:off x="6614651" y="1438429"/>
            <a:ext cx="2341977" cy="3271454"/>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ECEA04DD-7943-4177-A1E8-868AC89C9F0E}"/>
              </a:ext>
            </a:extLst>
          </p:cNvPr>
          <p:cNvSpPr>
            <a:spLocks noGrp="1"/>
          </p:cNvSpPr>
          <p:nvPr>
            <p:ph type="sldNum" sz="quarter" idx="12"/>
          </p:nvPr>
        </p:nvSpPr>
        <p:spPr/>
        <p:txBody>
          <a:bodyPr/>
          <a:lstStyle/>
          <a:p>
            <a:fld id="{48F63A3B-78C7-47BE-AE5E-E10140E04643}" type="slidenum">
              <a:rPr lang="en-US" smtClean="0"/>
              <a:t>4</a:t>
            </a:fld>
            <a:endParaRPr lang="en-US" dirty="0"/>
          </a:p>
        </p:txBody>
      </p:sp>
    </p:spTree>
    <p:extLst>
      <p:ext uri="{BB962C8B-B14F-4D97-AF65-F5344CB8AC3E}">
        <p14:creationId xmlns:p14="http://schemas.microsoft.com/office/powerpoint/2010/main" val="275840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1020-53B1-4183-B319-D5B01AEBBBB2}"/>
              </a:ext>
            </a:extLst>
          </p:cNvPr>
          <p:cNvSpPr>
            <a:spLocks noGrp="1"/>
          </p:cNvSpPr>
          <p:nvPr>
            <p:ph type="title"/>
          </p:nvPr>
        </p:nvSpPr>
        <p:spPr>
          <a:xfrm>
            <a:off x="66169" y="370491"/>
            <a:ext cx="7886700" cy="1325563"/>
          </a:xfrm>
        </p:spPr>
        <p:txBody>
          <a:bodyPr/>
          <a:lstStyle/>
          <a:p>
            <a:r>
              <a:rPr lang="en-US" dirty="0"/>
              <a:t>System Plan Project Costs</a:t>
            </a:r>
            <a:br>
              <a:rPr lang="en-US" dirty="0"/>
            </a:br>
            <a:endParaRPr lang="en-US" dirty="0"/>
          </a:p>
        </p:txBody>
      </p:sp>
      <p:pic>
        <p:nvPicPr>
          <p:cNvPr id="8" name="Content Placeholder 7">
            <a:extLst>
              <a:ext uri="{FF2B5EF4-FFF2-40B4-BE49-F238E27FC236}">
                <a16:creationId xmlns:a16="http://schemas.microsoft.com/office/drawing/2014/main" id="{F32BD9CB-E67A-46F6-9C72-99CC91008AA3}"/>
              </a:ext>
            </a:extLst>
          </p:cNvPr>
          <p:cNvPicPr>
            <a:picLocks noGrp="1" noChangeAspect="1"/>
          </p:cNvPicPr>
          <p:nvPr>
            <p:ph idx="1"/>
          </p:nvPr>
        </p:nvPicPr>
        <p:blipFill>
          <a:blip r:embed="rId2"/>
          <a:stretch>
            <a:fillRect/>
          </a:stretch>
        </p:blipFill>
        <p:spPr>
          <a:xfrm>
            <a:off x="3293481" y="1231162"/>
            <a:ext cx="5784350" cy="3694406"/>
          </a:xfrm>
          <a:prstGeom prst="rect">
            <a:avLst/>
          </a:prstGeom>
          <a:ln>
            <a:noFill/>
          </a:ln>
        </p:spPr>
      </p:pic>
      <p:sp>
        <p:nvSpPr>
          <p:cNvPr id="5" name="TextBox 4">
            <a:extLst>
              <a:ext uri="{FF2B5EF4-FFF2-40B4-BE49-F238E27FC236}">
                <a16:creationId xmlns:a16="http://schemas.microsoft.com/office/drawing/2014/main" id="{803DB288-2E2A-4E39-8063-C99B893518A8}"/>
              </a:ext>
            </a:extLst>
          </p:cNvPr>
          <p:cNvSpPr txBox="1"/>
          <p:nvPr/>
        </p:nvSpPr>
        <p:spPr>
          <a:xfrm>
            <a:off x="269757" y="1231162"/>
            <a:ext cx="3156195" cy="4593565"/>
          </a:xfrm>
          <a:prstGeom prst="rect">
            <a:avLst/>
          </a:prstGeom>
          <a:noFill/>
        </p:spPr>
        <p:txBody>
          <a:bodyPr wrap="square" rtlCol="0">
            <a:spAutoFit/>
          </a:bodyPr>
          <a:lstStyle/>
          <a:p>
            <a:pPr marL="214313" indent="-214313">
              <a:buFont typeface="Arial" panose="020B0604020202020204" pitchFamily="34" charset="0"/>
              <a:buChar char="•"/>
            </a:pPr>
            <a:r>
              <a:rPr lang="en-US" dirty="0"/>
              <a:t>Projects derived from Facility and Service Objective shortfalls</a:t>
            </a:r>
          </a:p>
          <a:p>
            <a:endParaRPr lang="en-US" dirty="0"/>
          </a:p>
          <a:p>
            <a:pPr marL="214313" indent="-214313">
              <a:buFont typeface="Arial" panose="020B0604020202020204" pitchFamily="34" charset="0"/>
              <a:buChar char="•"/>
            </a:pPr>
            <a:r>
              <a:rPr lang="en-US" dirty="0"/>
              <a:t>Total Cost - </a:t>
            </a:r>
            <a:r>
              <a:rPr lang="en-US" b="1" dirty="0"/>
              <a:t>$49.4 million</a:t>
            </a:r>
          </a:p>
          <a:p>
            <a:pPr marL="557213" lvl="1" indent="-214313">
              <a:buFont typeface="Arial" panose="020B0604020202020204" pitchFamily="34" charset="0"/>
              <a:buChar char="•"/>
            </a:pPr>
            <a:r>
              <a:rPr lang="en-US" dirty="0"/>
              <a:t>Commercial - $1.1 million</a:t>
            </a:r>
          </a:p>
          <a:p>
            <a:pPr marL="557213" lvl="1" indent="-214313">
              <a:buFont typeface="Arial" panose="020B0604020202020204" pitchFamily="34" charset="0"/>
              <a:buChar char="•"/>
            </a:pPr>
            <a:r>
              <a:rPr lang="en-US" dirty="0"/>
              <a:t>Enhanced Service - $28.3 million</a:t>
            </a:r>
          </a:p>
          <a:p>
            <a:pPr marL="557213" lvl="1" indent="-214313">
              <a:buFont typeface="Arial" panose="020B0604020202020204" pitchFamily="34" charset="0"/>
              <a:buChar char="•"/>
            </a:pPr>
            <a:r>
              <a:rPr lang="en-US" dirty="0"/>
              <a:t>General Service - $13.3 million</a:t>
            </a:r>
          </a:p>
          <a:p>
            <a:pPr marL="557213" lvl="1" indent="-214313">
              <a:buFont typeface="Arial" panose="020B0604020202020204" pitchFamily="34" charset="0"/>
              <a:buChar char="•"/>
            </a:pPr>
            <a:r>
              <a:rPr lang="en-US" dirty="0"/>
              <a:t>Basic Service - $4.7 million</a:t>
            </a:r>
          </a:p>
          <a:p>
            <a:pPr marL="557213" lvl="1" indent="-214313">
              <a:buFont typeface="Arial" panose="020B0604020202020204" pitchFamily="34" charset="0"/>
              <a:buChar char="•"/>
            </a:pPr>
            <a:r>
              <a:rPr lang="en-US" dirty="0"/>
              <a:t>Local Service - $2.0 million</a:t>
            </a:r>
          </a:p>
          <a:p>
            <a:pPr marL="557213" lvl="1" indent="-214313">
              <a:buFont typeface="Arial" panose="020B0604020202020204" pitchFamily="34" charset="0"/>
              <a:buChar char="•"/>
            </a:pPr>
            <a:endParaRPr lang="en-US" sz="1350" dirty="0"/>
          </a:p>
          <a:p>
            <a:r>
              <a:rPr lang="en-US" sz="1350" dirty="0"/>
              <a:t>	</a:t>
            </a:r>
          </a:p>
          <a:p>
            <a:endParaRPr lang="en-US" sz="1350" dirty="0"/>
          </a:p>
        </p:txBody>
      </p:sp>
      <p:sp>
        <p:nvSpPr>
          <p:cNvPr id="3" name="Slide Number Placeholder 2">
            <a:extLst>
              <a:ext uri="{FF2B5EF4-FFF2-40B4-BE49-F238E27FC236}">
                <a16:creationId xmlns:a16="http://schemas.microsoft.com/office/drawing/2014/main" id="{3690CE2D-8530-48DE-8532-F6928EB65913}"/>
              </a:ext>
            </a:extLst>
          </p:cNvPr>
          <p:cNvSpPr>
            <a:spLocks noGrp="1"/>
          </p:cNvSpPr>
          <p:nvPr>
            <p:ph type="sldNum" sz="quarter" idx="12"/>
          </p:nvPr>
        </p:nvSpPr>
        <p:spPr/>
        <p:txBody>
          <a:bodyPr/>
          <a:lstStyle/>
          <a:p>
            <a:fld id="{48F63A3B-78C7-47BE-AE5E-E10140E04643}" type="slidenum">
              <a:rPr lang="en-US" smtClean="0"/>
              <a:t>5</a:t>
            </a:fld>
            <a:endParaRPr lang="en-US" dirty="0"/>
          </a:p>
        </p:txBody>
      </p:sp>
    </p:spTree>
    <p:extLst>
      <p:ext uri="{BB962C8B-B14F-4D97-AF65-F5344CB8AC3E}">
        <p14:creationId xmlns:p14="http://schemas.microsoft.com/office/powerpoint/2010/main" val="1964495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1020-53B1-4183-B319-D5B01AEBBBB2}"/>
              </a:ext>
            </a:extLst>
          </p:cNvPr>
          <p:cNvSpPr>
            <a:spLocks noGrp="1"/>
          </p:cNvSpPr>
          <p:nvPr>
            <p:ph type="title"/>
          </p:nvPr>
        </p:nvSpPr>
        <p:spPr>
          <a:xfrm>
            <a:off x="102637" y="365126"/>
            <a:ext cx="8412713" cy="754547"/>
          </a:xfrm>
        </p:spPr>
        <p:txBody>
          <a:bodyPr>
            <a:normAutofit fontScale="90000"/>
          </a:bodyPr>
          <a:lstStyle/>
          <a:p>
            <a:r>
              <a:rPr lang="en-US" sz="4000" dirty="0"/>
              <a:t>Airport Capital Improvement Plan Costs – 2021 through 2030</a:t>
            </a:r>
            <a:br>
              <a:rPr lang="en-US" dirty="0"/>
            </a:br>
            <a:endParaRPr lang="en-US" dirty="0"/>
          </a:p>
        </p:txBody>
      </p:sp>
      <p:pic>
        <p:nvPicPr>
          <p:cNvPr id="6" name="Content Placeholder 5">
            <a:extLst>
              <a:ext uri="{FF2B5EF4-FFF2-40B4-BE49-F238E27FC236}">
                <a16:creationId xmlns:a16="http://schemas.microsoft.com/office/drawing/2014/main" id="{791BCEB5-93AB-480D-BA3D-6033BEB84218}"/>
              </a:ext>
            </a:extLst>
          </p:cNvPr>
          <p:cNvPicPr>
            <a:picLocks noGrp="1" noChangeAspect="1"/>
          </p:cNvPicPr>
          <p:nvPr>
            <p:ph idx="1"/>
          </p:nvPr>
        </p:nvPicPr>
        <p:blipFill>
          <a:blip r:embed="rId2"/>
          <a:stretch>
            <a:fillRect/>
          </a:stretch>
        </p:blipFill>
        <p:spPr>
          <a:xfrm>
            <a:off x="3374044" y="998376"/>
            <a:ext cx="5706490" cy="3317591"/>
          </a:xfrm>
          <a:prstGeom prst="rect">
            <a:avLst/>
          </a:prstGeom>
        </p:spPr>
      </p:pic>
      <p:sp>
        <p:nvSpPr>
          <p:cNvPr id="5" name="TextBox 4">
            <a:extLst>
              <a:ext uri="{FF2B5EF4-FFF2-40B4-BE49-F238E27FC236}">
                <a16:creationId xmlns:a16="http://schemas.microsoft.com/office/drawing/2014/main" id="{803DB288-2E2A-4E39-8063-C99B893518A8}"/>
              </a:ext>
            </a:extLst>
          </p:cNvPr>
          <p:cNvSpPr txBox="1"/>
          <p:nvPr/>
        </p:nvSpPr>
        <p:spPr>
          <a:xfrm>
            <a:off x="102637" y="912927"/>
            <a:ext cx="3396467" cy="3070071"/>
          </a:xfrm>
          <a:prstGeom prst="rect">
            <a:avLst/>
          </a:prstGeom>
          <a:noFill/>
        </p:spPr>
        <p:txBody>
          <a:bodyPr wrap="square" rtlCol="0">
            <a:spAutoFit/>
          </a:bodyPr>
          <a:lstStyle/>
          <a:p>
            <a:pPr marL="214313" indent="-214313">
              <a:buFont typeface="Arial" panose="020B0604020202020204" pitchFamily="34" charset="0"/>
              <a:buChar char="•"/>
            </a:pPr>
            <a:r>
              <a:rPr lang="en-US" dirty="0"/>
              <a:t>Derived from FAA and airport data</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Total Cost - </a:t>
            </a:r>
            <a:r>
              <a:rPr lang="en-US" b="1" dirty="0"/>
              <a:t>$1.06 billion</a:t>
            </a:r>
          </a:p>
          <a:p>
            <a:pPr marL="557213" lvl="1" indent="-214313">
              <a:buFont typeface="Arial" panose="020B0604020202020204" pitchFamily="34" charset="0"/>
              <a:buChar char="•"/>
            </a:pPr>
            <a:r>
              <a:rPr lang="en-US" dirty="0"/>
              <a:t>Commercial - $701.3 million</a:t>
            </a:r>
          </a:p>
          <a:p>
            <a:pPr marL="557213" lvl="1" indent="-214313">
              <a:buFont typeface="Arial" panose="020B0604020202020204" pitchFamily="34" charset="0"/>
              <a:buChar char="•"/>
            </a:pPr>
            <a:r>
              <a:rPr lang="en-US" dirty="0"/>
              <a:t>Enhanced - $146.2 million</a:t>
            </a:r>
          </a:p>
          <a:p>
            <a:pPr marL="557213" lvl="1" indent="-214313">
              <a:buFont typeface="Arial" panose="020B0604020202020204" pitchFamily="34" charset="0"/>
              <a:buChar char="•"/>
            </a:pPr>
            <a:r>
              <a:rPr lang="en-US" dirty="0"/>
              <a:t>General Service - $139.9 million</a:t>
            </a:r>
          </a:p>
          <a:p>
            <a:pPr marL="557213" lvl="1" indent="-214313">
              <a:buFont typeface="Arial" panose="020B0604020202020204" pitchFamily="34" charset="0"/>
              <a:buChar char="•"/>
            </a:pPr>
            <a:r>
              <a:rPr lang="en-US" dirty="0"/>
              <a:t>Basic Service - $48.0 million</a:t>
            </a:r>
          </a:p>
          <a:p>
            <a:pPr marL="557213" lvl="1" indent="-214313">
              <a:buFont typeface="Arial" panose="020B0604020202020204" pitchFamily="34" charset="0"/>
              <a:buChar char="•"/>
            </a:pPr>
            <a:r>
              <a:rPr lang="en-US" dirty="0"/>
              <a:t>Local Service - $26.4 million</a:t>
            </a:r>
          </a:p>
          <a:p>
            <a:endParaRPr lang="en-US" sz="1350" dirty="0"/>
          </a:p>
        </p:txBody>
      </p:sp>
      <p:sp>
        <p:nvSpPr>
          <p:cNvPr id="3" name="Slide Number Placeholder 2">
            <a:extLst>
              <a:ext uri="{FF2B5EF4-FFF2-40B4-BE49-F238E27FC236}">
                <a16:creationId xmlns:a16="http://schemas.microsoft.com/office/drawing/2014/main" id="{84659301-72BD-4AB0-94DB-EA39EF36AD70}"/>
              </a:ext>
            </a:extLst>
          </p:cNvPr>
          <p:cNvSpPr>
            <a:spLocks noGrp="1"/>
          </p:cNvSpPr>
          <p:nvPr>
            <p:ph type="sldNum" sz="quarter" idx="12"/>
          </p:nvPr>
        </p:nvSpPr>
        <p:spPr/>
        <p:txBody>
          <a:bodyPr/>
          <a:lstStyle/>
          <a:p>
            <a:fld id="{48F63A3B-78C7-47BE-AE5E-E10140E04643}" type="slidenum">
              <a:rPr lang="en-US" smtClean="0"/>
              <a:t>6</a:t>
            </a:fld>
            <a:endParaRPr lang="en-US" dirty="0"/>
          </a:p>
        </p:txBody>
      </p:sp>
    </p:spTree>
    <p:extLst>
      <p:ext uri="{BB962C8B-B14F-4D97-AF65-F5344CB8AC3E}">
        <p14:creationId xmlns:p14="http://schemas.microsoft.com/office/powerpoint/2010/main" val="1115073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2269C2-ACF2-44B8-8948-1704EF959C79}"/>
              </a:ext>
            </a:extLst>
          </p:cNvPr>
          <p:cNvSpPr>
            <a:spLocks noGrp="1"/>
          </p:cNvSpPr>
          <p:nvPr>
            <p:ph idx="1"/>
          </p:nvPr>
        </p:nvSpPr>
        <p:spPr>
          <a:xfrm>
            <a:off x="544675" y="808216"/>
            <a:ext cx="4257674" cy="3029787"/>
          </a:xfrm>
        </p:spPr>
        <p:txBody>
          <a:bodyPr>
            <a:normAutofit/>
          </a:bodyPr>
          <a:lstStyle/>
          <a:p>
            <a:pPr marL="257175" indent="-257175">
              <a:buFont typeface="Arial" panose="020B0604020202020204" pitchFamily="34" charset="0"/>
              <a:buChar char="•"/>
            </a:pPr>
            <a:r>
              <a:rPr lang="en-US" dirty="0"/>
              <a:t>Derived from Airport Pavement Management System data</a:t>
            </a:r>
          </a:p>
          <a:p>
            <a:pPr marL="257175" indent="-257175">
              <a:buFont typeface="Arial" panose="020B0604020202020204" pitchFamily="34" charset="0"/>
              <a:buChar char="•"/>
            </a:pPr>
            <a:r>
              <a:rPr lang="en-US" b="1" dirty="0"/>
              <a:t>$84.4 million </a:t>
            </a:r>
            <a:r>
              <a:rPr lang="en-US" dirty="0"/>
              <a:t>in APMS</a:t>
            </a:r>
          </a:p>
          <a:p>
            <a:pPr marL="257175" indent="-257175">
              <a:buFont typeface="Arial" panose="020B0604020202020204" pitchFamily="34" charset="0"/>
              <a:buChar char="•"/>
            </a:pPr>
            <a:r>
              <a:rPr lang="en-US" dirty="0"/>
              <a:t>Annual Average = $16.9 million </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endParaRPr lang="en-US" dirty="0"/>
          </a:p>
        </p:txBody>
      </p:sp>
      <p:sp>
        <p:nvSpPr>
          <p:cNvPr id="7" name="Title 1">
            <a:extLst>
              <a:ext uri="{FF2B5EF4-FFF2-40B4-BE49-F238E27FC236}">
                <a16:creationId xmlns:a16="http://schemas.microsoft.com/office/drawing/2014/main" id="{1525B301-3AF4-44E4-B27C-40ADEABEEEC5}"/>
              </a:ext>
            </a:extLst>
          </p:cNvPr>
          <p:cNvSpPr txBox="1">
            <a:spLocks/>
          </p:cNvSpPr>
          <p:nvPr/>
        </p:nvSpPr>
        <p:spPr>
          <a:xfrm>
            <a:off x="115467" y="13817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rgbClr val="104940"/>
                </a:solidFill>
                <a:latin typeface="Gotham Book" panose="02000604040000020004" pitchFamily="50" charset="0"/>
                <a:ea typeface="+mj-ea"/>
                <a:cs typeface="+mj-cs"/>
              </a:defRPr>
            </a:lvl1pPr>
          </a:lstStyle>
          <a:p>
            <a:r>
              <a:rPr lang="en-US" sz="2700" dirty="0"/>
              <a:t>Preventative Pavement Maintenance and Rehabilitation</a:t>
            </a:r>
            <a:br>
              <a:rPr lang="en-US" sz="2700" dirty="0"/>
            </a:br>
            <a:endParaRPr lang="en-US" sz="2700" dirty="0"/>
          </a:p>
        </p:txBody>
      </p:sp>
      <p:pic>
        <p:nvPicPr>
          <p:cNvPr id="13" name="Picture 12" descr="A picture containing sky, outdoor&#10;&#10;Description automatically generated">
            <a:extLst>
              <a:ext uri="{FF2B5EF4-FFF2-40B4-BE49-F238E27FC236}">
                <a16:creationId xmlns:a16="http://schemas.microsoft.com/office/drawing/2014/main" id="{03604BAD-4E10-4FD6-92D4-C9110CED4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518" y="808216"/>
            <a:ext cx="3632807" cy="2406145"/>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29D5F9CD-7FF8-451C-B570-AA5209DC0CD5}"/>
              </a:ext>
            </a:extLst>
          </p:cNvPr>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2517125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EEC-4059-4810-9F24-9EFA04557596}"/>
              </a:ext>
            </a:extLst>
          </p:cNvPr>
          <p:cNvSpPr>
            <a:spLocks noGrp="1"/>
          </p:cNvSpPr>
          <p:nvPr>
            <p:ph type="title"/>
          </p:nvPr>
        </p:nvSpPr>
        <p:spPr>
          <a:xfrm>
            <a:off x="214114" y="229823"/>
            <a:ext cx="7315690" cy="348675"/>
          </a:xfrm>
        </p:spPr>
        <p:txBody>
          <a:bodyPr anchor="ctr">
            <a:noAutofit/>
          </a:bodyPr>
          <a:lstStyle/>
          <a:p>
            <a:r>
              <a:rPr lang="en-US" sz="3200" dirty="0"/>
              <a:t>Combined Development Costs</a:t>
            </a:r>
          </a:p>
        </p:txBody>
      </p:sp>
      <p:graphicFrame>
        <p:nvGraphicFramePr>
          <p:cNvPr id="4" name="Content Placeholder 3">
            <a:extLst>
              <a:ext uri="{FF2B5EF4-FFF2-40B4-BE49-F238E27FC236}">
                <a16:creationId xmlns:a16="http://schemas.microsoft.com/office/drawing/2014/main" id="{4942BE8A-E269-49E9-8A9D-98DFED364B49}"/>
              </a:ext>
            </a:extLst>
          </p:cNvPr>
          <p:cNvGraphicFramePr>
            <a:graphicFrameLocks noGrp="1"/>
          </p:cNvGraphicFramePr>
          <p:nvPr>
            <p:ph idx="1"/>
            <p:extLst>
              <p:ext uri="{D42A27DB-BD31-4B8C-83A1-F6EECF244321}">
                <p14:modId xmlns:p14="http://schemas.microsoft.com/office/powerpoint/2010/main" val="3802330883"/>
              </p:ext>
            </p:extLst>
          </p:nvPr>
        </p:nvGraphicFramePr>
        <p:xfrm>
          <a:off x="214114" y="854284"/>
          <a:ext cx="8510009" cy="2608111"/>
        </p:xfrm>
        <a:graphic>
          <a:graphicData uri="http://schemas.openxmlformats.org/drawingml/2006/table">
            <a:tbl>
              <a:tblPr firstRow="1" firstCol="1" bandRow="1">
                <a:tableStyleId>{93296810-A885-4BE3-A3E7-6D5BEEA58F35}</a:tableStyleId>
              </a:tblPr>
              <a:tblGrid>
                <a:gridCol w="1585982">
                  <a:extLst>
                    <a:ext uri="{9D8B030D-6E8A-4147-A177-3AD203B41FA5}">
                      <a16:colId xmlns:a16="http://schemas.microsoft.com/office/drawing/2014/main" val="1678054163"/>
                    </a:ext>
                  </a:extLst>
                </a:gridCol>
                <a:gridCol w="1028125">
                  <a:extLst>
                    <a:ext uri="{9D8B030D-6E8A-4147-A177-3AD203B41FA5}">
                      <a16:colId xmlns:a16="http://schemas.microsoft.com/office/drawing/2014/main" val="670011680"/>
                    </a:ext>
                  </a:extLst>
                </a:gridCol>
                <a:gridCol w="1028125">
                  <a:extLst>
                    <a:ext uri="{9D8B030D-6E8A-4147-A177-3AD203B41FA5}">
                      <a16:colId xmlns:a16="http://schemas.microsoft.com/office/drawing/2014/main" val="263756527"/>
                    </a:ext>
                  </a:extLst>
                </a:gridCol>
                <a:gridCol w="1028125">
                  <a:extLst>
                    <a:ext uri="{9D8B030D-6E8A-4147-A177-3AD203B41FA5}">
                      <a16:colId xmlns:a16="http://schemas.microsoft.com/office/drawing/2014/main" val="175689016"/>
                    </a:ext>
                  </a:extLst>
                </a:gridCol>
                <a:gridCol w="951658">
                  <a:extLst>
                    <a:ext uri="{9D8B030D-6E8A-4147-A177-3AD203B41FA5}">
                      <a16:colId xmlns:a16="http://schemas.microsoft.com/office/drawing/2014/main" val="784429935"/>
                    </a:ext>
                  </a:extLst>
                </a:gridCol>
                <a:gridCol w="951658">
                  <a:extLst>
                    <a:ext uri="{9D8B030D-6E8A-4147-A177-3AD203B41FA5}">
                      <a16:colId xmlns:a16="http://schemas.microsoft.com/office/drawing/2014/main" val="3743686643"/>
                    </a:ext>
                  </a:extLst>
                </a:gridCol>
                <a:gridCol w="793513">
                  <a:extLst>
                    <a:ext uri="{9D8B030D-6E8A-4147-A177-3AD203B41FA5}">
                      <a16:colId xmlns:a16="http://schemas.microsoft.com/office/drawing/2014/main" val="2763437170"/>
                    </a:ext>
                  </a:extLst>
                </a:gridCol>
                <a:gridCol w="1142823">
                  <a:extLst>
                    <a:ext uri="{9D8B030D-6E8A-4147-A177-3AD203B41FA5}">
                      <a16:colId xmlns:a16="http://schemas.microsoft.com/office/drawing/2014/main" val="501588603"/>
                    </a:ext>
                  </a:extLst>
                </a:gridCol>
              </a:tblGrid>
              <a:tr h="460013">
                <a:tc>
                  <a:txBody>
                    <a:bodyPr/>
                    <a:lstStyle/>
                    <a:p>
                      <a:pPr marL="0" marR="0">
                        <a:spcBef>
                          <a:spcPts val="0"/>
                        </a:spcBef>
                        <a:spcAft>
                          <a:spcPts val="0"/>
                        </a:spcAft>
                      </a:pPr>
                      <a:r>
                        <a:rPr lang="en-US" sz="10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dirty="0">
                          <a:effectLst/>
                        </a:rPr>
                        <a:t>Commercial Service</a:t>
                      </a:r>
                      <a:endParaRPr lang="en-US" sz="1000" b="1" dirty="0">
                        <a:solidFill>
                          <a:srgbClr val="10494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dirty="0">
                          <a:effectLst/>
                        </a:rPr>
                        <a:t>Enhanced</a:t>
                      </a:r>
                      <a:endParaRPr lang="en-US" sz="1000" b="1" dirty="0">
                        <a:solidFill>
                          <a:srgbClr val="10494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dirty="0">
                          <a:effectLst/>
                        </a:rPr>
                        <a:t>General</a:t>
                      </a:r>
                      <a:endParaRPr lang="en-US" sz="1000" b="1" dirty="0">
                        <a:solidFill>
                          <a:srgbClr val="10494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dirty="0">
                          <a:effectLst/>
                        </a:rPr>
                        <a:t>Basic</a:t>
                      </a:r>
                      <a:endParaRPr lang="en-US" sz="1000" b="1" dirty="0">
                        <a:solidFill>
                          <a:srgbClr val="10494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dirty="0">
                          <a:effectLst/>
                        </a:rPr>
                        <a:t>Local</a:t>
                      </a:r>
                      <a:endParaRPr lang="en-US" sz="1000" b="1" dirty="0">
                        <a:solidFill>
                          <a:srgbClr val="10494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dirty="0">
                          <a:effectLst/>
                        </a:rPr>
                        <a:t>Statewide</a:t>
                      </a:r>
                      <a:endParaRPr lang="en-US" sz="1000" b="1" dirty="0">
                        <a:solidFill>
                          <a:srgbClr val="10494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dirty="0">
                          <a:effectLst/>
                        </a:rPr>
                        <a:t>Costs Subtotal</a:t>
                      </a:r>
                      <a:endParaRPr lang="en-US" sz="1000" b="1" dirty="0">
                        <a:solidFill>
                          <a:srgbClr val="10494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extLst>
                  <a:ext uri="{0D108BD9-81ED-4DB2-BD59-A6C34878D82A}">
                    <a16:rowId xmlns:a16="http://schemas.microsoft.com/office/drawing/2014/main" val="829392258"/>
                  </a:ext>
                </a:extLst>
              </a:tr>
              <a:tr h="460013">
                <a:tc>
                  <a:txBody>
                    <a:bodyPr/>
                    <a:lstStyle/>
                    <a:p>
                      <a:pPr marL="0" marR="0">
                        <a:spcBef>
                          <a:spcPts val="0"/>
                        </a:spcBef>
                        <a:spcAft>
                          <a:spcPts val="0"/>
                        </a:spcAft>
                      </a:pPr>
                      <a:r>
                        <a:rPr lang="en-US" sz="1000" dirty="0">
                          <a:effectLst/>
                        </a:rPr>
                        <a:t>System Plan Objective Costs </a:t>
                      </a:r>
                      <a:endParaRPr lang="en-US" sz="1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$1,125,000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$20,593,610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dirty="0">
                          <a:effectLst/>
                        </a:rPr>
                        <a:t>$8,061,900</a:t>
                      </a:r>
                      <a:endParaRPr lang="en-US" sz="1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$3,139,900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$1,987,200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$34,907,610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extLst>
                  <a:ext uri="{0D108BD9-81ED-4DB2-BD59-A6C34878D82A}">
                    <a16:rowId xmlns:a16="http://schemas.microsoft.com/office/drawing/2014/main" val="686590727"/>
                  </a:ext>
                </a:extLst>
              </a:tr>
              <a:tr h="460013">
                <a:tc>
                  <a:txBody>
                    <a:bodyPr/>
                    <a:lstStyle/>
                    <a:p>
                      <a:pPr marL="0" marR="0">
                        <a:spcBef>
                          <a:spcPts val="0"/>
                        </a:spcBef>
                        <a:spcAft>
                          <a:spcPts val="0"/>
                        </a:spcAft>
                      </a:pPr>
                      <a:r>
                        <a:rPr lang="en-US" sz="1000" dirty="0">
                          <a:effectLst/>
                        </a:rPr>
                        <a:t>Airport Capital Improvement Plan Cost Estimates</a:t>
                      </a:r>
                      <a:endParaRPr lang="en-US" sz="1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$701,258,666</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$146,230,636</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$139,894,581</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$48,030,233</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$26,443,292</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$675,000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$1,062,532,408</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extLst>
                  <a:ext uri="{0D108BD9-81ED-4DB2-BD59-A6C34878D82A}">
                    <a16:rowId xmlns:a16="http://schemas.microsoft.com/office/drawing/2014/main" val="2286662312"/>
                  </a:ext>
                </a:extLst>
              </a:tr>
              <a:tr h="645377">
                <a:tc>
                  <a:txBody>
                    <a:bodyPr/>
                    <a:lstStyle/>
                    <a:p>
                      <a:pPr marL="0" marR="0">
                        <a:spcBef>
                          <a:spcPts val="0"/>
                        </a:spcBef>
                        <a:spcAft>
                          <a:spcPts val="0"/>
                        </a:spcAft>
                      </a:pPr>
                      <a:r>
                        <a:rPr lang="en-US" sz="1000">
                          <a:effectLst/>
                        </a:rPr>
                        <a:t>Pavement Maintenance/Rehab Costs</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$4,396,144</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$20,724,747</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$25,641,772</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$15,135,513</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$18,509,094</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$84,407,270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extLst>
                  <a:ext uri="{0D108BD9-81ED-4DB2-BD59-A6C34878D82A}">
                    <a16:rowId xmlns:a16="http://schemas.microsoft.com/office/drawing/2014/main" val="3702888821"/>
                  </a:ext>
                </a:extLst>
              </a:tr>
              <a:tr h="274649">
                <a:tc>
                  <a:txBody>
                    <a:bodyPr/>
                    <a:lstStyle/>
                    <a:p>
                      <a:pPr marL="0" marR="0">
                        <a:spcBef>
                          <a:spcPts val="0"/>
                        </a:spcBef>
                        <a:spcAft>
                          <a:spcPts val="0"/>
                        </a:spcAft>
                      </a:pPr>
                      <a:r>
                        <a:rPr lang="en-US" sz="1000">
                          <a:effectLst/>
                        </a:rPr>
                        <a:t>Total</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$706,779,810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$187,548,993</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$173,598,253</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$66,305,646</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$46,939,586</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$675,000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$1,181,847,288</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extLst>
                  <a:ext uri="{0D108BD9-81ED-4DB2-BD59-A6C34878D82A}">
                    <a16:rowId xmlns:a16="http://schemas.microsoft.com/office/drawing/2014/main" val="3894853855"/>
                  </a:ext>
                </a:extLst>
              </a:tr>
              <a:tr h="274649">
                <a:tc>
                  <a:txBody>
                    <a:bodyPr/>
                    <a:lstStyle/>
                    <a:p>
                      <a:pPr marL="0" marR="0">
                        <a:spcBef>
                          <a:spcPts val="0"/>
                        </a:spcBef>
                        <a:spcAft>
                          <a:spcPts val="0"/>
                        </a:spcAft>
                      </a:pPr>
                      <a:r>
                        <a:rPr lang="en-US" sz="1000">
                          <a:effectLst/>
                        </a:rPr>
                        <a:t>Percent</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59.8%</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dirty="0">
                          <a:effectLst/>
                        </a:rPr>
                        <a:t>15.9%</a:t>
                      </a:r>
                      <a:endParaRPr lang="en-US" sz="1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14.7%</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5.6%</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4.0%</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a:effectLst/>
                        </a:rPr>
                        <a:t>0.1%</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tc>
                  <a:txBody>
                    <a:bodyPr/>
                    <a:lstStyle/>
                    <a:p>
                      <a:pPr marL="0" marR="0" algn="r">
                        <a:spcBef>
                          <a:spcPts val="0"/>
                        </a:spcBef>
                        <a:spcAft>
                          <a:spcPts val="0"/>
                        </a:spcAft>
                      </a:pPr>
                      <a:r>
                        <a:rPr lang="en-US" sz="1000" dirty="0">
                          <a:effectLst/>
                        </a:rPr>
                        <a:t>100.0%</a:t>
                      </a:r>
                      <a:endParaRPr lang="en-US" sz="1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6209" marR="36209" marT="18105" marB="18105" anchor="ctr"/>
                </a:tc>
                <a:extLst>
                  <a:ext uri="{0D108BD9-81ED-4DB2-BD59-A6C34878D82A}">
                    <a16:rowId xmlns:a16="http://schemas.microsoft.com/office/drawing/2014/main" val="679371167"/>
                  </a:ext>
                </a:extLst>
              </a:tr>
            </a:tbl>
          </a:graphicData>
        </a:graphic>
      </p:graphicFrame>
      <p:sp>
        <p:nvSpPr>
          <p:cNvPr id="3" name="Slide Number Placeholder 2">
            <a:extLst>
              <a:ext uri="{FF2B5EF4-FFF2-40B4-BE49-F238E27FC236}">
                <a16:creationId xmlns:a16="http://schemas.microsoft.com/office/drawing/2014/main" id="{B9D540AC-4147-4747-9003-0462ACD57597}"/>
              </a:ext>
            </a:extLst>
          </p:cNvPr>
          <p:cNvSpPr>
            <a:spLocks noGrp="1"/>
          </p:cNvSpPr>
          <p:nvPr>
            <p:ph type="sldNum" sz="quarter" idx="12"/>
          </p:nvPr>
        </p:nvSpPr>
        <p:spPr/>
        <p:txBody>
          <a:bodyPr/>
          <a:lstStyle/>
          <a:p>
            <a:fld id="{48F63A3B-78C7-47BE-AE5E-E10140E04643}" type="slidenum">
              <a:rPr lang="en-US" smtClean="0"/>
              <a:t>8</a:t>
            </a:fld>
            <a:endParaRPr lang="en-US" dirty="0"/>
          </a:p>
        </p:txBody>
      </p:sp>
    </p:spTree>
    <p:extLst>
      <p:ext uri="{BB962C8B-B14F-4D97-AF65-F5344CB8AC3E}">
        <p14:creationId xmlns:p14="http://schemas.microsoft.com/office/powerpoint/2010/main" val="2241977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BA15-7458-403E-9D11-0C8D0F681760}"/>
              </a:ext>
            </a:extLst>
          </p:cNvPr>
          <p:cNvSpPr>
            <a:spLocks noGrp="1"/>
          </p:cNvSpPr>
          <p:nvPr>
            <p:ph type="title"/>
          </p:nvPr>
        </p:nvSpPr>
        <p:spPr>
          <a:xfrm>
            <a:off x="0" y="474291"/>
            <a:ext cx="7886700" cy="994172"/>
          </a:xfrm>
        </p:spPr>
        <p:txBody>
          <a:bodyPr>
            <a:normAutofit/>
          </a:bodyPr>
          <a:lstStyle/>
          <a:p>
            <a:r>
              <a:rPr lang="en-US" sz="3600" b="1" dirty="0"/>
              <a:t>FAA AIP Funding in Iowa – 2010 - 2019</a:t>
            </a:r>
          </a:p>
        </p:txBody>
      </p:sp>
      <p:pic>
        <p:nvPicPr>
          <p:cNvPr id="5" name="Content Placeholder 3" descr="Chart, bar chart&#10;&#10;Description automatically generated">
            <a:extLst>
              <a:ext uri="{FF2B5EF4-FFF2-40B4-BE49-F238E27FC236}">
                <a16:creationId xmlns:a16="http://schemas.microsoft.com/office/drawing/2014/main" id="{2ADE6C84-E21A-4095-8357-DCE8CB56214B}"/>
              </a:ext>
            </a:extLst>
          </p:cNvPr>
          <p:cNvPicPr>
            <a:picLocks noGrp="1" noChangeAspect="1"/>
          </p:cNvPicPr>
          <p:nvPr>
            <p:ph idx="1"/>
          </p:nvPr>
        </p:nvPicPr>
        <p:blipFill>
          <a:blip r:embed="rId2"/>
          <a:stretch>
            <a:fillRect/>
          </a:stretch>
        </p:blipFill>
        <p:spPr>
          <a:xfrm>
            <a:off x="4898099" y="2210992"/>
            <a:ext cx="4255680" cy="2215404"/>
          </a:xfrm>
          <a:prstGeom prst="rect">
            <a:avLst/>
          </a:prstGeom>
        </p:spPr>
      </p:pic>
      <p:pic>
        <p:nvPicPr>
          <p:cNvPr id="4" name="Picture 3" descr="Chart, pie chart&#10;&#10;Description automatically generated">
            <a:extLst>
              <a:ext uri="{FF2B5EF4-FFF2-40B4-BE49-F238E27FC236}">
                <a16:creationId xmlns:a16="http://schemas.microsoft.com/office/drawing/2014/main" id="{25E5FC2B-C400-4FA4-946B-2E0CD07E5B65}"/>
              </a:ext>
            </a:extLst>
          </p:cNvPr>
          <p:cNvPicPr>
            <a:picLocks noChangeAspect="1"/>
          </p:cNvPicPr>
          <p:nvPr/>
        </p:nvPicPr>
        <p:blipFill>
          <a:blip r:embed="rId3"/>
          <a:stretch>
            <a:fillRect/>
          </a:stretch>
        </p:blipFill>
        <p:spPr>
          <a:xfrm>
            <a:off x="43961" y="2210991"/>
            <a:ext cx="4528040" cy="2943225"/>
          </a:xfrm>
          <a:prstGeom prst="rect">
            <a:avLst/>
          </a:prstGeom>
        </p:spPr>
      </p:pic>
      <p:cxnSp>
        <p:nvCxnSpPr>
          <p:cNvPr id="7" name="Straight Connector 6">
            <a:extLst>
              <a:ext uri="{FF2B5EF4-FFF2-40B4-BE49-F238E27FC236}">
                <a16:creationId xmlns:a16="http://schemas.microsoft.com/office/drawing/2014/main" id="{92BFF082-DF69-473E-BA8E-307890C96200}"/>
              </a:ext>
            </a:extLst>
          </p:cNvPr>
          <p:cNvCxnSpPr/>
          <p:nvPr/>
        </p:nvCxnSpPr>
        <p:spPr>
          <a:xfrm>
            <a:off x="4729163" y="2021681"/>
            <a:ext cx="0" cy="29432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7F183A76-E190-4360-9D08-65D358C33E80}"/>
              </a:ext>
            </a:extLst>
          </p:cNvPr>
          <p:cNvSpPr txBox="1">
            <a:spLocks/>
          </p:cNvSpPr>
          <p:nvPr/>
        </p:nvSpPr>
        <p:spPr>
          <a:xfrm>
            <a:off x="395343" y="152459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rgbClr val="104940"/>
                </a:solidFill>
                <a:latin typeface="Gotham Book" panose="02000604040000020004" pitchFamily="50" charset="0"/>
                <a:ea typeface="+mj-ea"/>
                <a:cs typeface="+mj-cs"/>
              </a:defRPr>
            </a:lvl1pPr>
          </a:lstStyle>
          <a:p>
            <a:r>
              <a:rPr lang="en-US" sz="1800" b="1" dirty="0"/>
              <a:t>Funding by NPIAS Category</a:t>
            </a:r>
          </a:p>
        </p:txBody>
      </p:sp>
      <p:sp>
        <p:nvSpPr>
          <p:cNvPr id="9" name="Title 1">
            <a:extLst>
              <a:ext uri="{FF2B5EF4-FFF2-40B4-BE49-F238E27FC236}">
                <a16:creationId xmlns:a16="http://schemas.microsoft.com/office/drawing/2014/main" id="{B1466AA8-CCA3-464D-9DD5-B11C7F297B09}"/>
              </a:ext>
            </a:extLst>
          </p:cNvPr>
          <p:cNvSpPr txBox="1">
            <a:spLocks/>
          </p:cNvSpPr>
          <p:nvPr/>
        </p:nvSpPr>
        <p:spPr>
          <a:xfrm>
            <a:off x="4886326" y="1524595"/>
            <a:ext cx="317984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rgbClr val="104940"/>
                </a:solidFill>
                <a:latin typeface="Gotham Book" panose="02000604040000020004" pitchFamily="50" charset="0"/>
                <a:ea typeface="+mj-ea"/>
                <a:cs typeface="+mj-cs"/>
              </a:defRPr>
            </a:lvl1pPr>
          </a:lstStyle>
          <a:p>
            <a:r>
              <a:rPr lang="en-US" sz="1800" b="1" dirty="0"/>
              <a:t>Funding by Grant Type</a:t>
            </a:r>
          </a:p>
        </p:txBody>
      </p:sp>
      <p:sp>
        <p:nvSpPr>
          <p:cNvPr id="10" name="TextBox 9">
            <a:extLst>
              <a:ext uri="{FF2B5EF4-FFF2-40B4-BE49-F238E27FC236}">
                <a16:creationId xmlns:a16="http://schemas.microsoft.com/office/drawing/2014/main" id="{2254E50D-AD82-4F7F-8CB3-FEFB1E5FF761}"/>
              </a:ext>
            </a:extLst>
          </p:cNvPr>
          <p:cNvSpPr txBox="1"/>
          <p:nvPr/>
        </p:nvSpPr>
        <p:spPr>
          <a:xfrm>
            <a:off x="4886326" y="4426396"/>
            <a:ext cx="3221828" cy="507831"/>
          </a:xfrm>
          <a:prstGeom prst="rect">
            <a:avLst/>
          </a:prstGeom>
          <a:noFill/>
        </p:spPr>
        <p:txBody>
          <a:bodyPr wrap="square" rtlCol="0">
            <a:spAutoFit/>
          </a:bodyPr>
          <a:lstStyle/>
          <a:p>
            <a:r>
              <a:rPr lang="en-US" sz="1350" dirty="0"/>
              <a:t>Average Annual FAA Funding - </a:t>
            </a:r>
            <a:r>
              <a:rPr lang="en-US" sz="1350" b="1" dirty="0"/>
              <a:t>$46.5 million</a:t>
            </a:r>
          </a:p>
        </p:txBody>
      </p:sp>
      <p:sp>
        <p:nvSpPr>
          <p:cNvPr id="3" name="Slide Number Placeholder 2">
            <a:extLst>
              <a:ext uri="{FF2B5EF4-FFF2-40B4-BE49-F238E27FC236}">
                <a16:creationId xmlns:a16="http://schemas.microsoft.com/office/drawing/2014/main" id="{24A33464-472F-4827-81AE-C4121496751E}"/>
              </a:ext>
            </a:extLst>
          </p:cNvPr>
          <p:cNvSpPr>
            <a:spLocks noGrp="1"/>
          </p:cNvSpPr>
          <p:nvPr>
            <p:ph type="sldNum" sz="quarter" idx="12"/>
          </p:nvPr>
        </p:nvSpPr>
        <p:spPr/>
        <p:txBody>
          <a:bodyPr/>
          <a:lstStyle/>
          <a:p>
            <a:fld id="{48F63A3B-78C7-47BE-AE5E-E10140E04643}" type="slidenum">
              <a:rPr lang="en-US" smtClean="0"/>
              <a:t>9</a:t>
            </a:fld>
            <a:endParaRPr lang="en-US" dirty="0"/>
          </a:p>
        </p:txBody>
      </p:sp>
    </p:spTree>
    <p:extLst>
      <p:ext uri="{BB962C8B-B14F-4D97-AF65-F5344CB8AC3E}">
        <p14:creationId xmlns:p14="http://schemas.microsoft.com/office/powerpoint/2010/main" val="23758683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3450</TotalTime>
  <Words>1049</Words>
  <Application>Microsoft Office PowerPoint</Application>
  <PresentationFormat>On-screen Show (4:3)</PresentationFormat>
  <Paragraphs>204</Paragraphs>
  <Slides>23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Narrow</vt:lpstr>
      <vt:lpstr>Calibri</vt:lpstr>
      <vt:lpstr>Calibri Light</vt:lpstr>
      <vt:lpstr>Gotham Book</vt:lpstr>
      <vt:lpstr>Office Theme</vt:lpstr>
      <vt:lpstr>PowerPoint Presentation</vt:lpstr>
      <vt:lpstr>Agenda</vt:lpstr>
      <vt:lpstr>System Airport Roles</vt:lpstr>
      <vt:lpstr>Cost Estimating and Project Funding</vt:lpstr>
      <vt:lpstr>System Plan Project Costs </vt:lpstr>
      <vt:lpstr>Airport Capital Improvement Plan Costs – 2021 through 2030 </vt:lpstr>
      <vt:lpstr>PowerPoint Presentation</vt:lpstr>
      <vt:lpstr>Combined Development Costs</vt:lpstr>
      <vt:lpstr>FAA AIP Funding in Iowa – 2010 - 2019</vt:lpstr>
      <vt:lpstr>Combined Development Costs – All System Airports </vt:lpstr>
      <vt:lpstr>Iowa DOT State Aviation Funding Program</vt:lpstr>
      <vt:lpstr>Funding Need vs. Funding Available</vt:lpstr>
      <vt:lpstr>Public Private Partnerships</vt:lpstr>
      <vt:lpstr>Public Private Partnerships Continued</vt:lpstr>
      <vt:lpstr>Iowa’s Recommended System</vt:lpstr>
      <vt:lpstr>System Adequacy: Commercial + Enhanced Service</vt:lpstr>
      <vt:lpstr>System Adequacy: All Airports</vt:lpstr>
      <vt:lpstr>Recommendations</vt:lpstr>
      <vt:lpstr>Recommendations Continued</vt:lpstr>
      <vt:lpstr>Recommendations Continued</vt:lpstr>
      <vt:lpstr>Deliverables: Individual Airport Summary and Executive Summary</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Sanders</dc:creator>
  <cp:lastModifiedBy>Anderson, Stuart</cp:lastModifiedBy>
  <cp:revision>101</cp:revision>
  <dcterms:created xsi:type="dcterms:W3CDTF">2020-12-10T19:26:24Z</dcterms:created>
  <dcterms:modified xsi:type="dcterms:W3CDTF">2021-05-05T15:31:55Z</dcterms:modified>
</cp:coreProperties>
</file>