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8"/>
  </p:notesMasterIdLst>
  <p:handoutMasterIdLst>
    <p:handoutMasterId r:id="rId9"/>
  </p:handoutMasterIdLst>
  <p:sldIdLst>
    <p:sldId id="633" r:id="rId2"/>
    <p:sldId id="813" r:id="rId3"/>
    <p:sldId id="703" r:id="rId4"/>
    <p:sldId id="864" r:id="rId5"/>
    <p:sldId id="347" r:id="rId6"/>
    <p:sldId id="84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FFCC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4" autoAdjust="0"/>
    <p:restoredTop sz="90151" autoAdjust="0"/>
  </p:normalViewPr>
  <p:slideViewPr>
    <p:cSldViewPr snapToGrid="0">
      <p:cViewPr varScale="1">
        <p:scale>
          <a:sx n="103" d="100"/>
          <a:sy n="103" d="100"/>
        </p:scale>
        <p:origin x="15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>
                <a:effectLst/>
              </a:rPr>
              <a:t>Iowa Primary Highway Investments </a:t>
            </a:r>
            <a:endParaRPr lang="en-US" sz="1800">
              <a:effectLst/>
            </a:endParaRPr>
          </a:p>
          <a:p>
            <a:pPr>
              <a:defRPr/>
            </a:pPr>
            <a:r>
              <a:rPr lang="en-US" sz="1600" b="0" i="0" baseline="0">
                <a:effectLst/>
              </a:rPr>
              <a:t>Includes Interstate Highway System</a:t>
            </a:r>
            <a:endParaRPr lang="en-US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85225002612377"/>
          <c:y val="0.13885267618321148"/>
          <c:w val="0.83971248077426686"/>
          <c:h val="0.82427313087280185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'Summary Table'!$A$2</c:f>
              <c:strCache>
                <c:ptCount val="1"/>
                <c:pt idx="0">
                  <c:v>Pavement - Stewardship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B5-4286-B729-DB1E9699FC77}"/>
              </c:ext>
            </c:extLst>
          </c:dPt>
          <c:dPt>
            <c:idx val="7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B5-4286-B729-DB1E9699FC77}"/>
              </c:ext>
            </c:extLst>
          </c:dPt>
          <c:dPt>
            <c:idx val="8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B5-4286-B729-DB1E9699FC77}"/>
              </c:ext>
            </c:extLst>
          </c:dPt>
          <c:dPt>
            <c:idx val="9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B5-4286-B729-DB1E9699FC77}"/>
              </c:ext>
            </c:extLst>
          </c:dPt>
          <c:dPt>
            <c:idx val="10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EB5-4286-B729-DB1E9699FC77}"/>
              </c:ext>
            </c:extLst>
          </c:dPt>
          <c:dPt>
            <c:idx val="11"/>
            <c:invertIfNegative val="0"/>
            <c:bubble3D val="0"/>
            <c:spPr>
              <a:solidFill>
                <a:srgbClr val="E7E6E6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EB5-4286-B729-DB1E9699FC77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1E6C-4FE5-BDE5-287F5703D60D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1E6C-4FE5-BDE5-287F5703D60D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FF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1E6C-4FE5-BDE5-287F5703D60D}"/>
              </c:ext>
            </c:extLst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4-D64D-4DB8-B617-44204DE07EC4}"/>
              </c:ext>
            </c:extLst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C-CF10-4A0F-B830-310F5F3D0D1A}"/>
              </c:ext>
            </c:extLst>
          </c:dPt>
          <c:cat>
            <c:numRef>
              <c:f>'Summary Table'!$B$1:$T$1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'Summary Table'!$B$2:$T$2</c:f>
              <c:numCache>
                <c:formatCode>"$"#,##0,,</c:formatCode>
                <c:ptCount val="17"/>
                <c:pt idx="0">
                  <c:v>180029140.11999989</c:v>
                </c:pt>
                <c:pt idx="1">
                  <c:v>243383426.67000005</c:v>
                </c:pt>
                <c:pt idx="2">
                  <c:v>266261338.33999988</c:v>
                </c:pt>
                <c:pt idx="3">
                  <c:v>321336244.22000009</c:v>
                </c:pt>
                <c:pt idx="4">
                  <c:v>315135602.19999987</c:v>
                </c:pt>
                <c:pt idx="5">
                  <c:v>364598993.43000019</c:v>
                </c:pt>
                <c:pt idx="6">
                  <c:v>231757286.77999997</c:v>
                </c:pt>
                <c:pt idx="7">
                  <c:v>298000000</c:v>
                </c:pt>
                <c:pt idx="8">
                  <c:v>231000000</c:v>
                </c:pt>
                <c:pt idx="9">
                  <c:v>323118000</c:v>
                </c:pt>
                <c:pt idx="10">
                  <c:v>372000000</c:v>
                </c:pt>
                <c:pt idx="11">
                  <c:v>418821000</c:v>
                </c:pt>
                <c:pt idx="12">
                  <c:v>358224750</c:v>
                </c:pt>
                <c:pt idx="13">
                  <c:v>391170000</c:v>
                </c:pt>
                <c:pt idx="14">
                  <c:v>424864750</c:v>
                </c:pt>
                <c:pt idx="15">
                  <c:v>380270750</c:v>
                </c:pt>
                <c:pt idx="16">
                  <c:v>329670500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EB5-4286-B729-DB1E9699FC77}"/>
            </c:ext>
          </c:extLst>
        </c:ser>
        <c:ser>
          <c:idx val="3"/>
          <c:order val="3"/>
          <c:tx>
            <c:strRef>
              <c:f>'Summary Table'!$A$3</c:f>
              <c:strCache>
                <c:ptCount val="1"/>
                <c:pt idx="0">
                  <c:v>Bridge - Stewardship</c:v>
                </c:pt>
              </c:strCache>
            </c:strRef>
          </c:tx>
          <c:spPr>
            <a:solidFill>
              <a:srgbClr val="4472C4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EB5-4286-B729-DB1E9699FC77}"/>
              </c:ext>
            </c:extLst>
          </c:dPt>
          <c:dPt>
            <c:idx val="7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EB5-4286-B729-DB1E9699FC77}"/>
              </c:ext>
            </c:extLst>
          </c:dPt>
          <c:dPt>
            <c:idx val="8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EEB5-4286-B729-DB1E9699FC77}"/>
              </c:ext>
            </c:extLst>
          </c:dPt>
          <c:dPt>
            <c:idx val="9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EEB5-4286-B729-DB1E9699FC77}"/>
              </c:ext>
            </c:extLst>
          </c:dPt>
          <c:dPt>
            <c:idx val="10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EEB5-4286-B729-DB1E9699FC77}"/>
              </c:ext>
            </c:extLst>
          </c:dPt>
          <c:dPt>
            <c:idx val="11"/>
            <c:invertIfNegative val="0"/>
            <c:bubble3D val="0"/>
            <c:spPr>
              <a:solidFill>
                <a:srgbClr val="4472C4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EEB5-4286-B729-DB1E9699FC77}"/>
              </c:ext>
            </c:extLst>
          </c:dPt>
          <c:dPt>
            <c:idx val="12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1E6C-4FE5-BDE5-287F5703D60D}"/>
              </c:ext>
            </c:extLst>
          </c:dPt>
          <c:dPt>
            <c:idx val="13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2-1E6C-4FE5-BDE5-287F5703D60D}"/>
              </c:ext>
            </c:extLst>
          </c:dPt>
          <c:dPt>
            <c:idx val="14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1E6C-4FE5-BDE5-287F5703D60D}"/>
              </c:ext>
            </c:extLst>
          </c:dPt>
          <c:dPt>
            <c:idx val="15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5-D64D-4DB8-B617-44204DE07EC4}"/>
              </c:ext>
            </c:extLst>
          </c:dPt>
          <c:dPt>
            <c:idx val="16"/>
            <c:invertIfNegative val="0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D-CF10-4A0F-B830-310F5F3D0D1A}"/>
              </c:ext>
            </c:extLst>
          </c:dPt>
          <c:cat>
            <c:numRef>
              <c:f>'Summary Table'!$B$1:$T$1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'Summary Table'!$B$3:$T$3</c:f>
              <c:numCache>
                <c:formatCode>"$"#,##0,,</c:formatCode>
                <c:ptCount val="17"/>
                <c:pt idx="0">
                  <c:v>76212446.309999973</c:v>
                </c:pt>
                <c:pt idx="1">
                  <c:v>90815539.279999986</c:v>
                </c:pt>
                <c:pt idx="2">
                  <c:v>58535096.839999989</c:v>
                </c:pt>
                <c:pt idx="3">
                  <c:v>73574046.26000002</c:v>
                </c:pt>
                <c:pt idx="4">
                  <c:v>126975846.86</c:v>
                </c:pt>
                <c:pt idx="5">
                  <c:v>140909171.26999998</c:v>
                </c:pt>
                <c:pt idx="6">
                  <c:v>132548153.81999995</c:v>
                </c:pt>
                <c:pt idx="7">
                  <c:v>169000000</c:v>
                </c:pt>
                <c:pt idx="8">
                  <c:v>170000000</c:v>
                </c:pt>
                <c:pt idx="9">
                  <c:v>186236000</c:v>
                </c:pt>
                <c:pt idx="10">
                  <c:v>167000000</c:v>
                </c:pt>
                <c:pt idx="11">
                  <c:v>156865000</c:v>
                </c:pt>
                <c:pt idx="12">
                  <c:v>182618610</c:v>
                </c:pt>
                <c:pt idx="13">
                  <c:v>170777250</c:v>
                </c:pt>
                <c:pt idx="14">
                  <c:v>188513000</c:v>
                </c:pt>
                <c:pt idx="15">
                  <c:v>179821000</c:v>
                </c:pt>
                <c:pt idx="16">
                  <c:v>276828500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EEB5-4286-B729-DB1E9699FC77}"/>
            </c:ext>
          </c:extLst>
        </c:ser>
        <c:ser>
          <c:idx val="8"/>
          <c:order val="6"/>
          <c:tx>
            <c:strRef>
              <c:f>'Summary Table'!$A$4</c:f>
              <c:strCache>
                <c:ptCount val="1"/>
                <c:pt idx="0">
                  <c:v>System Capacity</c:v>
                </c:pt>
              </c:strCache>
            </c:strRef>
          </c:tx>
          <c:spPr>
            <a:solidFill>
              <a:srgbClr val="ED7D31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EB5-4286-B729-DB1E9699FC77}"/>
              </c:ext>
            </c:extLst>
          </c:dPt>
          <c:dPt>
            <c:idx val="7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EEB5-4286-B729-DB1E9699FC77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EEB5-4286-B729-DB1E9699FC77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EEB5-4286-B729-DB1E9699FC77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EEB5-4286-B729-DB1E9699FC77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EEB5-4286-B729-DB1E9699FC77}"/>
              </c:ext>
            </c:extLst>
          </c:dPt>
          <c:dPt>
            <c:idx val="12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1E6C-4FE5-BDE5-287F5703D60D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1E6C-4FE5-BDE5-287F5703D60D}"/>
              </c:ext>
            </c:extLst>
          </c:dPt>
          <c:dPt>
            <c:idx val="14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B-1E6C-4FE5-BDE5-287F5703D60D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6-D64D-4DB8-B617-44204DE07EC4}"/>
              </c:ext>
            </c:extLst>
          </c:dPt>
          <c:dPt>
            <c:idx val="16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E-CF10-4A0F-B830-310F5F3D0D1A}"/>
              </c:ext>
            </c:extLst>
          </c:dPt>
          <c:cat>
            <c:numRef>
              <c:f>'Summary Table'!$B$1:$T$1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'Summary Table'!$B$4:$T$4</c:f>
              <c:numCache>
                <c:formatCode>"$"#,##0,,</c:formatCode>
                <c:ptCount val="17"/>
                <c:pt idx="0">
                  <c:v>96491746.859999999</c:v>
                </c:pt>
                <c:pt idx="1">
                  <c:v>131408013.59</c:v>
                </c:pt>
                <c:pt idx="2">
                  <c:v>182498016.09000003</c:v>
                </c:pt>
                <c:pt idx="3">
                  <c:v>122495162.36</c:v>
                </c:pt>
                <c:pt idx="4">
                  <c:v>176334373.07999998</c:v>
                </c:pt>
                <c:pt idx="5">
                  <c:v>110164518.81999999</c:v>
                </c:pt>
                <c:pt idx="6">
                  <c:v>311344175.13999999</c:v>
                </c:pt>
                <c:pt idx="7">
                  <c:v>346000000</c:v>
                </c:pt>
                <c:pt idx="8">
                  <c:v>282000000</c:v>
                </c:pt>
                <c:pt idx="9">
                  <c:v>208700000</c:v>
                </c:pt>
                <c:pt idx="10">
                  <c:v>180000000</c:v>
                </c:pt>
                <c:pt idx="11">
                  <c:v>133593000</c:v>
                </c:pt>
                <c:pt idx="12">
                  <c:v>174768640</c:v>
                </c:pt>
                <c:pt idx="13">
                  <c:v>67931750</c:v>
                </c:pt>
                <c:pt idx="14">
                  <c:v>120955250</c:v>
                </c:pt>
                <c:pt idx="15">
                  <c:v>189855249</c:v>
                </c:pt>
                <c:pt idx="16">
                  <c:v>120115550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EEB5-4286-B729-DB1E9699FC77}"/>
            </c:ext>
          </c:extLst>
        </c:ser>
        <c:ser>
          <c:idx val="5"/>
          <c:order val="7"/>
          <c:tx>
            <c:strRef>
              <c:f>'Summary Table'!$A$7</c:f>
              <c:strCache>
                <c:ptCount val="1"/>
                <c:pt idx="0">
                  <c:v>Other Investments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EEB5-4286-B729-DB1E9699FC77}"/>
              </c:ext>
            </c:extLst>
          </c:dPt>
          <c:dPt>
            <c:idx val="7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EEB5-4286-B729-DB1E9699FC77}"/>
              </c:ext>
            </c:extLst>
          </c:dPt>
          <c:dPt>
            <c:idx val="8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EEB5-4286-B729-DB1E9699FC77}"/>
              </c:ext>
            </c:extLst>
          </c:dPt>
          <c:dPt>
            <c:idx val="9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EEB5-4286-B729-DB1E9699FC77}"/>
              </c:ext>
            </c:extLst>
          </c:dPt>
          <c:dPt>
            <c:idx val="1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EEB5-4286-B729-DB1E9699FC77}"/>
              </c:ext>
            </c:extLst>
          </c:dPt>
          <c:dPt>
            <c:idx val="11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EEB5-4286-B729-DB1E9699FC77}"/>
              </c:ext>
            </c:extLst>
          </c:dPt>
          <c:dPt>
            <c:idx val="12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0-1E6C-4FE5-BDE5-287F5703D60D}"/>
              </c:ext>
            </c:extLst>
          </c:dPt>
          <c:dPt>
            <c:idx val="13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E-1E6C-4FE5-BDE5-287F5703D60D}"/>
              </c:ext>
            </c:extLst>
          </c:dPt>
          <c:dPt>
            <c:idx val="14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F-1E6C-4FE5-BDE5-287F5703D60D}"/>
              </c:ext>
            </c:extLst>
          </c:dPt>
          <c:dPt>
            <c:idx val="15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7-D64D-4DB8-B617-44204DE07EC4}"/>
              </c:ext>
            </c:extLst>
          </c:dPt>
          <c:dPt>
            <c:idx val="16"/>
            <c:invertIfNegative val="0"/>
            <c:bubble3D val="0"/>
            <c:spPr>
              <a:solidFill>
                <a:srgbClr val="70AD47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5F-CF10-4A0F-B830-310F5F3D0D1A}"/>
              </c:ext>
            </c:extLst>
          </c:dPt>
          <c:cat>
            <c:numRef>
              <c:f>'Summary Table'!$B$1:$T$1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'Summary Table'!$B$7:$T$7</c:f>
              <c:numCache>
                <c:formatCode>"$"#,##0,,</c:formatCode>
                <c:ptCount val="17"/>
                <c:pt idx="0">
                  <c:v>23601321.950000107</c:v>
                </c:pt>
                <c:pt idx="1">
                  <c:v>47772112.979999959</c:v>
                </c:pt>
                <c:pt idx="2">
                  <c:v>33837527.550000131</c:v>
                </c:pt>
                <c:pt idx="3">
                  <c:v>64953341.509999752</c:v>
                </c:pt>
                <c:pt idx="4">
                  <c:v>88110203.630000114</c:v>
                </c:pt>
                <c:pt idx="5">
                  <c:v>77471824.929999828</c:v>
                </c:pt>
                <c:pt idx="6">
                  <c:v>52245066.710000038</c:v>
                </c:pt>
                <c:pt idx="7">
                  <c:v>10000000</c:v>
                </c:pt>
                <c:pt idx="8">
                  <c:v>36000000</c:v>
                </c:pt>
                <c:pt idx="9">
                  <c:v>23913000</c:v>
                </c:pt>
                <c:pt idx="10">
                  <c:v>37000000</c:v>
                </c:pt>
                <c:pt idx="11">
                  <c:v>39433000</c:v>
                </c:pt>
                <c:pt idx="12">
                  <c:v>63462000</c:v>
                </c:pt>
                <c:pt idx="13">
                  <c:v>69142000</c:v>
                </c:pt>
                <c:pt idx="14">
                  <c:v>52200000</c:v>
                </c:pt>
                <c:pt idx="15">
                  <c:v>27016000</c:v>
                </c:pt>
                <c:pt idx="16">
                  <c:v>24730000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EEB5-4286-B729-DB1E9699F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49812768"/>
        <c:axId val="84980916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'Summary Table'!$A$1</c15:sqref>
                        </c15:formulaRef>
                      </c:ext>
                    </c:extLst>
                    <c:strCache>
                      <c:ptCount val="1"/>
                      <c:pt idx="0">
                        <c:v>Project Type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'Summary Table'!$B$1:$T$1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Table'!$B$1:$J$1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41-EEB5-4286-B729-DB1E9699FC77}"/>
                  </c:ext>
                </c:extLst>
              </c15:ser>
            </c15:filteredBarSeries>
            <c15:filteredBarSeries>
              <c15:ser>
                <c:idx val="2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Table'!$A$5</c15:sqref>
                        </c15:formulaRef>
                      </c:ext>
                    </c:extLst>
                    <c:strCache>
                      <c:ptCount val="1"/>
                      <c:pt idx="0">
                        <c:v>Pavement - New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Table'!$B$1:$T$1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Table'!$B$5:$O$5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80957222.700000003</c:v>
                      </c:pt>
                      <c:pt idx="1">
                        <c:v>113539053.14</c:v>
                      </c:pt>
                      <c:pt idx="2">
                        <c:v>92949588.76000002</c:v>
                      </c:pt>
                      <c:pt idx="3">
                        <c:v>109666678.72</c:v>
                      </c:pt>
                      <c:pt idx="4">
                        <c:v>129258115.28</c:v>
                      </c:pt>
                      <c:pt idx="5">
                        <c:v>94861296.969999999</c:v>
                      </c:pt>
                      <c:pt idx="6">
                        <c:v>199810981.18000001</c:v>
                      </c:pt>
                      <c:pt idx="7">
                        <c:v>166000000</c:v>
                      </c:pt>
                      <c:pt idx="9">
                        <c:v>149282000</c:v>
                      </c:pt>
                      <c:pt idx="10">
                        <c:v>133548000</c:v>
                      </c:pt>
                      <c:pt idx="11">
                        <c:v>95231000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2-EEB5-4286-B729-DB1E9699FC77}"/>
                  </c:ext>
                </c:extLst>
              </c15:ser>
            </c15:filteredBarSeries>
            <c15:filteredBarSeries>
              <c15:ser>
                <c:idx val="4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Table'!$A$6</c15:sqref>
                        </c15:formulaRef>
                      </c:ext>
                    </c:extLst>
                    <c:strCache>
                      <c:ptCount val="1"/>
                      <c:pt idx="0">
                        <c:v>Bridge - New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Table'!$B$1:$T$1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'Summary Table'!$B$6:$O$6</c15:sqref>
                        </c15:formulaRef>
                      </c:ext>
                    </c:extLst>
                    <c:numCache>
                      <c:formatCode>"$"#,##0,,</c:formatCode>
                      <c:ptCount val="12"/>
                      <c:pt idx="0">
                        <c:v>15534524.160000002</c:v>
                      </c:pt>
                      <c:pt idx="1">
                        <c:v>17868960.449999999</c:v>
                      </c:pt>
                      <c:pt idx="2">
                        <c:v>89548427.329999998</c:v>
                      </c:pt>
                      <c:pt idx="3">
                        <c:v>12828483.639999999</c:v>
                      </c:pt>
                      <c:pt idx="4">
                        <c:v>47076257.799999997</c:v>
                      </c:pt>
                      <c:pt idx="5">
                        <c:v>15303221.85</c:v>
                      </c:pt>
                      <c:pt idx="6">
                        <c:v>111533193.96000001</c:v>
                      </c:pt>
                      <c:pt idx="7">
                        <c:v>180000000</c:v>
                      </c:pt>
                      <c:pt idx="9">
                        <c:v>59418000</c:v>
                      </c:pt>
                      <c:pt idx="10">
                        <c:v>67748000</c:v>
                      </c:pt>
                      <c:pt idx="11">
                        <c:v>38362000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3-EEB5-4286-B729-DB1E9699FC7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7"/>
          <c:order val="0"/>
          <c:tx>
            <c:v>Percent Stewardship</c:v>
          </c:tx>
          <c:spPr>
            <a:ln w="28575" cap="rnd" cmpd="sng">
              <a:solidFill>
                <a:srgbClr val="ED7D31">
                  <a:lumMod val="6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EEB5-4286-B729-DB1E9699FC77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EEB5-4286-B729-DB1E9699FC7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EEB5-4286-B729-DB1E9699FC77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EEB5-4286-B729-DB1E9699FC77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EEB5-4286-B729-DB1E9699FC77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 cmpd="sng">
                <a:solidFill>
                  <a:srgbClr val="ED7D31">
                    <a:lumMod val="60000"/>
                  </a:srgb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EEB5-4286-B729-DB1E9699FC77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'Summary Table'!$B$1:$T$1</c:f>
              <c:numCache>
                <c:formatCode>General</c:formatCode>
                <c:ptCount val="1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</c:numCache>
            </c:numRef>
          </c:cat>
          <c:val>
            <c:numRef>
              <c:f>'Summary Table'!$B$9:$T$9</c:f>
              <c:numCache>
                <c:formatCode>0%</c:formatCode>
                <c:ptCount val="17"/>
                <c:pt idx="0">
                  <c:v>0.6808875634017465</c:v>
                </c:pt>
                <c:pt idx="1">
                  <c:v>0.65097891756661364</c:v>
                </c:pt>
                <c:pt idx="2">
                  <c:v>0.60021667151931313</c:v>
                </c:pt>
                <c:pt idx="3">
                  <c:v>0.6781219658935167</c:v>
                </c:pt>
                <c:pt idx="4">
                  <c:v>0.62572737749733265</c:v>
                </c:pt>
                <c:pt idx="5">
                  <c:v>0.72929693381025318</c:v>
                </c:pt>
                <c:pt idx="6">
                  <c:v>0.50049196591709477</c:v>
                </c:pt>
                <c:pt idx="7">
                  <c:v>0.5674362089914945</c:v>
                </c:pt>
                <c:pt idx="8">
                  <c:v>0.55771905424200274</c:v>
                </c:pt>
                <c:pt idx="9">
                  <c:v>0.68649144773285065</c:v>
                </c:pt>
                <c:pt idx="10">
                  <c:v>0.71296296296296291</c:v>
                </c:pt>
                <c:pt idx="11">
                  <c:v>0.76890179401425385</c:v>
                </c:pt>
                <c:pt idx="12">
                  <c:v>0.69421307860357295</c:v>
                </c:pt>
                <c:pt idx="13">
                  <c:v>0.80390610582514688</c:v>
                </c:pt>
                <c:pt idx="14">
                  <c:v>0.77984998722240517</c:v>
                </c:pt>
                <c:pt idx="15">
                  <c:v>0.72087313130853481</c:v>
                </c:pt>
                <c:pt idx="16">
                  <c:v>0.8072182063475406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0-EEB5-4286-B729-DB1E9699F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095648"/>
        <c:axId val="874093024"/>
        <c:extLst>
          <c:ext xmlns:c15="http://schemas.microsoft.com/office/drawing/2012/chart" uri="{02D57815-91ED-43cb-92C2-25804820EDAC}">
            <c15:filteredLineSeries>
              <c15:ser>
                <c:idx val="6"/>
                <c:order val="8"/>
                <c:tx>
                  <c:strRef>
                    <c:extLst>
                      <c:ext uri="{02D57815-91ED-43cb-92C2-25804820EDAC}">
                        <c15:formulaRef>
                          <c15:sqref>'Summary Table'!$A$8</c15:sqref>
                        </c15:formulaRef>
                      </c:ext>
                    </c:extLst>
                    <c:strCache>
                      <c:ptCount val="1"/>
                      <c:pt idx="0">
                        <c:v>Grand Total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'Summary Table'!$B$1:$T$1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  <c:pt idx="11">
                        <c:v>2021</c:v>
                      </c:pt>
                      <c:pt idx="12">
                        <c:v>2022</c:v>
                      </c:pt>
                      <c:pt idx="13">
                        <c:v>2023</c:v>
                      </c:pt>
                      <c:pt idx="14">
                        <c:v>2024</c:v>
                      </c:pt>
                      <c:pt idx="15">
                        <c:v>2025</c:v>
                      </c:pt>
                      <c:pt idx="16">
                        <c:v>2026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'Summary Table'!$B$8:$J$8</c15:sqref>
                        </c15:formulaRef>
                      </c:ext>
                    </c:extLst>
                    <c:numCache>
                      <c:formatCode>"$"#,##0,,</c:formatCode>
                      <c:ptCount val="7"/>
                      <c:pt idx="0">
                        <c:v>376334655.23999995</c:v>
                      </c:pt>
                      <c:pt idx="1">
                        <c:v>513379092.52000004</c:v>
                      </c:pt>
                      <c:pt idx="2">
                        <c:v>541131978.82000005</c:v>
                      </c:pt>
                      <c:pt idx="3">
                        <c:v>582358794.3499999</c:v>
                      </c:pt>
                      <c:pt idx="4">
                        <c:v>706556025.76999998</c:v>
                      </c:pt>
                      <c:pt idx="5">
                        <c:v>693144508.45000005</c:v>
                      </c:pt>
                      <c:pt idx="6">
                        <c:v>727894682.44999993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44-EEB5-4286-B729-DB1E9699FC77}"/>
                  </c:ext>
                </c:extLst>
              </c15:ser>
            </c15:filteredLineSeries>
          </c:ext>
        </c:extLst>
      </c:lineChart>
      <c:catAx>
        <c:axId val="84981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09160"/>
        <c:crosses val="autoZero"/>
        <c:auto val="1"/>
        <c:lblAlgn val="ctr"/>
        <c:lblOffset val="100"/>
        <c:noMultiLvlLbl val="0"/>
      </c:catAx>
      <c:valAx>
        <c:axId val="8498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Millions of Dollars</a:t>
                </a:r>
              </a:p>
            </c:rich>
          </c:tx>
          <c:layout>
            <c:manualLayout>
              <c:xMode val="edge"/>
              <c:yMode val="edge"/>
              <c:x val="3.2328950684443136E-2"/>
              <c:y val="0.472760963222693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,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9812768"/>
        <c:crosses val="autoZero"/>
        <c:crossBetween val="between"/>
      </c:valAx>
      <c:valAx>
        <c:axId val="874093024"/>
        <c:scaling>
          <c:orientation val="minMax"/>
          <c:max val="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Stewardship</a:t>
                </a:r>
                <a:r>
                  <a:rPr lang="en-US" baseline="0" dirty="0"/>
                  <a:t> Proportion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accent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095648"/>
        <c:crosses val="max"/>
        <c:crossBetween val="between"/>
        <c:majorUnit val="0.2"/>
      </c:valAx>
      <c:catAx>
        <c:axId val="87409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7409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0.71874043323829584"/>
          <c:y val="0.73455104875432953"/>
          <c:w val="0.17424749927154295"/>
          <c:h val="0.19023207975104173"/>
        </c:manualLayout>
      </c:layout>
      <c:overlay val="1"/>
      <c:spPr>
        <a:solidFill>
          <a:schemeClr val="bg1">
            <a:alpha val="9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9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2022-2026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805638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2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7351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en-US" sz="4000" dirty="0">
                <a:latin typeface="Helvetica" panose="020B0604020202020204" pitchFamily="34" charset="0"/>
                <a:cs typeface="Helvetica" panose="020B0604020202020204" pitchFamily="34" charset="0"/>
              </a:rPr>
              <a:t>May Workshop Agenda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95623"/>
            <a:ext cx="8229600" cy="34821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Review 2022-2026 Highway Program Balances</a:t>
            </a:r>
          </a:p>
          <a:p>
            <a:pPr fontAlgn="auto">
              <a:spcAft>
                <a:spcPts val="0"/>
              </a:spcAft>
              <a:buClrTx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Present the Draft 2022-2026 Iowa Transportation Improvement Program to the public (including all previous program approvals and draft 2022-2026 Highway Program)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427349-E78B-4FD2-809D-85E74AEC1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36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209120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(2022-2026)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2022-2026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2021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2022–2026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1B6F240-A887-43C1-BBA9-464CFE8CF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38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368191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1432059"/>
            <a:ext cx="9144000" cy="30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Projected Funds as of March 2021	754.7	687.0	715.5	707.5	701.4	 701.4 	 701.4 	 701.4 	 701.4 	 701.4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199.1	157.9	151.5	149.9	149.0	175.0	180.0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148.1	140.0	145.0	150.0	155.0	165.0	175.0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 64.5	101.7	110.6	125.8	140.3	155.0	170.0	185.0	190.0 	195.0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Safety Specific 	31.9	31.0	32.0	33.0	34.0	35.0	36.0	37.0	38.0	39.0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158.3	178.4	267.4	141.2 	156.1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Des Moines N of Mediapolis to N of IA 78					 	0.4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	 	21.6	6.7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	 	49.2	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63 NW Oskaloosa bypass						0.2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75 Plymouth: Hinton						6.1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177.1	90.0	80.2	177.2	117.2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Polk/Story						1.2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	 	50.0 	50.0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I-80 Pottawattamie Madison Avenue						20.7	24.8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(24.3)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(12.0)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(71.2)	(69.6)	(50.2)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22.0	58.9	109.4	93.4 	77.4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1436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2022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2022-2031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0" y="1785731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6157830" y="1079339"/>
            <a:ext cx="28366" cy="35952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4138524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4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presented April 12, 2021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Changes to Projected Funds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FY 2021 Projects Rescheduled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Rescheduling and cost changes of projects programmed in years 2022 to 2025, add 2026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Added highlighted projects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Additional project schedule changes</a:t>
            </a:r>
          </a:p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latin typeface="Helvetica" pitchFamily="34" charset="0"/>
                <a:ea typeface="Helvetica" pitchFamily="34" charset="0"/>
                <a:cs typeface="Helvetica" pitchFamily="34" charset="0"/>
              </a:rPr>
              <a:t>Adjustment for final non-Interstate pavement modernization costs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8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228600" y="209248"/>
          <a:ext cx="8686800" cy="626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3E016A27-A140-4927-9E65-B1A188323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763" y="152400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2697E3-1EFA-48D9-9456-C987CE1A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0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10B5BDC-8EC3-4C0D-BE6D-9AD06BCE3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245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Present the Draft 2022-2026 Iowa Transportation Improvement Program to the public (including all previous program approvals and draft 2022–2026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2022-2026 Iowa Transportation Improvement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31E582-B1DE-4EEA-B507-915AFB7E1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640" y="327293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May 11, 2021</a:t>
            </a:r>
          </a:p>
        </p:txBody>
      </p:sp>
    </p:spTree>
    <p:extLst>
      <p:ext uri="{BB962C8B-B14F-4D97-AF65-F5344CB8AC3E}">
        <p14:creationId xmlns:p14="http://schemas.microsoft.com/office/powerpoint/2010/main" val="141128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36997</TotalTime>
  <Words>202</Words>
  <Application>Microsoft Office PowerPoint</Application>
  <PresentationFormat>On-screen Show (4:3)</PresentationFormat>
  <Paragraphs>76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Wingdings</vt:lpstr>
      <vt:lpstr>Office Theme</vt:lpstr>
      <vt:lpstr>2022-2026   Highway Program   Development  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1853</cp:revision>
  <cp:lastPrinted>2021-05-03T22:11:50Z</cp:lastPrinted>
  <dcterms:created xsi:type="dcterms:W3CDTF">2001-05-04T13:55:51Z</dcterms:created>
  <dcterms:modified xsi:type="dcterms:W3CDTF">2021-05-03T22:12:20Z</dcterms:modified>
</cp:coreProperties>
</file>