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67" r:id="rId3"/>
    <p:sldId id="334" r:id="rId4"/>
    <p:sldId id="353" r:id="rId5"/>
    <p:sldId id="343" r:id="rId6"/>
    <p:sldId id="368" r:id="rId7"/>
    <p:sldId id="28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acia, Jennifer" initials="KJ" lastIdx="1" clrIdx="0">
    <p:extLst>
      <p:ext uri="{19B8F6BF-5375-455C-9EA6-DF929625EA0E}">
        <p15:presenceInfo xmlns:p15="http://schemas.microsoft.com/office/powerpoint/2012/main" userId="S::Jennifer.Kolacia@iowadot.us::8983a76c-6d79-4463-bde6-ad2b6f92c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10" autoAdjust="0"/>
    <p:restoredTop sz="95574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94" d="100"/>
          <a:sy n="94" d="100"/>
        </p:scale>
        <p:origin x="27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68B666-719F-46AE-93F4-3B2C7EB9D63F}"/>
              </a:ext>
            </a:extLst>
          </p:cNvPr>
          <p:cNvPicPr/>
          <p:nvPr userDrawn="1"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71" y="280808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8E3EC-BE20-4D81-AD21-FCF0BEECDCC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22" y="507277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B9B9E-6F7A-40F0-B5CB-A879D2F3BBF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8246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541DD0-2728-4ECE-949C-818D0D0D2617}"/>
              </a:ext>
            </a:extLst>
          </p:cNvPr>
          <p:cNvSpPr/>
          <p:nvPr userDrawn="1"/>
        </p:nvSpPr>
        <p:spPr>
          <a:xfrm>
            <a:off x="8604448" y="645333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F72394-20AE-4583-8A01-A144B1C77253}" type="slidenum">
              <a:rPr lang="en-US" sz="1800" smtClean="0">
                <a:solidFill>
                  <a:schemeClr val="bg2"/>
                </a:solidFill>
                <a:latin typeface="PT Sans" panose="020B0503020203020204" pitchFamily="34" charset="0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markley@iowadot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Iowa Transportation Commission Workshop</a:t>
            </a:r>
          </a:p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May 10, 2022</a:t>
            </a:r>
            <a:endParaRPr lang="en-US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Created in 1985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Purpose: </a:t>
            </a: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To promote economic development through roadway improvements.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Eligible development shall have value-adding activities that feed new dollars into the economy</a:t>
            </a:r>
            <a:endParaRPr lang="en-US" altLang="en-US" sz="2400" dirty="0">
              <a:latin typeface="PT Sans" panose="020B0503020203020204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Available to cities and counties through an application program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7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Revitalize Iowa’s Sound Economy Program</a:t>
            </a:r>
          </a:p>
        </p:txBody>
      </p:sp>
    </p:spTree>
    <p:extLst>
      <p:ext uri="{BB962C8B-B14F-4D97-AF65-F5344CB8AC3E}">
        <p14:creationId xmlns:p14="http://schemas.microsoft.com/office/powerpoint/2010/main" val="426515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38796"/>
            <a:ext cx="7776864" cy="511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3100" b="1" dirty="0"/>
              <a:t>Available Funding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Funded annually with dedicated state motor fuel and special fuel tax revenues</a:t>
            </a:r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0"/>
            <a:r>
              <a:rPr lang="en-US" sz="3100" b="1" dirty="0"/>
              <a:t>Application Summary for SFY2022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number of projects awarded: 11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project costs: $36,647,427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amount awarded: $18,425,892</a:t>
            </a:r>
          </a:p>
          <a:p>
            <a:pPr lvl="1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24744"/>
            <a:ext cx="8928991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6A5973-2D54-4D94-B7B5-EDF7379B6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28531"/>
              </p:ext>
            </p:extLst>
          </p:nvPr>
        </p:nvGraphicFramePr>
        <p:xfrm>
          <a:off x="1547664" y="2420888"/>
          <a:ext cx="655272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72">
                  <a:extLst>
                    <a:ext uri="{9D8B030D-6E8A-4147-A177-3AD203B41FA5}">
                      <a16:colId xmlns:a16="http://schemas.microsoft.com/office/drawing/2014/main" val="1223671175"/>
                    </a:ext>
                  </a:extLst>
                </a:gridCol>
                <a:gridCol w="1854546">
                  <a:extLst>
                    <a:ext uri="{9D8B030D-6E8A-4147-A177-3AD203B41FA5}">
                      <a16:colId xmlns:a16="http://schemas.microsoft.com/office/drawing/2014/main" val="2782411665"/>
                    </a:ext>
                  </a:extLst>
                </a:gridCol>
                <a:gridCol w="1730910">
                  <a:extLst>
                    <a:ext uri="{9D8B030D-6E8A-4147-A177-3AD203B41FA5}">
                      <a16:colId xmlns:a16="http://schemas.microsoft.com/office/drawing/2014/main" val="7733743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3876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Average funding generated monthly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$905,101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$452,550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74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SFY 2022 current Road Use Tax Revenue (as of 3/31/2022)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$9,130,068.18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$4,565,034.09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31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Current Unobligated Balance (as of 3/31/2022)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$2,810,485.09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$1,346,259.63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3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725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Growth Potential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Average wages meet at least 100% </a:t>
            </a:r>
            <a:r>
              <a:rPr lang="en-US" sz="2400" dirty="0" err="1">
                <a:cs typeface="Arial" pitchFamily="34" charset="0"/>
              </a:rPr>
              <a:t>laborshed</a:t>
            </a:r>
            <a:r>
              <a:rPr lang="en-US" sz="2400" dirty="0">
                <a:cs typeface="Arial" pitchFamily="34" charset="0"/>
              </a:rPr>
              <a:t> wage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Quality of Jobs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No pattern of violations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In-state suppliers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Impact on import substitution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Few Iowa competitors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Operating expenditures spent in Iowa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Out-of-state sales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Hiring preferences to Iowa residents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743"/>
            <a:ext cx="7886700" cy="28803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Immediate Opportunity 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201062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Immediate Opportunity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717085" y="2962504"/>
                <a:ext cx="123885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3960801" y="2962504"/>
                <a:ext cx="755049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3941221" y="3215697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CDFB-817B-4D38-9844-BB96DDE0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23" y="4864696"/>
            <a:ext cx="2545024" cy="17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00859C6-12D3-4D0F-B8C7-2B1B23B99576}"/>
              </a:ext>
            </a:extLst>
          </p:cNvPr>
          <p:cNvSpPr>
            <a:spLocks noChangeAspect="1"/>
          </p:cNvSpPr>
          <p:nvPr/>
        </p:nvSpPr>
        <p:spPr>
          <a:xfrm>
            <a:off x="4572000" y="6009296"/>
            <a:ext cx="136525" cy="128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8B8E5C-6A93-412B-9B63-37536E947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74436"/>
              </p:ext>
            </p:extLst>
          </p:nvPr>
        </p:nvGraphicFramePr>
        <p:xfrm>
          <a:off x="123922" y="2843458"/>
          <a:ext cx="8896156" cy="7742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840">
                  <a:extLst>
                    <a:ext uri="{9D8B030D-6E8A-4147-A177-3AD203B41FA5}">
                      <a16:colId xmlns:a16="http://schemas.microsoft.com/office/drawing/2014/main" val="2383318301"/>
                    </a:ext>
                  </a:extLst>
                </a:gridCol>
                <a:gridCol w="1243946">
                  <a:extLst>
                    <a:ext uri="{9D8B030D-6E8A-4147-A177-3AD203B41FA5}">
                      <a16:colId xmlns:a16="http://schemas.microsoft.com/office/drawing/2014/main" val="43600084"/>
                    </a:ext>
                  </a:extLst>
                </a:gridCol>
                <a:gridCol w="772278">
                  <a:extLst>
                    <a:ext uri="{9D8B030D-6E8A-4147-A177-3AD203B41FA5}">
                      <a16:colId xmlns:a16="http://schemas.microsoft.com/office/drawing/2014/main" val="115222576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94694847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754278206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888471609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Constructing turn lanes and paving a median on Iowa 163 located northwest of Pella.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Marion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$281,251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$225,001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868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60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3116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Marion County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(Immediate Opportunity)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Assist in constructing turning lanes and paving a median on Iowa 163 located northwest of Pella. These improvements are necessary to provide improved access to the proposed expansion of LDJ Manufacturing, Inc., a manufacturer of the Thunder Creek Equipment brand of mobile fueling solution targeting both the agriculture and industrial market.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Cost:   $281,251                           RISE Cost/Job Assisted:     $7,500.03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Requested: $225,001  (80%)                Capital Investment/RISE $:    $11.39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Jobs Created: 30                                   Company Average Wages:      $29.32  						       (150% of </a:t>
            </a:r>
            <a:r>
              <a:rPr lang="en-US" sz="1800" dirty="0" err="1">
                <a:latin typeface="PT Sans" panose="020B0503020203020204"/>
                <a:cs typeface="Arial" pitchFamily="34" charset="0"/>
              </a:rPr>
              <a:t>laborshed</a:t>
            </a:r>
            <a:r>
              <a:rPr lang="en-US" sz="1800" dirty="0">
                <a:latin typeface="PT Sans" panose="020B0503020203020204"/>
                <a:cs typeface="Arial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D7A52-F9E3-4FF7-8B0B-47A8D936B3CE}"/>
              </a:ext>
            </a:extLst>
          </p:cNvPr>
          <p:cNvSpPr/>
          <p:nvPr/>
        </p:nvSpPr>
        <p:spPr>
          <a:xfrm>
            <a:off x="1259632" y="4437116"/>
            <a:ext cx="1440160" cy="36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E1949-0AC9-4A87-AB93-3FD4015C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255353"/>
            <a:ext cx="3769866" cy="3403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F86C2-3E01-4356-A0F3-0CFCD367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538223"/>
            <a:ext cx="3270403" cy="3116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153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3768" y="544522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Craig Markley, Systems Planning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craig.markley@iowadot.us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515-239-1027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15006</TotalTime>
  <Words>347</Words>
  <Application>Microsoft Office PowerPoint</Application>
  <PresentationFormat>On-screen Show (4:3)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PT Sans</vt:lpstr>
      <vt:lpstr>Office Theme</vt:lpstr>
      <vt:lpstr>PowerPoint Presentation</vt:lpstr>
      <vt:lpstr>Revitalize Iowa’s Sound Economy Program</vt:lpstr>
      <vt:lpstr>Available Funding and Application Summary</vt:lpstr>
      <vt:lpstr>Immediate Opportunity Project Evaluation Criteria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448</cp:revision>
  <cp:lastPrinted>2022-04-29T13:05:10Z</cp:lastPrinted>
  <dcterms:created xsi:type="dcterms:W3CDTF">2014-05-10T08:44:16Z</dcterms:created>
  <dcterms:modified xsi:type="dcterms:W3CDTF">2022-04-29T13:05:25Z</dcterms:modified>
</cp:coreProperties>
</file>