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333" r:id="rId3"/>
    <p:sldId id="513" r:id="rId4"/>
    <p:sldId id="518" r:id="rId5"/>
    <p:sldId id="514" r:id="rId6"/>
    <p:sldId id="287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717F"/>
    <a:srgbClr val="B55813"/>
    <a:srgbClr val="B1B3B3"/>
    <a:srgbClr val="53565A"/>
    <a:srgbClr val="871721"/>
    <a:srgbClr val="FF9966"/>
    <a:srgbClr val="69686D"/>
    <a:srgbClr val="34495E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0364" autoAdjust="0"/>
  </p:normalViewPr>
  <p:slideViewPr>
    <p:cSldViewPr>
      <p:cViewPr varScale="1">
        <p:scale>
          <a:sx n="103" d="100"/>
          <a:sy n="103" d="100"/>
        </p:scale>
        <p:origin x="183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notesViewPr>
    <p:cSldViewPr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C6CA86-BD45-4C8D-A2D0-A00958C566B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F261668-174B-40B2-8ABD-02291525A0D5}">
      <dgm:prSet/>
      <dgm:spPr>
        <a:solidFill>
          <a:schemeClr val="accent6"/>
        </a:solidFill>
      </dgm:spPr>
      <dgm:t>
        <a:bodyPr/>
        <a:lstStyle/>
        <a:p>
          <a:r>
            <a:rPr lang="en-US" dirty="0"/>
            <a:t>SLRTP: </a:t>
          </a:r>
        </a:p>
        <a:p>
          <a:r>
            <a:rPr lang="en-US" dirty="0"/>
            <a:t>Commission to consider adoption at this afternoon’s business meeting</a:t>
          </a:r>
        </a:p>
      </dgm:t>
    </dgm:pt>
    <dgm:pt modelId="{097D95EF-113D-4B6C-9CBE-000AB32A41EF}" type="parTrans" cxnId="{4424DE38-796C-461F-9FC1-692B355627AA}">
      <dgm:prSet/>
      <dgm:spPr/>
      <dgm:t>
        <a:bodyPr/>
        <a:lstStyle/>
        <a:p>
          <a:endParaRPr lang="en-US"/>
        </a:p>
      </dgm:t>
    </dgm:pt>
    <dgm:pt modelId="{079633BC-C87E-4196-A0AD-225E522F9E2E}" type="sibTrans" cxnId="{4424DE38-796C-461F-9FC1-692B355627AA}">
      <dgm:prSet/>
      <dgm:spPr/>
      <dgm:t>
        <a:bodyPr/>
        <a:lstStyle/>
        <a:p>
          <a:endParaRPr lang="en-US"/>
        </a:p>
      </dgm:t>
    </dgm:pt>
    <dgm:pt modelId="{ED98EEBB-999E-40EA-81C7-0149567D7099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SFP: </a:t>
          </a:r>
        </a:p>
        <a:p>
          <a:r>
            <a:rPr lang="en-US" dirty="0"/>
            <a:t>Will be forwarded to FHWA for USDOT review and approval</a:t>
          </a:r>
        </a:p>
      </dgm:t>
    </dgm:pt>
    <dgm:pt modelId="{FE817D30-42F5-460A-9376-E1BFF25BD9B8}" type="parTrans" cxnId="{937C0C21-E956-4356-A46A-1BF2B252EEBE}">
      <dgm:prSet/>
      <dgm:spPr/>
      <dgm:t>
        <a:bodyPr/>
        <a:lstStyle/>
        <a:p>
          <a:endParaRPr lang="en-US"/>
        </a:p>
      </dgm:t>
    </dgm:pt>
    <dgm:pt modelId="{438492E3-7A2A-4D9B-BA59-2A696393E390}" type="sibTrans" cxnId="{937C0C21-E956-4356-A46A-1BF2B252EEBE}">
      <dgm:prSet/>
      <dgm:spPr/>
      <dgm:t>
        <a:bodyPr/>
        <a:lstStyle/>
        <a:p>
          <a:endParaRPr lang="en-US"/>
        </a:p>
      </dgm:t>
    </dgm:pt>
    <dgm:pt modelId="{A7453854-635E-4293-8A76-29CC74F8C387}" type="pres">
      <dgm:prSet presAssocID="{E7C6CA86-BD45-4C8D-A2D0-A00958C566B7}" presName="linear" presStyleCnt="0">
        <dgm:presLayoutVars>
          <dgm:animLvl val="lvl"/>
          <dgm:resizeHandles val="exact"/>
        </dgm:presLayoutVars>
      </dgm:prSet>
      <dgm:spPr/>
    </dgm:pt>
    <dgm:pt modelId="{DA0C95CB-9725-46A1-8DD9-76FF807BD06E}" type="pres">
      <dgm:prSet presAssocID="{EF261668-174B-40B2-8ABD-02291525A0D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6B11C4E-F89D-40BE-ADBE-02414CCB2429}" type="pres">
      <dgm:prSet presAssocID="{079633BC-C87E-4196-A0AD-225E522F9E2E}" presName="spacer" presStyleCnt="0"/>
      <dgm:spPr/>
    </dgm:pt>
    <dgm:pt modelId="{82FABF68-3A56-47DC-AEFA-047E812D9042}" type="pres">
      <dgm:prSet presAssocID="{ED98EEBB-999E-40EA-81C7-0149567D709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37C0C21-E956-4356-A46A-1BF2B252EEBE}" srcId="{E7C6CA86-BD45-4C8D-A2D0-A00958C566B7}" destId="{ED98EEBB-999E-40EA-81C7-0149567D7099}" srcOrd="1" destOrd="0" parTransId="{FE817D30-42F5-460A-9376-E1BFF25BD9B8}" sibTransId="{438492E3-7A2A-4D9B-BA59-2A696393E390}"/>
    <dgm:cxn modelId="{32609A32-A045-491F-B116-86617C826845}" type="presOf" srcId="{E7C6CA86-BD45-4C8D-A2D0-A00958C566B7}" destId="{A7453854-635E-4293-8A76-29CC74F8C387}" srcOrd="0" destOrd="0" presId="urn:microsoft.com/office/officeart/2005/8/layout/vList2"/>
    <dgm:cxn modelId="{4424DE38-796C-461F-9FC1-692B355627AA}" srcId="{E7C6CA86-BD45-4C8D-A2D0-A00958C566B7}" destId="{EF261668-174B-40B2-8ABD-02291525A0D5}" srcOrd="0" destOrd="0" parTransId="{097D95EF-113D-4B6C-9CBE-000AB32A41EF}" sibTransId="{079633BC-C87E-4196-A0AD-225E522F9E2E}"/>
    <dgm:cxn modelId="{D02110E7-911D-4C28-9792-03CEF5C39680}" type="presOf" srcId="{EF261668-174B-40B2-8ABD-02291525A0D5}" destId="{DA0C95CB-9725-46A1-8DD9-76FF807BD06E}" srcOrd="0" destOrd="0" presId="urn:microsoft.com/office/officeart/2005/8/layout/vList2"/>
    <dgm:cxn modelId="{42153DE8-2C78-4553-8D24-8C9E11A0A662}" type="presOf" srcId="{ED98EEBB-999E-40EA-81C7-0149567D7099}" destId="{82FABF68-3A56-47DC-AEFA-047E812D9042}" srcOrd="0" destOrd="0" presId="urn:microsoft.com/office/officeart/2005/8/layout/vList2"/>
    <dgm:cxn modelId="{DEC375B3-8FD4-436A-8811-C35D12D1708A}" type="presParOf" srcId="{A7453854-635E-4293-8A76-29CC74F8C387}" destId="{DA0C95CB-9725-46A1-8DD9-76FF807BD06E}" srcOrd="0" destOrd="0" presId="urn:microsoft.com/office/officeart/2005/8/layout/vList2"/>
    <dgm:cxn modelId="{6A6D9D2E-0114-4A04-A92A-B6A437D4D50C}" type="presParOf" srcId="{A7453854-635E-4293-8A76-29CC74F8C387}" destId="{A6B11C4E-F89D-40BE-ADBE-02414CCB2429}" srcOrd="1" destOrd="0" presId="urn:microsoft.com/office/officeart/2005/8/layout/vList2"/>
    <dgm:cxn modelId="{CD30BF20-684E-4820-866B-87707AD4E5DF}" type="presParOf" srcId="{A7453854-635E-4293-8A76-29CC74F8C387}" destId="{82FABF68-3A56-47DC-AEFA-047E812D904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C95CB-9725-46A1-8DD9-76FF807BD06E}">
      <dsp:nvSpPr>
        <dsp:cNvPr id="0" name=""/>
        <dsp:cNvSpPr/>
      </dsp:nvSpPr>
      <dsp:spPr>
        <a:xfrm>
          <a:off x="0" y="471203"/>
          <a:ext cx="4697730" cy="2239380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SLRTP: 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Commission to consider adoption at this afternoon’s business meeting</a:t>
          </a:r>
        </a:p>
      </dsp:txBody>
      <dsp:txXfrm>
        <a:off x="109318" y="580521"/>
        <a:ext cx="4479094" cy="2020744"/>
      </dsp:txXfrm>
    </dsp:sp>
    <dsp:sp modelId="{82FABF68-3A56-47DC-AEFA-047E812D9042}">
      <dsp:nvSpPr>
        <dsp:cNvPr id="0" name=""/>
        <dsp:cNvSpPr/>
      </dsp:nvSpPr>
      <dsp:spPr>
        <a:xfrm>
          <a:off x="0" y="2794103"/>
          <a:ext cx="4697730" cy="223938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SFP: 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Will be forwarded to FHWA for USDOT review and approval</a:t>
          </a:r>
        </a:p>
      </dsp:txBody>
      <dsp:txXfrm>
        <a:off x="109318" y="2903421"/>
        <a:ext cx="4479094" cy="2020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4EC9A8-5A8F-464B-B2A0-D26EE18720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CF170-4C0E-4AE4-9703-1740788683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D15D0B6-7C83-4023-8950-771ED620AE36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1F7E18-3598-405A-927D-DB445E50E0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C62C0-2A7E-4FAB-93B1-7B84167294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84C215C-3B30-4FFC-AE14-CCCED6879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44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8BF7943-577C-43C9-883F-D1532D9130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28600"/>
            <a:ext cx="2643723" cy="48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973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INTERNAL PLANNING STEERING COMMITTEE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0" y="260648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600">
                <a:solidFill>
                  <a:schemeClr val="bg2"/>
                </a:solidFill>
                <a:latin typeface="+mj-lt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7436933F-9C7E-4196-9FFA-F244899759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86758"/>
            <a:ext cx="2643723" cy="48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4811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1200" cap="small" baseline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State Transportation Plan and State Freight Plan Updates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0" y="260648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600">
                <a:solidFill>
                  <a:schemeClr val="bg2"/>
                </a:solidFill>
                <a:latin typeface="+mj-lt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6016E5CB-B9B5-46B4-951D-F00BD6278A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89586"/>
            <a:ext cx="2643723" cy="48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4" r:id="rId5"/>
    <p:sldLayoutId id="2147483655" r:id="rId6"/>
    <p:sldLayoutId id="2147483652" r:id="rId7"/>
    <p:sldLayoutId id="2147483653" r:id="rId8"/>
    <p:sldLayoutId id="2147483656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023F2D-63D7-4790-8BDE-2DFA6C8EF409}"/>
              </a:ext>
            </a:extLst>
          </p:cNvPr>
          <p:cNvSpPr txBox="1"/>
          <p:nvPr/>
        </p:nvSpPr>
        <p:spPr>
          <a:xfrm>
            <a:off x="323528" y="5301208"/>
            <a:ext cx="5114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May 10,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323528" y="4941168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Commission Workshop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20C837-8F2C-45AA-BF26-754F864E368A}"/>
              </a:ext>
            </a:extLst>
          </p:cNvPr>
          <p:cNvSpPr txBox="1"/>
          <p:nvPr/>
        </p:nvSpPr>
        <p:spPr>
          <a:xfrm>
            <a:off x="323528" y="2470202"/>
            <a:ext cx="8439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State Transportation Plan &amp; State Freight Plan</a:t>
            </a:r>
          </a:p>
          <a:p>
            <a:r>
              <a:rPr lang="en-US" sz="2800" dirty="0"/>
              <a:t>2022 Updates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54898EF-0E04-4F5A-94E1-D0D17839A8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36333"/>
            <a:ext cx="2643723" cy="48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3" y="2441228"/>
            <a:ext cx="8496943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Orientation to final plan documents</a:t>
            </a:r>
          </a:p>
          <a:p>
            <a:r>
              <a:rPr lang="en-US" dirty="0"/>
              <a:t>Final steps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items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913BB1-2976-4714-9085-CF1720F3B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600" y="4267200"/>
            <a:ext cx="4694644" cy="226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34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3EDFB-7A47-4EA8-A332-0A98A4D22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SLRTP chapter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21444-934B-454B-819B-A14634744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8295456" cy="4228132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200" b="0" dirty="0">
                <a:effectLst/>
              </a:rPr>
              <a:t>(page 4) Introduction, overview of the plan and planning process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200" b="0" dirty="0">
                <a:effectLst/>
              </a:rPr>
              <a:t>(page 14) Demographic and economic trends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200" b="0" dirty="0">
                <a:effectLst/>
              </a:rPr>
              <a:t>(page 28) Overview of each mode and passenger and freight trends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200" b="0" dirty="0">
                <a:effectLst/>
              </a:rPr>
              <a:t>(page 102) Vision for Iowa’s transportation system, objectives to help achieve it, and issues that influence transportation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200" b="0" dirty="0">
                <a:effectLst/>
              </a:rPr>
              <a:t>(page 154) </a:t>
            </a:r>
            <a:r>
              <a:rPr lang="en-US" sz="2200" b="1" dirty="0">
                <a:effectLst/>
              </a:rPr>
              <a:t>Analysis of current and future needs/risks by mode, implementation strategies, and Rightsizing Policy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200" b="0" dirty="0">
                <a:effectLst/>
              </a:rPr>
              <a:t>(page 232) Projected annual costs and revenues by mode and </a:t>
            </a:r>
            <a:r>
              <a:rPr lang="en-US" sz="2200" dirty="0"/>
              <a:t>considerations for </a:t>
            </a:r>
            <a:r>
              <a:rPr lang="en-US" sz="2200" b="0" dirty="0">
                <a:effectLst/>
              </a:rPr>
              <a:t>addressing funding shortfalls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200" b="0" dirty="0">
                <a:effectLst/>
              </a:rPr>
              <a:t>(page 250) Programming future investments and ongoing performance monitoring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95956E-E5BD-43F2-A9DB-25F3EB427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898751"/>
            <a:ext cx="1818456" cy="140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97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3EDFB-7A47-4EA8-A332-0A98A4D22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SFP chapter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21444-934B-454B-819B-A14634744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200" b="0" dirty="0">
                <a:effectLst/>
              </a:rPr>
              <a:t>(page 8) Purpose of the plan, overview of federal transportation authorizations, and tie to national freight goals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200" b="0" dirty="0">
                <a:effectLst/>
              </a:rPr>
              <a:t>(page 18) </a:t>
            </a:r>
            <a:r>
              <a:rPr lang="en-US" sz="2200" dirty="0"/>
              <a:t>I</a:t>
            </a:r>
            <a:r>
              <a:rPr lang="en-US" sz="2200" b="0" dirty="0">
                <a:effectLst/>
              </a:rPr>
              <a:t>nventory of the freight network and summary of condition, utilization, safety, and reliability of each freight mode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200" b="0" dirty="0">
                <a:effectLst/>
              </a:rPr>
              <a:t>(page 60) Overview of freight-dependent industries, overall commodity movement, and primary supply chains in Iowa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200" b="0" dirty="0">
                <a:effectLst/>
              </a:rPr>
              <a:t>(page 80) Freight-related trends, issues, and opportunities to consider in planning and programming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200" b="0" dirty="0">
                <a:effectLst/>
              </a:rPr>
              <a:t>(page 98) </a:t>
            </a:r>
            <a:r>
              <a:rPr lang="en-US" sz="2200" b="1" dirty="0"/>
              <a:t>I</a:t>
            </a:r>
            <a:r>
              <a:rPr lang="en-US" sz="2200" b="1" dirty="0">
                <a:effectLst/>
              </a:rPr>
              <a:t>mplementation strategies, improvements, performance measures, and Freight Investment Plan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934547-A393-4C88-B6A8-0F715B6A3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897563"/>
            <a:ext cx="1818456" cy="140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54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738C0-7D97-49B7-AF60-FCD84BC4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55" y="620392"/>
            <a:ext cx="2856201" cy="55046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200" kern="1200" dirty="0">
                <a:latin typeface="+mj-lt"/>
                <a:ea typeface="+mj-ea"/>
                <a:cs typeface="+mj-cs"/>
              </a:rPr>
              <a:t>Final steps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61228C0-CBB8-4153-4D16-5434A23DD1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4720860"/>
              </p:ext>
            </p:extLst>
          </p:nvPr>
        </p:nvGraphicFramePr>
        <p:xfrm>
          <a:off x="3810000" y="1066800"/>
          <a:ext cx="46977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1690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1864" y="4066456"/>
            <a:ext cx="2286000" cy="370656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47864" y="4066456"/>
            <a:ext cx="2286000" cy="370656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33864" y="4066456"/>
            <a:ext cx="2286000" cy="370656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189176" y="5566347"/>
            <a:ext cx="2765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Garrett.Pedersen@iowadot.us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B11247-CDAF-4DD5-BE81-B56FBF4D67D9}"/>
              </a:ext>
            </a:extLst>
          </p:cNvPr>
          <p:cNvSpPr txBox="1"/>
          <p:nvPr/>
        </p:nvSpPr>
        <p:spPr>
          <a:xfrm>
            <a:off x="107504" y="3573016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748D6-E5EE-44F0-BED6-59197E46C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93" y="983876"/>
            <a:ext cx="2471142" cy="202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19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etting-you-there-PowerPoint-Template.potm [Read-Only]" id="{EF08A2F2-4E95-47A6-870B-27180581EC73}" vid="{9218BD09-7C4D-4EC1-B417-5EBD8DF7DE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266</Words>
  <Application>Microsoft Office PowerPoint</Application>
  <PresentationFormat>On-screen Show (4:3)</PresentationFormat>
  <Paragraphs>29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Discussion items</vt:lpstr>
      <vt:lpstr>SLRTP chapter outline</vt:lpstr>
      <vt:lpstr>SFP chapter outline</vt:lpstr>
      <vt:lpstr>Final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Pedersen, Garrett</dc:creator>
  <cp:lastModifiedBy>Anderson, Stuart</cp:lastModifiedBy>
  <cp:revision>204</cp:revision>
  <cp:lastPrinted>2022-04-29T13:06:16Z</cp:lastPrinted>
  <dcterms:created xsi:type="dcterms:W3CDTF">2021-02-03T13:41:14Z</dcterms:created>
  <dcterms:modified xsi:type="dcterms:W3CDTF">2022-04-29T13:06:24Z</dcterms:modified>
</cp:coreProperties>
</file>