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881" r:id="rId1"/>
  </p:sldMasterIdLst>
  <p:notesMasterIdLst>
    <p:notesMasterId r:id="rId11"/>
  </p:notesMasterIdLst>
  <p:handoutMasterIdLst>
    <p:handoutMasterId r:id="rId12"/>
  </p:handoutMasterIdLst>
  <p:sldIdLst>
    <p:sldId id="633" r:id="rId2"/>
    <p:sldId id="825" r:id="rId3"/>
    <p:sldId id="852" r:id="rId4"/>
    <p:sldId id="897" r:id="rId5"/>
    <p:sldId id="893" r:id="rId6"/>
    <p:sldId id="898" r:id="rId7"/>
    <p:sldId id="899" r:id="rId8"/>
    <p:sldId id="256" r:id="rId9"/>
    <p:sldId id="840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00"/>
    <a:srgbClr val="FFFF99"/>
    <a:srgbClr val="FFFFCC"/>
    <a:srgbClr val="0000FF"/>
    <a:srgbClr val="990099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12" autoAdjust="0"/>
    <p:restoredTop sz="91991" autoAdjust="0"/>
  </p:normalViewPr>
  <p:slideViewPr>
    <p:cSldViewPr snapToGrid="0">
      <p:cViewPr varScale="1">
        <p:scale>
          <a:sx n="105" d="100"/>
          <a:sy n="105" d="100"/>
        </p:scale>
        <p:origin x="172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8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0" i="0" baseline="0">
                <a:effectLst/>
              </a:rPr>
              <a:t>Iowa Primary Highway Investments </a:t>
            </a:r>
            <a:endParaRPr lang="en-US" sz="1800">
              <a:effectLst/>
            </a:endParaRPr>
          </a:p>
          <a:p>
            <a:pPr>
              <a:defRPr/>
            </a:pPr>
            <a:r>
              <a:rPr lang="en-US" sz="1600" b="0" i="0" baseline="0">
                <a:effectLst/>
              </a:rPr>
              <a:t>Includes Interstate Highway System</a:t>
            </a:r>
            <a:endParaRPr lang="en-US" sz="12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085225002612377"/>
          <c:y val="0.13885267618321148"/>
          <c:w val="0.83971248077426686"/>
          <c:h val="0.82427313087280185"/>
        </c:manualLayout>
      </c:layout>
      <c:barChart>
        <c:barDir val="col"/>
        <c:grouping val="stacked"/>
        <c:varyColors val="0"/>
        <c:ser>
          <c:idx val="1"/>
          <c:order val="2"/>
          <c:tx>
            <c:strRef>
              <c:f>'Summary Table'!$A$2</c:f>
              <c:strCache>
                <c:ptCount val="1"/>
                <c:pt idx="0">
                  <c:v>Pavement - Stewardship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FFFFFF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581-4AA6-961B-81A4B0019395}"/>
              </c:ext>
            </c:extLst>
          </c:dPt>
          <c:dPt>
            <c:idx val="7"/>
            <c:invertIfNegative val="0"/>
            <c:bubble3D val="0"/>
            <c:spPr>
              <a:solidFill>
                <a:srgbClr val="FFFFFF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581-4AA6-961B-81A4B0019395}"/>
              </c:ext>
            </c:extLst>
          </c:dPt>
          <c:dPt>
            <c:idx val="8"/>
            <c:invertIfNegative val="0"/>
            <c:bubble3D val="0"/>
            <c:spPr>
              <a:solidFill>
                <a:srgbClr val="FFFFFF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581-4AA6-961B-81A4B0019395}"/>
              </c:ext>
            </c:extLst>
          </c:dPt>
          <c:dPt>
            <c:idx val="9"/>
            <c:invertIfNegative val="0"/>
            <c:bubble3D val="0"/>
            <c:spPr>
              <a:solidFill>
                <a:sysClr val="window" lastClr="FFFFFF">
                  <a:lumMod val="50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581-4AA6-961B-81A4B0019395}"/>
              </c:ext>
            </c:extLst>
          </c:dPt>
          <c:dPt>
            <c:idx val="10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581-4AA6-961B-81A4B0019395}"/>
              </c:ext>
            </c:extLst>
          </c:dPt>
          <c:dPt>
            <c:idx val="11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8581-4AA6-961B-81A4B0019395}"/>
              </c:ext>
            </c:extLst>
          </c:dPt>
          <c:dPt>
            <c:idx val="12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8581-4AA6-961B-81A4B0019395}"/>
              </c:ext>
            </c:extLst>
          </c:dPt>
          <c:dPt>
            <c:idx val="13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8581-4AA6-961B-81A4B0019395}"/>
              </c:ext>
            </c:extLst>
          </c:dPt>
          <c:dPt>
            <c:idx val="14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8581-4AA6-961B-81A4B0019395}"/>
              </c:ext>
            </c:extLst>
          </c:dPt>
          <c:dPt>
            <c:idx val="15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8581-4AA6-961B-81A4B0019395}"/>
              </c:ext>
            </c:extLst>
          </c:dPt>
          <c:dPt>
            <c:idx val="16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8581-4AA6-961B-81A4B0019395}"/>
              </c:ext>
            </c:extLst>
          </c:dPt>
          <c:cat>
            <c:numRef>
              <c:f>'Summary Table'!$B$1:$P$1</c:f>
              <c:numCache>
                <c:formatCode>General</c:formatCode>
                <c:ptCount val="1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  <c:pt idx="13">
                  <c:v>2026</c:v>
                </c:pt>
                <c:pt idx="14">
                  <c:v>2027</c:v>
                </c:pt>
              </c:numCache>
            </c:numRef>
          </c:cat>
          <c:val>
            <c:numRef>
              <c:f>'Summary Table'!$B$2:$P$2</c:f>
              <c:numCache>
                <c:formatCode>"$"#,##0,,</c:formatCode>
                <c:ptCount val="15"/>
                <c:pt idx="0">
                  <c:v>321336244.22000009</c:v>
                </c:pt>
                <c:pt idx="1">
                  <c:v>315135602.19999987</c:v>
                </c:pt>
                <c:pt idx="2">
                  <c:v>364598993.43000019</c:v>
                </c:pt>
                <c:pt idx="3">
                  <c:v>231757286.77999997</c:v>
                </c:pt>
                <c:pt idx="4">
                  <c:v>298000000</c:v>
                </c:pt>
                <c:pt idx="5">
                  <c:v>231000000</c:v>
                </c:pt>
                <c:pt idx="6">
                  <c:v>323118000</c:v>
                </c:pt>
                <c:pt idx="7">
                  <c:v>372000000</c:v>
                </c:pt>
                <c:pt idx="8">
                  <c:v>418821000</c:v>
                </c:pt>
                <c:pt idx="9">
                  <c:v>358224750</c:v>
                </c:pt>
                <c:pt idx="10">
                  <c:v>440723007</c:v>
                </c:pt>
                <c:pt idx="11">
                  <c:v>419036755.53200001</c:v>
                </c:pt>
                <c:pt idx="12">
                  <c:v>441251581.07599998</c:v>
                </c:pt>
                <c:pt idx="13">
                  <c:v>437460853.884</c:v>
                </c:pt>
                <c:pt idx="14">
                  <c:v>429855455.5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8581-4AA6-961B-81A4B0019395}"/>
            </c:ext>
          </c:extLst>
        </c:ser>
        <c:ser>
          <c:idx val="3"/>
          <c:order val="3"/>
          <c:tx>
            <c:strRef>
              <c:f>'Summary Table'!$A$3</c:f>
              <c:strCache>
                <c:ptCount val="1"/>
                <c:pt idx="0">
                  <c:v>Bridge - Stewardship</c:v>
                </c:pt>
              </c:strCache>
            </c:strRef>
          </c:tx>
          <c:spPr>
            <a:solidFill>
              <a:srgbClr val="4472C4">
                <a:lumMod val="50000"/>
              </a:srgbClr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4472C4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8-8581-4AA6-961B-81A4B0019395}"/>
              </c:ext>
            </c:extLst>
          </c:dPt>
          <c:dPt>
            <c:idx val="7"/>
            <c:invertIfNegative val="0"/>
            <c:bubble3D val="0"/>
            <c:spPr>
              <a:solidFill>
                <a:srgbClr val="4472C4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A-8581-4AA6-961B-81A4B0019395}"/>
              </c:ext>
            </c:extLst>
          </c:dPt>
          <c:dPt>
            <c:idx val="8"/>
            <c:invertIfNegative val="0"/>
            <c:bubble3D val="0"/>
            <c:spPr>
              <a:solidFill>
                <a:srgbClr val="4472C4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C-8581-4AA6-961B-81A4B0019395}"/>
              </c:ext>
            </c:extLst>
          </c:dPt>
          <c:dPt>
            <c:idx val="9"/>
            <c:invertIfNegative val="0"/>
            <c:bubble3D val="0"/>
            <c:spPr>
              <a:solidFill>
                <a:srgbClr val="4472C4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E-8581-4AA6-961B-81A4B0019395}"/>
              </c:ext>
            </c:extLst>
          </c:dPt>
          <c:dPt>
            <c:idx val="10"/>
            <c:invertIfNegative val="0"/>
            <c:bubble3D val="0"/>
            <c:spPr>
              <a:solidFill>
                <a:srgbClr val="4F81BD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0-8581-4AA6-961B-81A4B0019395}"/>
              </c:ext>
            </c:extLst>
          </c:dPt>
          <c:dPt>
            <c:idx val="11"/>
            <c:invertIfNegative val="0"/>
            <c:bubble3D val="0"/>
            <c:spPr>
              <a:solidFill>
                <a:srgbClr val="4F81BD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2-8581-4AA6-961B-81A4B0019395}"/>
              </c:ext>
            </c:extLst>
          </c:dPt>
          <c:dPt>
            <c:idx val="12"/>
            <c:invertIfNegative val="0"/>
            <c:bubble3D val="0"/>
            <c:spPr>
              <a:solidFill>
                <a:srgbClr val="4F81BD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4-8581-4AA6-961B-81A4B0019395}"/>
              </c:ext>
            </c:extLst>
          </c:dPt>
          <c:dPt>
            <c:idx val="13"/>
            <c:invertIfNegative val="0"/>
            <c:bubble3D val="0"/>
            <c:spPr>
              <a:solidFill>
                <a:srgbClr val="4F81BD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6-8581-4AA6-961B-81A4B0019395}"/>
              </c:ext>
            </c:extLst>
          </c:dPt>
          <c:dPt>
            <c:idx val="14"/>
            <c:invertIfNegative val="0"/>
            <c:bubble3D val="0"/>
            <c:spPr>
              <a:solidFill>
                <a:srgbClr val="4F81BD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8-8581-4AA6-961B-81A4B0019395}"/>
              </c:ext>
            </c:extLst>
          </c:dPt>
          <c:dPt>
            <c:idx val="15"/>
            <c:invertIfNegative val="0"/>
            <c:bubble3D val="0"/>
            <c:spPr>
              <a:solidFill>
                <a:srgbClr val="4472C4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A-8581-4AA6-961B-81A4B0019395}"/>
              </c:ext>
            </c:extLst>
          </c:dPt>
          <c:dPt>
            <c:idx val="16"/>
            <c:invertIfNegative val="0"/>
            <c:bubble3D val="0"/>
            <c:spPr>
              <a:solidFill>
                <a:srgbClr val="4472C4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C-8581-4AA6-961B-81A4B0019395}"/>
              </c:ext>
            </c:extLst>
          </c:dPt>
          <c:cat>
            <c:numRef>
              <c:f>'Summary Table'!$B$1:$P$1</c:f>
              <c:numCache>
                <c:formatCode>General</c:formatCode>
                <c:ptCount val="1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  <c:pt idx="13">
                  <c:v>2026</c:v>
                </c:pt>
                <c:pt idx="14">
                  <c:v>2027</c:v>
                </c:pt>
              </c:numCache>
            </c:numRef>
          </c:cat>
          <c:val>
            <c:numRef>
              <c:f>'Summary Table'!$B$3:$P$3</c:f>
              <c:numCache>
                <c:formatCode>"$"#,##0,,</c:formatCode>
                <c:ptCount val="15"/>
                <c:pt idx="0">
                  <c:v>73574046.26000002</c:v>
                </c:pt>
                <c:pt idx="1">
                  <c:v>126975846.86</c:v>
                </c:pt>
                <c:pt idx="2">
                  <c:v>140909171.26999998</c:v>
                </c:pt>
                <c:pt idx="3">
                  <c:v>132548153.81999995</c:v>
                </c:pt>
                <c:pt idx="4">
                  <c:v>169000000</c:v>
                </c:pt>
                <c:pt idx="5">
                  <c:v>170000000</c:v>
                </c:pt>
                <c:pt idx="6">
                  <c:v>186236000</c:v>
                </c:pt>
                <c:pt idx="7">
                  <c:v>167000000</c:v>
                </c:pt>
                <c:pt idx="8">
                  <c:v>156865000</c:v>
                </c:pt>
                <c:pt idx="9">
                  <c:v>182618610</c:v>
                </c:pt>
                <c:pt idx="10">
                  <c:v>185806774.352</c:v>
                </c:pt>
                <c:pt idx="11">
                  <c:v>231094935.49399999</c:v>
                </c:pt>
                <c:pt idx="12">
                  <c:v>189843027.17399999</c:v>
                </c:pt>
                <c:pt idx="13">
                  <c:v>234984952.41600001</c:v>
                </c:pt>
                <c:pt idx="14">
                  <c:v>289880284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D-8581-4AA6-961B-81A4B0019395}"/>
            </c:ext>
          </c:extLst>
        </c:ser>
        <c:ser>
          <c:idx val="8"/>
          <c:order val="6"/>
          <c:tx>
            <c:strRef>
              <c:f>'Summary Table'!$A$4</c:f>
              <c:strCache>
                <c:ptCount val="1"/>
                <c:pt idx="0">
                  <c:v>System Capacity</c:v>
                </c:pt>
              </c:strCache>
            </c:strRef>
          </c:tx>
          <c:spPr>
            <a:solidFill>
              <a:srgbClr val="ED7D31">
                <a:lumMod val="50000"/>
              </a:srgbClr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ED7D31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F-8581-4AA6-961B-81A4B0019395}"/>
              </c:ext>
            </c:extLst>
          </c:dPt>
          <c:dPt>
            <c:idx val="7"/>
            <c:invertIfNegative val="0"/>
            <c:bubble3D val="0"/>
            <c:spPr>
              <a:solidFill>
                <a:srgbClr val="ED7D31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1-8581-4AA6-961B-81A4B0019395}"/>
              </c:ext>
            </c:extLst>
          </c:dPt>
          <c:dPt>
            <c:idx val="8"/>
            <c:invertIfNegative val="0"/>
            <c:bubble3D val="0"/>
            <c:spPr>
              <a:solidFill>
                <a:srgbClr val="ED7D31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3-8581-4AA6-961B-81A4B0019395}"/>
              </c:ext>
            </c:extLst>
          </c:dPt>
          <c:dPt>
            <c:idx val="9"/>
            <c:invertIfNegative val="0"/>
            <c:bubble3D val="0"/>
            <c:spPr>
              <a:solidFill>
                <a:srgbClr val="ED7D31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5-8581-4AA6-961B-81A4B0019395}"/>
              </c:ext>
            </c:extLst>
          </c:dPt>
          <c:dPt>
            <c:idx val="10"/>
            <c:invertIfNegative val="0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7-8581-4AA6-961B-81A4B0019395}"/>
              </c:ext>
            </c:extLst>
          </c:dPt>
          <c:dPt>
            <c:idx val="11"/>
            <c:invertIfNegative val="0"/>
            <c:bubble3D val="0"/>
            <c:spPr>
              <a:solidFill>
                <a:srgbClr val="F79646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9-8581-4AA6-961B-81A4B0019395}"/>
              </c:ext>
            </c:extLst>
          </c:dPt>
          <c:dPt>
            <c:idx val="12"/>
            <c:invertIfNegative val="0"/>
            <c:bubble3D val="0"/>
            <c:spPr>
              <a:solidFill>
                <a:srgbClr val="F79646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B-8581-4AA6-961B-81A4B0019395}"/>
              </c:ext>
            </c:extLst>
          </c:dPt>
          <c:dPt>
            <c:idx val="13"/>
            <c:invertIfNegative val="0"/>
            <c:bubble3D val="0"/>
            <c:spPr>
              <a:solidFill>
                <a:srgbClr val="F79646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D-8581-4AA6-961B-81A4B0019395}"/>
              </c:ext>
            </c:extLst>
          </c:dPt>
          <c:dPt>
            <c:idx val="14"/>
            <c:invertIfNegative val="0"/>
            <c:bubble3D val="0"/>
            <c:spPr>
              <a:solidFill>
                <a:srgbClr val="F79646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F-8581-4AA6-961B-81A4B0019395}"/>
              </c:ext>
            </c:extLst>
          </c:dPt>
          <c:dPt>
            <c:idx val="15"/>
            <c:invertIfNegative val="0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1-8581-4AA6-961B-81A4B0019395}"/>
              </c:ext>
            </c:extLst>
          </c:dPt>
          <c:dPt>
            <c:idx val="16"/>
            <c:invertIfNegative val="0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3-8581-4AA6-961B-81A4B0019395}"/>
              </c:ext>
            </c:extLst>
          </c:dPt>
          <c:cat>
            <c:numRef>
              <c:f>'Summary Table'!$B$1:$P$1</c:f>
              <c:numCache>
                <c:formatCode>General</c:formatCode>
                <c:ptCount val="1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  <c:pt idx="13">
                  <c:v>2026</c:v>
                </c:pt>
                <c:pt idx="14">
                  <c:v>2027</c:v>
                </c:pt>
              </c:numCache>
            </c:numRef>
          </c:cat>
          <c:val>
            <c:numRef>
              <c:f>'Summary Table'!$B$4:$P$4</c:f>
              <c:numCache>
                <c:formatCode>"$"#,##0,,</c:formatCode>
                <c:ptCount val="15"/>
                <c:pt idx="0">
                  <c:v>122495162.36</c:v>
                </c:pt>
                <c:pt idx="1">
                  <c:v>176334373.07999998</c:v>
                </c:pt>
                <c:pt idx="2">
                  <c:v>110164518.81999999</c:v>
                </c:pt>
                <c:pt idx="3">
                  <c:v>311344175.13999999</c:v>
                </c:pt>
                <c:pt idx="4">
                  <c:v>346000000</c:v>
                </c:pt>
                <c:pt idx="5">
                  <c:v>282000000</c:v>
                </c:pt>
                <c:pt idx="6">
                  <c:v>208700000</c:v>
                </c:pt>
                <c:pt idx="7">
                  <c:v>180000000</c:v>
                </c:pt>
                <c:pt idx="8">
                  <c:v>133593000</c:v>
                </c:pt>
                <c:pt idx="9">
                  <c:v>174768640</c:v>
                </c:pt>
                <c:pt idx="10">
                  <c:v>117339268.051</c:v>
                </c:pt>
                <c:pt idx="11">
                  <c:v>164988469.01300001</c:v>
                </c:pt>
                <c:pt idx="12">
                  <c:v>178060759.375</c:v>
                </c:pt>
                <c:pt idx="13">
                  <c:v>199397234.52500001</c:v>
                </c:pt>
                <c:pt idx="14">
                  <c:v>84240465.5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4-8581-4AA6-961B-81A4B0019395}"/>
            </c:ext>
          </c:extLst>
        </c:ser>
        <c:ser>
          <c:idx val="5"/>
          <c:order val="7"/>
          <c:tx>
            <c:strRef>
              <c:f>'Summary Table'!$A$7</c:f>
              <c:strCache>
                <c:ptCount val="1"/>
                <c:pt idx="0">
                  <c:v>Other Investments</c:v>
                </c:pt>
              </c:strCache>
            </c:strRef>
          </c:tx>
          <c:spPr>
            <a:solidFill>
              <a:srgbClr val="70AD47">
                <a:lumMod val="50000"/>
              </a:srgbClr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70AD47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6-8581-4AA6-961B-81A4B0019395}"/>
              </c:ext>
            </c:extLst>
          </c:dPt>
          <c:dPt>
            <c:idx val="7"/>
            <c:invertIfNegative val="0"/>
            <c:bubble3D val="0"/>
            <c:spPr>
              <a:solidFill>
                <a:srgbClr val="70AD47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8-8581-4AA6-961B-81A4B0019395}"/>
              </c:ext>
            </c:extLst>
          </c:dPt>
          <c:dPt>
            <c:idx val="8"/>
            <c:invertIfNegative val="0"/>
            <c:bubble3D val="0"/>
            <c:spPr>
              <a:solidFill>
                <a:srgbClr val="70AD47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A-8581-4AA6-961B-81A4B0019395}"/>
              </c:ext>
            </c:extLst>
          </c:dPt>
          <c:dPt>
            <c:idx val="9"/>
            <c:invertIfNegative val="0"/>
            <c:bubble3D val="0"/>
            <c:spPr>
              <a:solidFill>
                <a:srgbClr val="70AD47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C-8581-4AA6-961B-81A4B0019395}"/>
              </c:ext>
            </c:extLst>
          </c:dPt>
          <c:dPt>
            <c:idx val="10"/>
            <c:invertIfNegative val="0"/>
            <c:bubble3D val="0"/>
            <c:spPr>
              <a:solidFill>
                <a:srgbClr val="9BBB59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E-8581-4AA6-961B-81A4B0019395}"/>
              </c:ext>
            </c:extLst>
          </c:dPt>
          <c:dPt>
            <c:idx val="11"/>
            <c:invertIfNegative val="0"/>
            <c:bubble3D val="0"/>
            <c:spPr>
              <a:solidFill>
                <a:srgbClr val="9BBB59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0-8581-4AA6-961B-81A4B0019395}"/>
              </c:ext>
            </c:extLst>
          </c:dPt>
          <c:dPt>
            <c:idx val="12"/>
            <c:invertIfNegative val="0"/>
            <c:bubble3D val="0"/>
            <c:spPr>
              <a:solidFill>
                <a:srgbClr val="9BBB59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2-8581-4AA6-961B-81A4B0019395}"/>
              </c:ext>
            </c:extLst>
          </c:dPt>
          <c:dPt>
            <c:idx val="13"/>
            <c:invertIfNegative val="0"/>
            <c:bubble3D val="0"/>
            <c:spPr>
              <a:solidFill>
                <a:srgbClr val="9BBB59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4-8581-4AA6-961B-81A4B0019395}"/>
              </c:ext>
            </c:extLst>
          </c:dPt>
          <c:dPt>
            <c:idx val="14"/>
            <c:invertIfNegative val="0"/>
            <c:bubble3D val="0"/>
            <c:spPr>
              <a:solidFill>
                <a:srgbClr val="9BBB59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6-8581-4AA6-961B-81A4B0019395}"/>
              </c:ext>
            </c:extLst>
          </c:dPt>
          <c:dPt>
            <c:idx val="15"/>
            <c:invertIfNegative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8-8581-4AA6-961B-81A4B0019395}"/>
              </c:ext>
            </c:extLst>
          </c:dPt>
          <c:dPt>
            <c:idx val="16"/>
            <c:invertIfNegative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A-8581-4AA6-961B-81A4B0019395}"/>
              </c:ext>
            </c:extLst>
          </c:dPt>
          <c:cat>
            <c:numRef>
              <c:f>'Summary Table'!$B$1:$P$1</c:f>
              <c:numCache>
                <c:formatCode>General</c:formatCode>
                <c:ptCount val="1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  <c:pt idx="13">
                  <c:v>2026</c:v>
                </c:pt>
                <c:pt idx="14">
                  <c:v>2027</c:v>
                </c:pt>
              </c:numCache>
            </c:numRef>
          </c:cat>
          <c:val>
            <c:numRef>
              <c:f>'Summary Table'!$B$7:$P$7</c:f>
              <c:numCache>
                <c:formatCode>"$"#,##0,,</c:formatCode>
                <c:ptCount val="15"/>
                <c:pt idx="0">
                  <c:v>64953341.509999752</c:v>
                </c:pt>
                <c:pt idx="1">
                  <c:v>88110203.630000114</c:v>
                </c:pt>
                <c:pt idx="2">
                  <c:v>77471824.929999828</c:v>
                </c:pt>
                <c:pt idx="3">
                  <c:v>52245066.710000038</c:v>
                </c:pt>
                <c:pt idx="4">
                  <c:v>10000000</c:v>
                </c:pt>
                <c:pt idx="5">
                  <c:v>36000000</c:v>
                </c:pt>
                <c:pt idx="6">
                  <c:v>23913000</c:v>
                </c:pt>
                <c:pt idx="7">
                  <c:v>37000000</c:v>
                </c:pt>
                <c:pt idx="8">
                  <c:v>39433000</c:v>
                </c:pt>
                <c:pt idx="9">
                  <c:v>63462000</c:v>
                </c:pt>
                <c:pt idx="10">
                  <c:v>118235537</c:v>
                </c:pt>
                <c:pt idx="11">
                  <c:v>63287902</c:v>
                </c:pt>
                <c:pt idx="12">
                  <c:v>54931361</c:v>
                </c:pt>
                <c:pt idx="13">
                  <c:v>31803229</c:v>
                </c:pt>
                <c:pt idx="14">
                  <c:v>55043919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5B-8581-4AA6-961B-81A4B00193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849812768"/>
        <c:axId val="849809160"/>
        <c:extLst>
          <c:ext xmlns:c15="http://schemas.microsoft.com/office/drawing/2012/chart" uri="{02D57815-91ED-43cb-92C2-25804820EDAC}">
            <c15:filteredBarSeries>
              <c15:ser>
                <c:idx val="0"/>
                <c:order val="1"/>
                <c:tx>
                  <c:strRef>
                    <c:extLst>
                      <c:ext uri="{02D57815-91ED-43cb-92C2-25804820EDAC}">
                        <c15:formulaRef>
                          <c15:sqref>'Summary Table'!$A$1</c15:sqref>
                        </c15:formulaRef>
                      </c:ext>
                    </c:extLst>
                    <c:strCache>
                      <c:ptCount val="1"/>
                      <c:pt idx="0">
                        <c:v>Project Type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'Summary Table'!$B$1:$P$1</c15:sqref>
                        </c15:formulaRef>
                      </c:ext>
                    </c:extLst>
                    <c:numCache>
                      <c:formatCode>General</c:formatCode>
                      <c:ptCount val="15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  <c:pt idx="13">
                        <c:v>2026</c:v>
                      </c:pt>
                      <c:pt idx="14">
                        <c:v>2027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'Summary Table'!$B$1:$E$1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69-8581-4AA6-961B-81A4B0019395}"/>
                  </c:ext>
                </c:extLst>
              </c15:ser>
            </c15:filteredBarSeries>
            <c15:filteredBarSeries>
              <c15:ser>
                <c:idx val="2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Table'!$A$5</c15:sqref>
                        </c15:formulaRef>
                      </c:ext>
                    </c:extLst>
                    <c:strCache>
                      <c:ptCount val="1"/>
                      <c:pt idx="0">
                        <c:v>Pavement - New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Table'!$B$1:$P$1</c15:sqref>
                        </c15:formulaRef>
                      </c:ext>
                    </c:extLst>
                    <c:numCache>
                      <c:formatCode>General</c:formatCode>
                      <c:ptCount val="15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  <c:pt idx="13">
                        <c:v>2026</c:v>
                      </c:pt>
                      <c:pt idx="14">
                        <c:v>2027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Table'!$B$5:$J$5</c15:sqref>
                        </c15:formulaRef>
                      </c:ext>
                    </c:extLst>
                    <c:numCache>
                      <c:formatCode>"$"#,##0,,</c:formatCode>
                      <c:ptCount val="9"/>
                      <c:pt idx="0">
                        <c:v>109666678.72</c:v>
                      </c:pt>
                      <c:pt idx="1">
                        <c:v>129258115.28</c:v>
                      </c:pt>
                      <c:pt idx="2">
                        <c:v>94861296.969999999</c:v>
                      </c:pt>
                      <c:pt idx="3">
                        <c:v>199810981.18000001</c:v>
                      </c:pt>
                      <c:pt idx="4">
                        <c:v>166000000</c:v>
                      </c:pt>
                      <c:pt idx="6">
                        <c:v>149282000</c:v>
                      </c:pt>
                      <c:pt idx="7">
                        <c:v>133548000</c:v>
                      </c:pt>
                      <c:pt idx="8">
                        <c:v>95231000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6A-8581-4AA6-961B-81A4B0019395}"/>
                  </c:ext>
                </c:extLst>
              </c15:ser>
            </c15:filteredBarSeries>
            <c15:filteredBarSeries>
              <c15:ser>
                <c:idx val="4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Table'!$A$6</c15:sqref>
                        </c15:formulaRef>
                      </c:ext>
                    </c:extLst>
                    <c:strCache>
                      <c:ptCount val="1"/>
                      <c:pt idx="0">
                        <c:v>Bridge - New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Table'!$B$1:$P$1</c15:sqref>
                        </c15:formulaRef>
                      </c:ext>
                    </c:extLst>
                    <c:numCache>
                      <c:formatCode>General</c:formatCode>
                      <c:ptCount val="15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  <c:pt idx="13">
                        <c:v>2026</c:v>
                      </c:pt>
                      <c:pt idx="14">
                        <c:v>2027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Table'!$B$6:$J$6</c15:sqref>
                        </c15:formulaRef>
                      </c:ext>
                    </c:extLst>
                    <c:numCache>
                      <c:formatCode>"$"#,##0,,</c:formatCode>
                      <c:ptCount val="9"/>
                      <c:pt idx="0">
                        <c:v>12828483.639999999</c:v>
                      </c:pt>
                      <c:pt idx="1">
                        <c:v>47076257.799999997</c:v>
                      </c:pt>
                      <c:pt idx="2">
                        <c:v>15303221.85</c:v>
                      </c:pt>
                      <c:pt idx="3">
                        <c:v>111533193.96000001</c:v>
                      </c:pt>
                      <c:pt idx="4">
                        <c:v>180000000</c:v>
                      </c:pt>
                      <c:pt idx="6">
                        <c:v>59418000</c:v>
                      </c:pt>
                      <c:pt idx="7">
                        <c:v>67748000</c:v>
                      </c:pt>
                      <c:pt idx="8">
                        <c:v>38362000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6B-8581-4AA6-961B-81A4B0019395}"/>
                  </c:ext>
                </c:extLst>
              </c15:ser>
            </c15:filteredBarSeries>
          </c:ext>
        </c:extLst>
      </c:barChart>
      <c:lineChart>
        <c:grouping val="standard"/>
        <c:varyColors val="0"/>
        <c:ser>
          <c:idx val="7"/>
          <c:order val="0"/>
          <c:tx>
            <c:v>Percent Stewardship</c:v>
          </c:tx>
          <c:spPr>
            <a:ln w="28575" cap="rnd" cmpd="sng">
              <a:solidFill>
                <a:srgbClr val="ED7D31">
                  <a:lumMod val="60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dPt>
            <c:idx val="6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D-8581-4AA6-961B-81A4B0019395}"/>
              </c:ext>
            </c:extLst>
          </c:dPt>
          <c:dPt>
            <c:idx val="7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F-8581-4AA6-961B-81A4B0019395}"/>
              </c:ext>
            </c:extLst>
          </c:dPt>
          <c:dPt>
            <c:idx val="8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61-8581-4AA6-961B-81A4B0019395}"/>
              </c:ext>
            </c:extLst>
          </c:dPt>
          <c:dPt>
            <c:idx val="9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63-8581-4AA6-961B-81A4B0019395}"/>
              </c:ext>
            </c:extLst>
          </c:dPt>
          <c:dPt>
            <c:idx val="10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65-8581-4AA6-961B-81A4B0019395}"/>
              </c:ext>
            </c:extLst>
          </c:dPt>
          <c:dPt>
            <c:idx val="11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67-8581-4AA6-961B-81A4B0019395}"/>
              </c:ext>
            </c:extLst>
          </c:dPt>
          <c:dLbls>
            <c:spPr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'Summary Table'!$B$1:$P$1</c:f>
              <c:numCache>
                <c:formatCode>General</c:formatCode>
                <c:ptCount val="1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  <c:pt idx="13">
                  <c:v>2026</c:v>
                </c:pt>
                <c:pt idx="14">
                  <c:v>2027</c:v>
                </c:pt>
              </c:numCache>
            </c:numRef>
          </c:cat>
          <c:val>
            <c:numRef>
              <c:f>'Summary Table'!$B$9:$P$9</c:f>
              <c:numCache>
                <c:formatCode>0%</c:formatCode>
                <c:ptCount val="15"/>
                <c:pt idx="0">
                  <c:v>0.6781219658935167</c:v>
                </c:pt>
                <c:pt idx="1">
                  <c:v>0.62572737749733265</c:v>
                </c:pt>
                <c:pt idx="2">
                  <c:v>0.72929693381025318</c:v>
                </c:pt>
                <c:pt idx="3">
                  <c:v>0.50049196591709477</c:v>
                </c:pt>
                <c:pt idx="4">
                  <c:v>0.5674362089914945</c:v>
                </c:pt>
                <c:pt idx="5">
                  <c:v>0.55771905424200274</c:v>
                </c:pt>
                <c:pt idx="6">
                  <c:v>0.68649144773285065</c:v>
                </c:pt>
                <c:pt idx="7">
                  <c:v>0.71296296296296291</c:v>
                </c:pt>
                <c:pt idx="8">
                  <c:v>0.76890179401425385</c:v>
                </c:pt>
                <c:pt idx="9">
                  <c:v>0.69421307860357295</c:v>
                </c:pt>
                <c:pt idx="10">
                  <c:v>0.72674451711955279</c:v>
                </c:pt>
                <c:pt idx="11">
                  <c:v>0.74012491360437349</c:v>
                </c:pt>
                <c:pt idx="12">
                  <c:v>0.73036026054264869</c:v>
                </c:pt>
                <c:pt idx="13">
                  <c:v>0.74414716106804246</c:v>
                </c:pt>
                <c:pt idx="14">
                  <c:v>0.83785666876879827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68-8581-4AA6-961B-81A4B00193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4095648"/>
        <c:axId val="874093024"/>
        <c:extLst>
          <c:ext xmlns:c15="http://schemas.microsoft.com/office/drawing/2012/chart" uri="{02D57815-91ED-43cb-92C2-25804820EDAC}">
            <c15:filteredLineSeries>
              <c15:ser>
                <c:idx val="6"/>
                <c:order val="8"/>
                <c:tx>
                  <c:strRef>
                    <c:extLst>
                      <c:ext uri="{02D57815-91ED-43cb-92C2-25804820EDAC}">
                        <c15:formulaRef>
                          <c15:sqref>'Summary Table'!$A$8</c15:sqref>
                        </c15:formulaRef>
                      </c:ext>
                    </c:extLst>
                    <c:strCache>
                      <c:ptCount val="1"/>
                      <c:pt idx="0">
                        <c:v>Grand Total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60000"/>
                      </a:schemeClr>
                    </a:solidFill>
                    <a:ln w="9525">
                      <a:solidFill>
                        <a:schemeClr val="accent1">
                          <a:lumMod val="60000"/>
                        </a:schemeClr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'Summary Table'!$B$1:$P$1</c15:sqref>
                        </c15:formulaRef>
                      </c:ext>
                    </c:extLst>
                    <c:numCache>
                      <c:formatCode>General</c:formatCode>
                      <c:ptCount val="15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  <c:pt idx="13">
                        <c:v>2026</c:v>
                      </c:pt>
                      <c:pt idx="14">
                        <c:v>2027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'Summary Table'!$B$8:$E$8</c15:sqref>
                        </c15:formulaRef>
                      </c:ext>
                    </c:extLst>
                    <c:numCache>
                      <c:formatCode>"$"#,##0,,</c:formatCode>
                      <c:ptCount val="4"/>
                      <c:pt idx="0">
                        <c:v>582358794.3499999</c:v>
                      </c:pt>
                      <c:pt idx="1">
                        <c:v>706556025.76999998</c:v>
                      </c:pt>
                      <c:pt idx="2">
                        <c:v>693144508.45000005</c:v>
                      </c:pt>
                      <c:pt idx="3">
                        <c:v>727894682.44999993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6C-8581-4AA6-961B-81A4B0019395}"/>
                  </c:ext>
                </c:extLst>
              </c15:ser>
            </c15:filteredLineSeries>
          </c:ext>
        </c:extLst>
      </c:lineChart>
      <c:catAx>
        <c:axId val="849812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9809160"/>
        <c:crosses val="autoZero"/>
        <c:auto val="1"/>
        <c:lblAlgn val="ctr"/>
        <c:lblOffset val="100"/>
        <c:noMultiLvlLbl val="0"/>
      </c:catAx>
      <c:valAx>
        <c:axId val="849809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Millions of Dollars</a:t>
                </a:r>
              </a:p>
            </c:rich>
          </c:tx>
          <c:layout>
            <c:manualLayout>
              <c:xMode val="edge"/>
              <c:yMode val="edge"/>
              <c:x val="3.2328950684443136E-2"/>
              <c:y val="0.4727609632226934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$&quot;#,##0,,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9812768"/>
        <c:crosses val="autoZero"/>
        <c:crossBetween val="between"/>
      </c:valAx>
      <c:valAx>
        <c:axId val="874093024"/>
        <c:scaling>
          <c:orientation val="minMax"/>
          <c:max val="1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Stewardship</a:t>
                </a:r>
                <a:r>
                  <a:rPr lang="en-US" baseline="0" dirty="0"/>
                  <a:t> Proportion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accent2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4095648"/>
        <c:crosses val="max"/>
        <c:crossBetween val="between"/>
        <c:majorUnit val="0.2"/>
      </c:valAx>
      <c:catAx>
        <c:axId val="8740956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74093024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l"/>
      <c:layout>
        <c:manualLayout>
          <c:xMode val="edge"/>
          <c:yMode val="edge"/>
          <c:x val="0.75236611870884573"/>
          <c:y val="0.75278728322371402"/>
          <c:w val="0.17424749927154295"/>
          <c:h val="0.19023207975104173"/>
        </c:manualLayout>
      </c:layout>
      <c:overlay val="1"/>
      <c:spPr>
        <a:solidFill>
          <a:schemeClr val="bg1">
            <a:alpha val="9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777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777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02E9FA6-72E5-485C-9AC8-94B66A78E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53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777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696913"/>
            <a:ext cx="4630737" cy="3471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145" y="4398283"/>
            <a:ext cx="5140112" cy="416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777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fld id="{E7669DD5-6282-41B8-9E81-F6594F2D7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485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88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4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06444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6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6494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7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6990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B6BD1137-7CB8-4BAC-81D8-69FE8A93D38B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4CE5A-0D8A-4329-A297-0250A4F5DE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354F-195E-4620-9BBF-EE1CA0AFF5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6018F-02C5-492A-A396-60FCB4AFE8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EA00E3-29D0-4240-843B-43CFF80D3D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C0A35A-7F2A-4818-BE4F-BD985AAD31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550D3-1F65-4CDB-9A8E-82FEAFC52E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A245A-4344-4ADD-88E1-2801F720F3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3C34-C3E1-402C-B999-0740D77D1E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8A0CD-188E-41B4-85D2-A4D943DD92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0310A5-C358-4C54-90DC-01EB34AE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82" r:id="rId1"/>
    <p:sldLayoutId id="2147484883" r:id="rId2"/>
    <p:sldLayoutId id="2147484884" r:id="rId3"/>
    <p:sldLayoutId id="2147484885" r:id="rId4"/>
    <p:sldLayoutId id="2147484886" r:id="rId5"/>
    <p:sldLayoutId id="2147484887" r:id="rId6"/>
    <p:sldLayoutId id="2147484888" r:id="rId7"/>
    <p:sldLayoutId id="2147484889" r:id="rId8"/>
    <p:sldLayoutId id="2147484890" r:id="rId9"/>
    <p:sldLayoutId id="2147484891" r:id="rId10"/>
    <p:sldLayoutId id="214748489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24763"/>
            <a:ext cx="7772400" cy="415733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2023-2027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Highway Program 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Development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sz="1400" i="1" dirty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</a:br>
            <a:endParaRPr lang="en-US" sz="1400" i="1" dirty="0">
              <a:solidFill>
                <a:srgbClr val="FF000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7805640" y="327293"/>
            <a:ext cx="95571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May 10, 2022</a:t>
            </a:r>
          </a:p>
        </p:txBody>
      </p:sp>
    </p:spTree>
    <p:extLst>
      <p:ext uri="{BB962C8B-B14F-4D97-AF65-F5344CB8AC3E}">
        <p14:creationId xmlns:p14="http://schemas.microsoft.com/office/powerpoint/2010/main" val="670708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782084"/>
            <a:ext cx="9144000" cy="719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May Workshop Agenda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2</a:t>
            </a:fld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13F06D7-40EE-4FCA-AE86-FF9E02FA0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5638" y="327293"/>
            <a:ext cx="95571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May 10, 2022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61A6748-0FF4-4485-9F03-D1D82477E9E9}"/>
              </a:ext>
            </a:extLst>
          </p:cNvPr>
          <p:cNvSpPr txBox="1">
            <a:spLocks/>
          </p:cNvSpPr>
          <p:nvPr/>
        </p:nvSpPr>
        <p:spPr>
          <a:xfrm>
            <a:off x="457200" y="2195623"/>
            <a:ext cx="8229600" cy="348216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Tx/>
            </a:pP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Review 2023-2027 Highway Program Balances</a:t>
            </a:r>
          </a:p>
          <a:p>
            <a:pPr fontAlgn="auto">
              <a:spcAft>
                <a:spcPts val="0"/>
              </a:spcAft>
              <a:buClrTx/>
            </a:pP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Present the Draft 2023-2027 Iowa Transportation Improvement Program to the public (including all previous program approvals and draft 2023-2027 Highway Program)</a:t>
            </a:r>
          </a:p>
        </p:txBody>
      </p:sp>
    </p:spTree>
    <p:extLst>
      <p:ext uri="{BB962C8B-B14F-4D97-AF65-F5344CB8AC3E}">
        <p14:creationId xmlns:p14="http://schemas.microsoft.com/office/powerpoint/2010/main" val="3716559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3514"/>
            <a:ext cx="9144000" cy="658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Commission Program Development Schedule (2023-2027)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320248"/>
            <a:ext cx="91440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May 2022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Present the Draft 2023-2027 Iowa Transportation Improvement Program to the public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         (including all previous program approvals and draft 2023–2027 Highway Program)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June 2022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Approve the 2023–2027 Iowa Transportation Improvement Program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3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34D8ED-F808-4D43-94AE-EEA10020E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5640" y="327293"/>
            <a:ext cx="95571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May 10, 2022</a:t>
            </a:r>
          </a:p>
        </p:txBody>
      </p:sp>
    </p:spTree>
    <p:extLst>
      <p:ext uri="{BB962C8B-B14F-4D97-AF65-F5344CB8AC3E}">
        <p14:creationId xmlns:p14="http://schemas.microsoft.com/office/powerpoint/2010/main" val="1802262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790405"/>
            <a:ext cx="9144000" cy="3520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latin typeface="Helvetica" pitchFamily="34" charset="0"/>
              </a:rPr>
              <a:t>Projected Funds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pitchFamily="34" charset="0"/>
              </a:rPr>
              <a:t>820.9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pitchFamily="34" charset="0"/>
              </a:rPr>
              <a:t>855.6	856.1	857.9	850.6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850.6 	 850.6 	 850.6 	 850.6	850.6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166.7	136.8	191.6	203.6	200.9	180.0	185.0	190.0 	195.0	200.0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139.5	145.0	150.0	155.0	200.0	210.0	220.0	225.0 	230.0	235.0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102.0	109.1	144.6	141.0	175.0	190.0	205.0	210.0 	215.0	220.0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Safety Specific 	31.6	32.0	33.0	34.0	40.0	41.0	42.0	43.0	44.0	45.0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219.1	300.0	110.4 	218.4	24.4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 		32.9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 		45.7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Stewardship Projects	14.9	0.5	0.7	0.5	39.5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Capacity Projects			1.7		86.6	11.1	0.4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Transfer of Jurisdiction	2.0	7.0	5.0	5.0		(2.0)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181.0	148.3	82.3	146.1	51.7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 	 	50.0	</a:t>
            </a:r>
            <a:endParaRPr lang="en-US" sz="900" dirty="0">
              <a:solidFill>
                <a:srgbClr val="008000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I-35/80/235 Polk Southwest Mixmaster					36.1	86.4	13.0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I-380 Linn 120</a:t>
            </a:r>
            <a:r>
              <a:rPr lang="en-US" sz="900" baseline="30000" dirty="0">
                <a:latin typeface="Helvetica" charset="0"/>
                <a:ea typeface="Helvetica" charset="0"/>
                <a:cs typeface="Helvetica" charset="0"/>
              </a:rPr>
              <a:t>th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St to NW to US 30		0.3	99.1	0.1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Story US 30 Interchange Bridges and Mainline					4.9	10.4	29.9	25.6	1.2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Middle Road Interchange			45.8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 (35.9)	(23.4)	(8.1)	(45.8)	(8.5)	 (4.9)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155.0	157.0 	165.4	150.6 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1259782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2032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2023-2032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29763" y="2242699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5976514" y="1364028"/>
            <a:ext cx="9705" cy="52934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86498" y="4926961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4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May 10, 2022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as shown April 11, 2022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109758"/>
            <a:ext cx="2259964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Clr>
                <a:schemeClr val="tx1"/>
              </a:buClr>
              <a:buNone/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3" name="TextBox 28">
            <a:extLst>
              <a:ext uri="{FF2B5EF4-FFF2-40B4-BE49-F238E27FC236}">
                <a16:creationId xmlns:a16="http://schemas.microsoft.com/office/drawing/2014/main" id="{89759587-8FDD-4DE7-B66E-4005FFDA4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222" y="0"/>
            <a:ext cx="1999474" cy="1782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FY 2022 Projects Rescheduled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Rescheduling and cost changes of projects programmed in years 2023 to 2026, add 2027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Advance CBIS – Madison Avenue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Project Funding Scenario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Adjustment for final 2027 stewardship project lists</a:t>
            </a: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205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423182"/>
              </p:ext>
            </p:extLst>
          </p:nvPr>
        </p:nvGraphicFramePr>
        <p:xfrm>
          <a:off x="271849" y="677396"/>
          <a:ext cx="7879978" cy="3887099"/>
        </p:xfrm>
        <a:graphic>
          <a:graphicData uri="http://schemas.openxmlformats.org/drawingml/2006/table">
            <a:tbl>
              <a:tblPr/>
              <a:tblGrid>
                <a:gridCol w="42465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1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1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97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1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03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70380">
                  <a:extLst>
                    <a:ext uri="{9D8B030D-6E8A-4147-A177-3AD203B41FA5}">
                      <a16:colId xmlns:a16="http://schemas.microsoft.com/office/drawing/2014/main" val="3729799418"/>
                    </a:ext>
                  </a:extLst>
                </a:gridCol>
                <a:gridCol w="5203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5211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8238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2028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Beyond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755">
                <a:tc>
                  <a:txBody>
                    <a:bodyPr/>
                    <a:lstStyle/>
                    <a:p>
                      <a:pPr algn="l" rtl="0" fontAlgn="b"/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0379111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9780499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Interstate Stewardship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7862079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I-35 Story: US 30 to Co Rd D59 (southbound)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2.3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2.3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2281604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219493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8192523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Non-Interstate Bridge Modernization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5351300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218 Benton: Abandoned RR 2.6 Mi N of N </a:t>
                      </a:r>
                      <a:r>
                        <a:rPr lang="en-US" sz="1000" b="0" i="0" u="none" strike="noStrike" dirty="0" err="1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Jct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US 30 (Remove Bridge)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9704178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30 Harrison: Stream 2.3 Mi E of Co Rd F32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1008072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     (Move from FY 2022 to FY 2023)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8472479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6227009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9286863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Non-Interstate Capacity/System Enhancement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8137761"/>
                  </a:ext>
                </a:extLst>
              </a:tr>
              <a:tr h="13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Polk: Iowa Traffic Training Center – Phase 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60082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71 Dickinson: Okoboji Grove Rd in Arnolds Park to East View Ave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12.9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58916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     (Move from FY 2022 to FY 2023)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8685994"/>
                  </a:ext>
                </a:extLst>
              </a:tr>
              <a:tr h="76762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485788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238955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82015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8450429"/>
                  </a:ext>
                </a:extLst>
              </a:tr>
            </a:tbl>
          </a:graphicData>
        </a:graphic>
      </p:graphicFrame>
      <p:sp>
        <p:nvSpPr>
          <p:cNvPr id="2351" name="Rectangle 6"/>
          <p:cNvSpPr>
            <a:spLocks noChangeArrowheads="1"/>
          </p:cNvSpPr>
          <p:nvPr/>
        </p:nvSpPr>
        <p:spPr bwMode="auto">
          <a:xfrm>
            <a:off x="0" y="265996"/>
            <a:ext cx="9144001" cy="41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 Updates Since April Workshop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78289642-451F-4231-9D2F-2E843E6821D4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5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A52C0B3-EE62-4302-9FA2-1C70745427E6}"/>
              </a:ext>
            </a:extLst>
          </p:cNvPr>
          <p:cNvCxnSpPr>
            <a:cxnSpLocks/>
          </p:cNvCxnSpPr>
          <p:nvPr/>
        </p:nvCxnSpPr>
        <p:spPr>
          <a:xfrm>
            <a:off x="6997863" y="674650"/>
            <a:ext cx="0" cy="29549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6">
            <a:extLst>
              <a:ext uri="{FF2B5EF4-FFF2-40B4-BE49-F238E27FC236}">
                <a16:creationId xmlns:a16="http://schemas.microsoft.com/office/drawing/2014/main" id="{030CDA77-1B2A-4958-8690-1AFC7E829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0864" y="166655"/>
            <a:ext cx="95571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May 10, 2022</a:t>
            </a:r>
          </a:p>
        </p:txBody>
      </p:sp>
    </p:spTree>
    <p:extLst>
      <p:ext uri="{BB962C8B-B14F-4D97-AF65-F5344CB8AC3E}">
        <p14:creationId xmlns:p14="http://schemas.microsoft.com/office/powerpoint/2010/main" val="3126323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2062254"/>
            <a:ext cx="9144000" cy="3956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latin typeface="Helvetica" pitchFamily="34" charset="0"/>
              </a:rPr>
              <a:t>Projected Funds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pitchFamily="34" charset="0"/>
              </a:rPr>
              <a:t>820.9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pitchFamily="34" charset="0"/>
              </a:rPr>
              <a:t>855.6	856.1	857.9	850.6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850.6 	 850.6 	 850.6 	 850.6	850.6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Added funds due to FY 2022 project moves to 2023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14.2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166.7	136.8	191.6	203.6	200.9	180.0	185.0	190.0 	195.0	200.0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Interstate Stewardship	2.3	(2.3)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139.5	145.0	150.0	155.0	200.0	210.0	220.0	225.0 	230.0	235.0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102.0	109.1	144.6	141.0	175.0	190.0	205.0	210.0 	215.0	220.0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Non-Interstate Bridge Modernization	0.1	1.2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Safety Specific 	31.6	32.0	33.0	34.0	40.0	41.0	42.0	43.0	44.0	45.0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219.1	300.0	110.4 	218.4	24.4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Non-Interstate Capacity/System Enhancement	2.9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 		32.9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 		45.7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Stewardship Projects	14.9	0.5	0.7	0.5	39.5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Capacity Projects			1.7		86.6	11.1	0.4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Transfer of Jurisdiction	2.0	7.0	5.0	5.0		(2.0)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181.0	148.3	82.3	146.1	51.7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 	 	50.0	</a:t>
            </a:r>
            <a:endParaRPr lang="en-US" sz="900" dirty="0">
              <a:solidFill>
                <a:srgbClr val="008000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I-35/80/235 Polk Southwest Mixmaster					36.1	86.4	13.0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I-380 Linn 120</a:t>
            </a:r>
            <a:r>
              <a:rPr lang="en-US" sz="900" baseline="30000" dirty="0">
                <a:latin typeface="Helvetica" charset="0"/>
                <a:ea typeface="Helvetica" charset="0"/>
                <a:cs typeface="Helvetica" charset="0"/>
              </a:rPr>
              <a:t>th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St to NW to US 30		0.3	99.1	0.1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Story US 30 Interchange Bridges and Mainline					4.9	10.4	29.9	25.6	1.2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Middle Road Interchange			45.8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 (27.0)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(22.3)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	(8.1)	(45.8)	(8.5)	 (4.9)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155.0	157.0 	165.4	150.6 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1531631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2032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2023-2032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86498" y="2588688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5976514" y="1364028"/>
            <a:ext cx="9705" cy="52934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111211" y="5569512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6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May 10, 2022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109758"/>
            <a:ext cx="2259964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Clr>
                <a:schemeClr val="tx1"/>
              </a:buClr>
              <a:buNone/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3" name="TextBox 28">
            <a:extLst>
              <a:ext uri="{FF2B5EF4-FFF2-40B4-BE49-F238E27FC236}">
                <a16:creationId xmlns:a16="http://schemas.microsoft.com/office/drawing/2014/main" id="{89759587-8FDD-4DE7-B66E-4005FFDA4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222" y="0"/>
            <a:ext cx="1999474" cy="208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FY 2022 Projects Rescheduled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Rescheduling and cost changes of projects programmed in years 2023 to 2026, add 2027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Advance CBIS – Madison Avenue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Project Funding Scenario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Adjustment for final 2027 stewardship project lists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Adjustments since April workshop</a:t>
            </a: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051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2062254"/>
            <a:ext cx="9144000" cy="3375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latin typeface="Helvetica" pitchFamily="34" charset="0"/>
              </a:rPr>
              <a:t>Projected Funds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pitchFamily="34" charset="0"/>
              </a:rPr>
              <a:t>835.1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pitchFamily="34" charset="0"/>
              </a:rPr>
              <a:t>855.6	856.1	857.9	850.6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850.6 	 850.6 	 850.6 	 850.6	850.6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169.0	134.5	191.6	203.6	200.9	180.0	185.0	190.0 	195.0	200.0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139.5	145.0	150.0	155.0	200.0	210.0	220.0	225.0 	230.0	235.0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102.1	110.3	144.6	141.0	175.0	190.0	205.0	210.0 	215.0	220.0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Safety Specific 	31.6	32.0	33.0	34.0	40.0	41.0	42.0	43.0	44.0	45.0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222.0	300.0	110.4 	218.4	24.4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 		32.9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 		45.7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Stewardship Projects	14.9	0.5	0.7	0.5	39.5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Capacity Projects			1.7		86.6	11.1	0.4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Transfer of Jurisdiction	2.0	7.0	5.0	5.0		(2.0)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181.0	148.3	82.3	146.1	51.7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 	 	50.0	</a:t>
            </a:r>
            <a:endParaRPr lang="en-US" sz="900" dirty="0">
              <a:solidFill>
                <a:srgbClr val="008000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I-35/80/235 Polk Southwest Mixmaster					36.1	86.4	13.0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I-380 Linn 120</a:t>
            </a:r>
            <a:r>
              <a:rPr lang="en-US" sz="900" baseline="30000" dirty="0">
                <a:latin typeface="Helvetica" charset="0"/>
                <a:ea typeface="Helvetica" charset="0"/>
                <a:cs typeface="Helvetica" charset="0"/>
              </a:rPr>
              <a:t>th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St to NW to US 30		0.3	99.1	0.1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Story US 30 Interchange Bridges and Mainline					4.9	10.4	29.9	25.6	1.2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Middle Road Interchange			45.8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 (27.0)	(22.3)	(8.1)	(45.8)	(8.5)	 (4.9)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155.0	157.0 	165.4	150.6 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1531631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2032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2023-2032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95642" y="2414952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5976514" y="1364028"/>
            <a:ext cx="9705" cy="52934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138643" y="5112312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7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May 10, 2022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109758"/>
            <a:ext cx="2259964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Clr>
                <a:schemeClr val="tx1"/>
              </a:buClr>
              <a:buNone/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3" name="TextBox 28">
            <a:extLst>
              <a:ext uri="{FF2B5EF4-FFF2-40B4-BE49-F238E27FC236}">
                <a16:creationId xmlns:a16="http://schemas.microsoft.com/office/drawing/2014/main" id="{89759587-8FDD-4DE7-B66E-4005FFDA4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222" y="0"/>
            <a:ext cx="1999474" cy="208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FY 2022 Projects Rescheduled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Rescheduling and cost changes of projects programmed in years 2023 to 2026, add 2027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Advance CBIS – Madison Avenue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Project Funding Scenario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Adjustment for final 2027 stewardship project lists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Adjustments since April workshop</a:t>
            </a: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891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85E4871-F997-4C86-A5F0-6A211C66ED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737401"/>
              </p:ext>
            </p:extLst>
          </p:nvPr>
        </p:nvGraphicFramePr>
        <p:xfrm>
          <a:off x="171450" y="395416"/>
          <a:ext cx="8783138" cy="6116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6">
            <a:extLst>
              <a:ext uri="{FF2B5EF4-FFF2-40B4-BE49-F238E27FC236}">
                <a16:creationId xmlns:a16="http://schemas.microsoft.com/office/drawing/2014/main" id="{A85194FD-1770-4A83-A434-7F416688A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May 10, 2022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ABE4560-81C3-4EE2-A1AE-1106A4EB8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8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100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itchFamily="34" charset="0"/>
              </a:rPr>
              <a:t>Next Steps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9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410B5BDC-8EC3-4C0D-BE6D-9AD06BCE3F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982450"/>
            <a:ext cx="9144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May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Present the Draft 2023-2027 Iowa Transportation Improvement Program to the public (including all previous program approvals and draft 2023–2027 Highway Program)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June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Approve 2023-2027 Iowa Transportation Improvement Program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endParaRPr lang="en-US" sz="20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31E582-B1DE-4EEA-B507-915AFB7E1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5639" y="327293"/>
            <a:ext cx="95571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May 10, 2022</a:t>
            </a:r>
          </a:p>
        </p:txBody>
      </p:sp>
    </p:spTree>
    <p:extLst>
      <p:ext uri="{BB962C8B-B14F-4D97-AF65-F5344CB8AC3E}">
        <p14:creationId xmlns:p14="http://schemas.microsoft.com/office/powerpoint/2010/main" val="1411281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51287</TotalTime>
  <Words>1806</Words>
  <Application>Microsoft Office PowerPoint</Application>
  <PresentationFormat>On-screen Show (4:3)</PresentationFormat>
  <Paragraphs>194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Helvetica</vt:lpstr>
      <vt:lpstr>Times New Roman</vt:lpstr>
      <vt:lpstr>Wingdings</vt:lpstr>
      <vt:lpstr>Office Theme</vt:lpstr>
      <vt:lpstr>2023-2027  Highway Program   Development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Next Steps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2040</cp:revision>
  <cp:lastPrinted>2022-04-29T13:06:57Z</cp:lastPrinted>
  <dcterms:created xsi:type="dcterms:W3CDTF">2001-05-04T13:55:51Z</dcterms:created>
  <dcterms:modified xsi:type="dcterms:W3CDTF">2022-04-29T13:07:05Z</dcterms:modified>
</cp:coreProperties>
</file>