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367" r:id="rId3"/>
    <p:sldId id="334" r:id="rId4"/>
    <p:sldId id="333" r:id="rId5"/>
    <p:sldId id="364" r:id="rId6"/>
    <p:sldId id="368" r:id="rId7"/>
    <p:sldId id="366" r:id="rId8"/>
    <p:sldId id="287"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acia, Jennifer" initials="KJ" lastIdx="1" clrIdx="0">
    <p:extLst>
      <p:ext uri="{19B8F6BF-5375-455C-9EA6-DF929625EA0E}">
        <p15:presenceInfo xmlns:p15="http://schemas.microsoft.com/office/powerpoint/2012/main" userId="S::Jennifer.Kolacia@iowadot.us::8983a76c-6d79-4463-bde6-ad2b6f92c2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34495E"/>
    <a:srgbClr val="69686D"/>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5574" autoAdjust="0"/>
  </p:normalViewPr>
  <p:slideViewPr>
    <p:cSldViewPr>
      <p:cViewPr varScale="1">
        <p:scale>
          <a:sx n="99" d="100"/>
          <a:sy n="99" d="100"/>
        </p:scale>
        <p:origin x="672"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94" d="100"/>
          <a:sy n="94" d="100"/>
        </p:scale>
        <p:origin x="278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4/28/2023</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4/28/2023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pic>
        <p:nvPicPr>
          <p:cNvPr id="11" name="Picture 10">
            <a:extLst>
              <a:ext uri="{FF2B5EF4-FFF2-40B4-BE49-F238E27FC236}">
                <a16:creationId xmlns:a16="http://schemas.microsoft.com/office/drawing/2014/main" id="{1C68B666-719F-46AE-93F4-3B2C7EB9D63F}"/>
              </a:ext>
            </a:extLst>
          </p:cNvPr>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6782671" y="280808"/>
            <a:ext cx="2083435" cy="378460"/>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pic>
        <p:nvPicPr>
          <p:cNvPr id="11" name="Picture 10">
            <a:extLst>
              <a:ext uri="{FF2B5EF4-FFF2-40B4-BE49-F238E27FC236}">
                <a16:creationId xmlns:a16="http://schemas.microsoft.com/office/drawing/2014/main" id="{B558E3EC-BE20-4D81-AD21-FCF0BEECDCC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8022" y="507277"/>
            <a:ext cx="2083435" cy="378460"/>
          </a:xfrm>
          <a:prstGeom prst="rect">
            <a:avLst/>
          </a:prstGeom>
        </p:spPr>
      </p:pic>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828B9B9E-6F7A-40F0-B5CB-A879D2F3BBF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48246"/>
            <a:ext cx="2083435" cy="378460"/>
          </a:xfrm>
          <a:prstGeom prst="rect">
            <a:avLst/>
          </a:prstGeom>
        </p:spPr>
      </p:pic>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541DD0-2728-4ECE-949C-818D0D0D2617}"/>
              </a:ext>
            </a:extLst>
          </p:cNvPr>
          <p:cNvSpPr/>
          <p:nvPr userDrawn="1"/>
        </p:nvSpPr>
        <p:spPr>
          <a:xfrm>
            <a:off x="8604448" y="6453336"/>
            <a:ext cx="466794" cy="369332"/>
          </a:xfrm>
          <a:prstGeom prst="rect">
            <a:avLst/>
          </a:prstGeom>
        </p:spPr>
        <p:txBody>
          <a:bodyPr wrap="none">
            <a:spAutoFit/>
          </a:bodyPr>
          <a:lstStyle/>
          <a:p>
            <a:fld id="{5EF72394-20AE-4583-8A01-A144B1C77253}" type="slidenum">
              <a:rPr lang="en-US" sz="1800" smtClean="0">
                <a:solidFill>
                  <a:schemeClr val="bg2"/>
                </a:solidFill>
                <a:latin typeface="PT Sans" panose="020B0503020203020204" pitchFamily="34" charset="0"/>
              </a:rPr>
              <a:pPr/>
              <a:t>‹#›</a:t>
            </a:fld>
            <a:endParaRPr lang="en-US" dirty="0"/>
          </a:p>
        </p:txBody>
      </p:sp>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954107"/>
          </a:xfrm>
          <a:prstGeom prst="rect">
            <a:avLst/>
          </a:prstGeom>
          <a:noFill/>
        </p:spPr>
        <p:txBody>
          <a:bodyPr wrap="square" rtlCol="0">
            <a:spAutoFit/>
          </a:bodyPr>
          <a:lstStyle/>
          <a:p>
            <a:r>
              <a:rPr lang="en-US" sz="2000" b="1" dirty="0">
                <a:solidFill>
                  <a:schemeClr val="bg1"/>
                </a:solidFill>
                <a:latin typeface="PT Sans" panose="020B0503020203020204" pitchFamily="34" charset="0"/>
              </a:rPr>
              <a:t>Revitalize Iowa’s Sound Economy Program</a:t>
            </a:r>
          </a:p>
          <a:p>
            <a:r>
              <a:rPr lang="en-US" b="1" dirty="0">
                <a:solidFill>
                  <a:schemeClr val="bg1"/>
                </a:solidFill>
                <a:latin typeface="PT Sans" panose="020B0503020203020204" pitchFamily="34" charset="0"/>
              </a:rPr>
              <a:t>Iowa Transportation Commission Workshop</a:t>
            </a:r>
          </a:p>
          <a:p>
            <a:r>
              <a:rPr lang="en-US" b="1" dirty="0">
                <a:solidFill>
                  <a:schemeClr val="bg1"/>
                </a:solidFill>
                <a:latin typeface="PT Sans" panose="020B0503020203020204" pitchFamily="34" charset="0"/>
              </a:rPr>
              <a:t>May 9, 2023</a:t>
            </a:r>
            <a:endParaRPr lang="en-US"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426515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55000" lnSpcReduction="20000"/>
          </a:bodyPr>
          <a:lstStyle/>
          <a:p>
            <a:pPr lvl="0"/>
            <a:r>
              <a:rPr lang="en-US" sz="3100" b="1" dirty="0"/>
              <a:t>Available Funding</a:t>
            </a:r>
          </a:p>
          <a:p>
            <a:pPr lvl="1">
              <a:spcAft>
                <a:spcPts val="1200"/>
              </a:spcAft>
            </a:pPr>
            <a:r>
              <a:rPr lang="en-US" dirty="0"/>
              <a:t>Funded annually with dedicated state motor fuel and special fuel tax revenues</a:t>
            </a:r>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0"/>
            <a:r>
              <a:rPr lang="en-US" sz="3100" b="1" dirty="0"/>
              <a:t>Application Summary for SFY2023</a:t>
            </a:r>
          </a:p>
          <a:p>
            <a:pPr lvl="1">
              <a:spcAft>
                <a:spcPts val="1200"/>
              </a:spcAft>
            </a:pPr>
            <a:r>
              <a:rPr lang="en-US" dirty="0"/>
              <a:t>Total number of projects awarded: 6</a:t>
            </a:r>
          </a:p>
          <a:p>
            <a:pPr lvl="1">
              <a:spcAft>
                <a:spcPts val="1200"/>
              </a:spcAft>
            </a:pPr>
            <a:r>
              <a:rPr lang="en-US" dirty="0"/>
              <a:t>Total project costs: $17,074,238</a:t>
            </a:r>
          </a:p>
          <a:p>
            <a:pPr lvl="1">
              <a:spcAft>
                <a:spcPts val="1200"/>
              </a:spcAft>
            </a:pPr>
            <a:r>
              <a:rPr lang="en-US" dirty="0"/>
              <a:t>Total amount awarded: $8,961,060</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2945072355"/>
              </p:ext>
            </p:extLst>
          </p:nvPr>
        </p:nvGraphicFramePr>
        <p:xfrm>
          <a:off x="1547664" y="2420888"/>
          <a:ext cx="6552728" cy="2011680"/>
        </p:xfrm>
        <a:graphic>
          <a:graphicData uri="http://schemas.openxmlformats.org/drawingml/2006/table">
            <a:tbl>
              <a:tblPr firstRow="1" bandRow="1">
                <a:tableStyleId>{5C22544A-7EE6-4342-B048-85BDC9FD1C3A}</a:tableStyleId>
              </a:tblPr>
              <a:tblGrid>
                <a:gridCol w="2967272">
                  <a:extLst>
                    <a:ext uri="{9D8B030D-6E8A-4147-A177-3AD203B41FA5}">
                      <a16:colId xmlns:a16="http://schemas.microsoft.com/office/drawing/2014/main" val="1223671175"/>
                    </a:ext>
                  </a:extLst>
                </a:gridCol>
                <a:gridCol w="1854546">
                  <a:extLst>
                    <a:ext uri="{9D8B030D-6E8A-4147-A177-3AD203B41FA5}">
                      <a16:colId xmlns:a16="http://schemas.microsoft.com/office/drawing/2014/main" val="2782411665"/>
                    </a:ext>
                  </a:extLst>
                </a:gridCol>
                <a:gridCol w="1730910">
                  <a:extLst>
                    <a:ext uri="{9D8B030D-6E8A-4147-A177-3AD203B41FA5}">
                      <a16:colId xmlns:a16="http://schemas.microsoft.com/office/drawing/2014/main" val="77337432"/>
                    </a:ext>
                  </a:extLst>
                </a:gridCol>
              </a:tblGrid>
              <a:tr h="360040">
                <a:tc>
                  <a:txBody>
                    <a:bodyPr/>
                    <a:lstStyle/>
                    <a:p>
                      <a:endParaRPr lang="en-US" dirty="0"/>
                    </a:p>
                  </a:txBody>
                  <a:tcPr>
                    <a:solidFill>
                      <a:schemeClr val="tx1"/>
                    </a:solidFill>
                  </a:tcPr>
                </a:tc>
                <a:tc>
                  <a:txBody>
                    <a:bodyPr/>
                    <a:lstStyle/>
                    <a:p>
                      <a:pPr algn="ctr"/>
                      <a:r>
                        <a:rPr lang="en-US" sz="1500" b="0" dirty="0">
                          <a:latin typeface="PT Sans" panose="020B0503020203020204"/>
                        </a:rPr>
                        <a:t>CITY</a:t>
                      </a:r>
                    </a:p>
                  </a:txBody>
                  <a:tcPr>
                    <a:solidFill>
                      <a:schemeClr val="tx1"/>
                    </a:solidFill>
                  </a:tcPr>
                </a:tc>
                <a:tc>
                  <a:txBody>
                    <a:bodyPr/>
                    <a:lstStyle/>
                    <a:p>
                      <a:pPr algn="ctr"/>
                      <a:r>
                        <a:rPr lang="en-US" sz="1500" b="0" dirty="0">
                          <a:latin typeface="PT Sans" panose="020B0503020203020204"/>
                        </a:rPr>
                        <a:t>COUNTY</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Average funding generated monthly</a:t>
                      </a:r>
                    </a:p>
                  </a:txBody>
                  <a:tcPr>
                    <a:solidFill>
                      <a:schemeClr val="tx1"/>
                    </a:solidFill>
                  </a:tcPr>
                </a:tc>
                <a:tc>
                  <a:txBody>
                    <a:bodyPr/>
                    <a:lstStyle/>
                    <a:p>
                      <a:pPr algn="ctr"/>
                      <a:r>
                        <a:rPr lang="en-US" sz="1500" dirty="0">
                          <a:latin typeface="PT Sans" panose="020B0503020203020204"/>
                        </a:rPr>
                        <a:t>$905,101</a:t>
                      </a:r>
                    </a:p>
                  </a:txBody>
                  <a:tcPr/>
                </a:tc>
                <a:tc>
                  <a:txBody>
                    <a:bodyPr/>
                    <a:lstStyle/>
                    <a:p>
                      <a:pPr algn="ctr"/>
                      <a:r>
                        <a:rPr lang="en-US" sz="1500" dirty="0">
                          <a:latin typeface="PT Sans" panose="020B0503020203020204"/>
                        </a:rPr>
                        <a:t>$452,550</a:t>
                      </a:r>
                    </a:p>
                  </a:txBody>
                  <a:tcPr/>
                </a:tc>
                <a:extLst>
                  <a:ext uri="{0D108BD9-81ED-4DB2-BD59-A6C34878D82A}">
                    <a16:rowId xmlns:a16="http://schemas.microsoft.com/office/drawing/2014/main" val="391757430"/>
                  </a:ext>
                </a:extLst>
              </a:tr>
              <a:tr h="508000">
                <a:tc>
                  <a:txBody>
                    <a:bodyPr/>
                    <a:lstStyle/>
                    <a:p>
                      <a:r>
                        <a:rPr lang="en-US" sz="1500" b="0" dirty="0">
                          <a:solidFill>
                            <a:schemeClr val="bg1"/>
                          </a:solidFill>
                          <a:latin typeface="PT Sans" panose="020B0503020203020204"/>
                        </a:rPr>
                        <a:t>SFY 2023 current Road Use Tax Revenue (as of 3/31/2023)</a:t>
                      </a:r>
                    </a:p>
                  </a:txBody>
                  <a:tcPr>
                    <a:solidFill>
                      <a:schemeClr val="tx1"/>
                    </a:solidFill>
                  </a:tcPr>
                </a:tc>
                <a:tc>
                  <a:txBody>
                    <a:bodyPr/>
                    <a:lstStyle/>
                    <a:p>
                      <a:pPr algn="ctr"/>
                      <a:r>
                        <a:rPr lang="en-US" sz="1500" dirty="0">
                          <a:latin typeface="PT Sans" panose="020B0503020203020204"/>
                        </a:rPr>
                        <a:t>$9,040,806.31</a:t>
                      </a:r>
                    </a:p>
                  </a:txBody>
                  <a:tcPr/>
                </a:tc>
                <a:tc>
                  <a:txBody>
                    <a:bodyPr/>
                    <a:lstStyle/>
                    <a:p>
                      <a:pPr algn="ctr"/>
                      <a:r>
                        <a:rPr lang="en-US" sz="1500" dirty="0">
                          <a:latin typeface="PT Sans" panose="020B0503020203020204"/>
                        </a:rPr>
                        <a:t>$4,520,403.15</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Current Unobligated Balance (as of 3/31/2023)</a:t>
                      </a:r>
                    </a:p>
                  </a:txBody>
                  <a:tcPr>
                    <a:solidFill>
                      <a:schemeClr val="tx1"/>
                    </a:solidFill>
                  </a:tcPr>
                </a:tc>
                <a:tc>
                  <a:txBody>
                    <a:bodyPr/>
                    <a:lstStyle/>
                    <a:p>
                      <a:pPr algn="ctr"/>
                      <a:r>
                        <a:rPr lang="en-US" sz="1500" dirty="0">
                          <a:latin typeface="PT Sans" panose="020B0503020203020204"/>
                        </a:rPr>
                        <a:t>$11,581,206.86</a:t>
                      </a:r>
                    </a:p>
                  </a:txBody>
                  <a:tcPr/>
                </a:tc>
                <a:tc>
                  <a:txBody>
                    <a:bodyPr/>
                    <a:lstStyle/>
                    <a:p>
                      <a:pPr algn="ctr"/>
                      <a:r>
                        <a:rPr lang="en-US" sz="1500" dirty="0">
                          <a:solidFill>
                            <a:schemeClr val="tx1"/>
                          </a:solidFill>
                          <a:latin typeface="PT Sans" panose="020B0503020203020204"/>
                        </a:rPr>
                        <a:t>$99,858.15</a:t>
                      </a:r>
                    </a:p>
                  </a:txBody>
                  <a:tcPr/>
                </a:tc>
                <a:extLst>
                  <a:ext uri="{0D108BD9-81ED-4DB2-BD59-A6C34878D82A}">
                    <a16:rowId xmlns:a16="http://schemas.microsoft.com/office/drawing/2014/main" val="4199533641"/>
                  </a:ext>
                </a:extLst>
              </a:tr>
            </a:tbl>
          </a:graphicData>
        </a:graphic>
      </p:graphicFrame>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Project </a:t>
            </a:r>
            <a:br>
              <a:rPr lang="en-US" sz="3400" b="1" dirty="0">
                <a:solidFill>
                  <a:schemeClr val="tx2"/>
                </a:solidFill>
              </a:rPr>
            </a:br>
            <a:r>
              <a:rPr lang="en-US" sz="3400" b="1" dirty="0">
                <a:solidFill>
                  <a:schemeClr val="tx2"/>
                </a:solidFill>
              </a:rPr>
              <a:t>Evaluation Criteria</a:t>
            </a:r>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83910" cy="844612"/>
            <a:chOff x="172361" y="2033593"/>
            <a:chExt cx="8883910"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83910" cy="844612"/>
              <a:chOff x="173243" y="2962504"/>
              <a:chExt cx="8883910"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92740" y="3118666"/>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631099"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803498" y="2962504"/>
                <a:ext cx="1435607"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239105" y="2962504"/>
                <a:ext cx="63606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67974"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74291" y="2033593"/>
              <a:ext cx="1293436"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803205" y="2207236"/>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 </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2195" y="4941168"/>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a:extLst>
              <a:ext uri="{FF2B5EF4-FFF2-40B4-BE49-F238E27FC236}">
                <a16:creationId xmlns:a16="http://schemas.microsoft.com/office/drawing/2014/main" id="{F8D55A95-30AA-4930-9474-47E9277E041A}"/>
              </a:ext>
            </a:extLst>
          </p:cNvPr>
          <p:cNvSpPr>
            <a:spLocks noChangeAspect="1"/>
          </p:cNvSpPr>
          <p:nvPr/>
        </p:nvSpPr>
        <p:spPr>
          <a:xfrm>
            <a:off x="5580112" y="5848987"/>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7" name="Table 36">
            <a:extLst>
              <a:ext uri="{FF2B5EF4-FFF2-40B4-BE49-F238E27FC236}">
                <a16:creationId xmlns:a16="http://schemas.microsoft.com/office/drawing/2014/main" id="{C574A1DD-06F5-46CE-B099-68DF092FDA47}"/>
              </a:ext>
            </a:extLst>
          </p:cNvPr>
          <p:cNvGraphicFramePr>
            <a:graphicFrameLocks noGrp="1"/>
          </p:cNvGraphicFramePr>
          <p:nvPr>
            <p:extLst>
              <p:ext uri="{D42A27DB-BD31-4B8C-83A1-F6EECF244321}">
                <p14:modId xmlns:p14="http://schemas.microsoft.com/office/powerpoint/2010/main" val="360889434"/>
              </p:ext>
            </p:extLst>
          </p:nvPr>
        </p:nvGraphicFramePr>
        <p:xfrm>
          <a:off x="63537" y="2476803"/>
          <a:ext cx="8896156" cy="797888"/>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3239644126"/>
                    </a:ext>
                  </a:extLst>
                </a:gridCol>
                <a:gridCol w="1440160">
                  <a:extLst>
                    <a:ext uri="{9D8B030D-6E8A-4147-A177-3AD203B41FA5}">
                      <a16:colId xmlns:a16="http://schemas.microsoft.com/office/drawing/2014/main" val="2017251616"/>
                    </a:ext>
                  </a:extLst>
                </a:gridCol>
                <a:gridCol w="648072">
                  <a:extLst>
                    <a:ext uri="{9D8B030D-6E8A-4147-A177-3AD203B41FA5}">
                      <a16:colId xmlns:a16="http://schemas.microsoft.com/office/drawing/2014/main" val="4171870897"/>
                    </a:ext>
                  </a:extLst>
                </a:gridCol>
                <a:gridCol w="1296144">
                  <a:extLst>
                    <a:ext uri="{9D8B030D-6E8A-4147-A177-3AD203B41FA5}">
                      <a16:colId xmlns:a16="http://schemas.microsoft.com/office/drawing/2014/main" val="2636800708"/>
                    </a:ext>
                  </a:extLst>
                </a:gridCol>
                <a:gridCol w="1368152">
                  <a:extLst>
                    <a:ext uri="{9D8B030D-6E8A-4147-A177-3AD203B41FA5}">
                      <a16:colId xmlns:a16="http://schemas.microsoft.com/office/drawing/2014/main" val="4211151696"/>
                    </a:ext>
                  </a:extLst>
                </a:gridCol>
                <a:gridCol w="1451374">
                  <a:extLst>
                    <a:ext uri="{9D8B030D-6E8A-4147-A177-3AD203B41FA5}">
                      <a16:colId xmlns:a16="http://schemas.microsoft.com/office/drawing/2014/main" val="2695417228"/>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Construction of approximately 4,650 feet of 36th Avenue South</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Clinton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75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$4,866,250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60%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$2,919,750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710182"/>
                  </a:ext>
                </a:extLst>
              </a:tr>
            </a:tbl>
          </a:graphicData>
        </a:graphic>
      </p:graphicFrame>
      <p:graphicFrame>
        <p:nvGraphicFramePr>
          <p:cNvPr id="2" name="Table 1">
            <a:extLst>
              <a:ext uri="{FF2B5EF4-FFF2-40B4-BE49-F238E27FC236}">
                <a16:creationId xmlns:a16="http://schemas.microsoft.com/office/drawing/2014/main" id="{F0AB2895-46D8-4508-9C68-9C3673ABAD51}"/>
              </a:ext>
            </a:extLst>
          </p:cNvPr>
          <p:cNvGraphicFramePr>
            <a:graphicFrameLocks noGrp="1"/>
          </p:cNvGraphicFramePr>
          <p:nvPr>
            <p:extLst>
              <p:ext uri="{D42A27DB-BD31-4B8C-83A1-F6EECF244321}">
                <p14:modId xmlns:p14="http://schemas.microsoft.com/office/powerpoint/2010/main" val="928153525"/>
              </p:ext>
            </p:extLst>
          </p:nvPr>
        </p:nvGraphicFramePr>
        <p:xfrm>
          <a:off x="63537" y="3249798"/>
          <a:ext cx="8896156" cy="797888"/>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1359667062"/>
                    </a:ext>
                  </a:extLst>
                </a:gridCol>
                <a:gridCol w="1440160">
                  <a:extLst>
                    <a:ext uri="{9D8B030D-6E8A-4147-A177-3AD203B41FA5}">
                      <a16:colId xmlns:a16="http://schemas.microsoft.com/office/drawing/2014/main" val="2577355692"/>
                    </a:ext>
                  </a:extLst>
                </a:gridCol>
                <a:gridCol w="648072">
                  <a:extLst>
                    <a:ext uri="{9D8B030D-6E8A-4147-A177-3AD203B41FA5}">
                      <a16:colId xmlns:a16="http://schemas.microsoft.com/office/drawing/2014/main" val="4007123005"/>
                    </a:ext>
                  </a:extLst>
                </a:gridCol>
                <a:gridCol w="1296144">
                  <a:extLst>
                    <a:ext uri="{9D8B030D-6E8A-4147-A177-3AD203B41FA5}">
                      <a16:colId xmlns:a16="http://schemas.microsoft.com/office/drawing/2014/main" val="1106806139"/>
                    </a:ext>
                  </a:extLst>
                </a:gridCol>
                <a:gridCol w="1368152">
                  <a:extLst>
                    <a:ext uri="{9D8B030D-6E8A-4147-A177-3AD203B41FA5}">
                      <a16:colId xmlns:a16="http://schemas.microsoft.com/office/drawing/2014/main" val="3415846412"/>
                    </a:ext>
                  </a:extLst>
                </a:gridCol>
                <a:gridCol w="1451374">
                  <a:extLst>
                    <a:ext uri="{9D8B030D-6E8A-4147-A177-3AD203B41FA5}">
                      <a16:colId xmlns:a16="http://schemas.microsoft.com/office/drawing/2014/main" val="3342417417"/>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Construction of approximately 945 feet of SE Park Drive and 790 feet of SE 40th Street</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Grimes</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46</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$2,066,781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$1,033,391</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6497204"/>
                  </a:ext>
                </a:extLst>
              </a:tr>
            </a:tbl>
          </a:graphicData>
        </a:graphic>
      </p:graphicFrame>
      <p:sp>
        <p:nvSpPr>
          <p:cNvPr id="25" name="Oval 24">
            <a:extLst>
              <a:ext uri="{FF2B5EF4-FFF2-40B4-BE49-F238E27FC236}">
                <a16:creationId xmlns:a16="http://schemas.microsoft.com/office/drawing/2014/main" id="{05A36B9F-CD5C-446B-A528-D11763C03BC2}"/>
              </a:ext>
            </a:extLst>
          </p:cNvPr>
          <p:cNvSpPr>
            <a:spLocks noChangeAspect="1"/>
          </p:cNvSpPr>
          <p:nvPr/>
        </p:nvSpPr>
        <p:spPr>
          <a:xfrm>
            <a:off x="4348148" y="5961646"/>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98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116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Clinton</a:t>
            </a:r>
          </a:p>
          <a:p>
            <a:pPr marL="0" indent="0">
              <a:spcBef>
                <a:spcPts val="0"/>
              </a:spcBef>
              <a:buClr>
                <a:schemeClr val="tx1"/>
              </a:buClr>
              <a:buNone/>
              <a:defRPr/>
            </a:pPr>
            <a:r>
              <a:rPr lang="en-US" sz="1800" b="1" dirty="0">
                <a:latin typeface="PT Sans" panose="020B0503020203020204"/>
                <a:cs typeface="Arial" pitchFamily="34" charset="0"/>
              </a:rPr>
              <a:t>(Local Development – Certified Site)</a:t>
            </a:r>
          </a:p>
          <a:p>
            <a:pPr marL="0" indent="0">
              <a:buNone/>
            </a:pPr>
            <a:r>
              <a:rPr lang="en-US" sz="1800" dirty="0">
                <a:latin typeface="PT Sans" panose="020B0503020203020204"/>
              </a:rPr>
              <a:t>Construction of approximately 4,650 feet </a:t>
            </a:r>
            <a:r>
              <a:rPr lang="en-US" sz="1800">
                <a:latin typeface="PT Sans" panose="020B0503020203020204"/>
              </a:rPr>
              <a:t>of 36th </a:t>
            </a:r>
            <a:r>
              <a:rPr lang="en-US" sz="1800" dirty="0">
                <a:latin typeface="PT Sans" panose="020B0503020203020204"/>
              </a:rPr>
              <a:t>Avenue South located on the southwest side of town. This project is necessary to provide improved access to </a:t>
            </a:r>
            <a:r>
              <a:rPr lang="en-US" sz="1800" dirty="0" err="1">
                <a:latin typeface="PT Sans" panose="020B0503020203020204"/>
              </a:rPr>
              <a:t>Lincolnway</a:t>
            </a:r>
            <a:r>
              <a:rPr lang="en-US" sz="1800" dirty="0">
                <a:latin typeface="PT Sans" panose="020B0503020203020204"/>
              </a:rPr>
              <a:t> Industrial Rail and Air Park, an Iowa Economic Development Authority certified site of more than 375 acres.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$4,866,250</a:t>
            </a:r>
          </a:p>
          <a:p>
            <a:pPr marL="0" indent="0">
              <a:spcBef>
                <a:spcPts val="0"/>
              </a:spcBef>
              <a:buClr>
                <a:schemeClr val="tx1"/>
              </a:buClr>
              <a:buNone/>
              <a:defRPr/>
            </a:pPr>
            <a:r>
              <a:rPr lang="en-US" sz="1800" dirty="0">
                <a:latin typeface="PT Sans" panose="020B0503020203020204"/>
                <a:cs typeface="Arial" pitchFamily="34" charset="0"/>
              </a:rPr>
              <a:t>Requested:    $2,919,750 (60%)</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14" name="Rectangle 13">
            <a:extLst>
              <a:ext uri="{FF2B5EF4-FFF2-40B4-BE49-F238E27FC236}">
                <a16:creationId xmlns:a16="http://schemas.microsoft.com/office/drawing/2014/main" id="{407D7A52-F9E3-4FF7-8B0B-47A8D936B3CE}"/>
              </a:ext>
            </a:extLst>
          </p:cNvPr>
          <p:cNvSpPr/>
          <p:nvPr/>
        </p:nvSpPr>
        <p:spPr>
          <a:xfrm>
            <a:off x="1259632" y="4437116"/>
            <a:ext cx="1440160" cy="360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AB160E2-CB99-4FEB-AEFF-A61313759562}"/>
              </a:ext>
            </a:extLst>
          </p:cNvPr>
          <p:cNvPicPr>
            <a:picLocks noChangeAspect="1"/>
          </p:cNvPicPr>
          <p:nvPr/>
        </p:nvPicPr>
        <p:blipFill rotWithShape="1">
          <a:blip r:embed="rId2"/>
          <a:srcRect l="65749" t="19848" r="4326" b="23868"/>
          <a:stretch/>
        </p:blipFill>
        <p:spPr>
          <a:xfrm>
            <a:off x="683568" y="4005064"/>
            <a:ext cx="3252403" cy="2396508"/>
          </a:xfrm>
          <a:prstGeom prst="rect">
            <a:avLst/>
          </a:prstGeom>
          <a:ln>
            <a:solidFill>
              <a:schemeClr val="tx1"/>
            </a:solidFill>
          </a:ln>
        </p:spPr>
      </p:pic>
      <p:pic>
        <p:nvPicPr>
          <p:cNvPr id="5" name="Picture 4">
            <a:extLst>
              <a:ext uri="{FF2B5EF4-FFF2-40B4-BE49-F238E27FC236}">
                <a16:creationId xmlns:a16="http://schemas.microsoft.com/office/drawing/2014/main" id="{B1EDD67A-F320-4F40-A400-1C260713EB84}"/>
              </a:ext>
            </a:extLst>
          </p:cNvPr>
          <p:cNvPicPr>
            <a:picLocks noChangeAspect="1"/>
          </p:cNvPicPr>
          <p:nvPr/>
        </p:nvPicPr>
        <p:blipFill>
          <a:blip r:embed="rId3"/>
          <a:stretch>
            <a:fillRect/>
          </a:stretch>
        </p:blipFill>
        <p:spPr>
          <a:xfrm>
            <a:off x="3635896" y="2230746"/>
            <a:ext cx="5361042" cy="2612532"/>
          </a:xfrm>
          <a:prstGeom prst="rect">
            <a:avLst/>
          </a:prstGeom>
        </p:spPr>
      </p:pic>
      <p:sp>
        <p:nvSpPr>
          <p:cNvPr id="13" name="Oval 12">
            <a:extLst>
              <a:ext uri="{FF2B5EF4-FFF2-40B4-BE49-F238E27FC236}">
                <a16:creationId xmlns:a16="http://schemas.microsoft.com/office/drawing/2014/main" id="{72DD1B66-7D6F-4497-A172-DB5A1787F7B7}"/>
              </a:ext>
            </a:extLst>
          </p:cNvPr>
          <p:cNvSpPr>
            <a:spLocks noChangeAspect="1"/>
          </p:cNvSpPr>
          <p:nvPr/>
        </p:nvSpPr>
        <p:spPr>
          <a:xfrm>
            <a:off x="827584" y="5877272"/>
            <a:ext cx="201878" cy="1901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id="{01F9F74B-A4FD-41E2-B036-21EEBA57E540}"/>
              </a:ext>
            </a:extLst>
          </p:cNvPr>
          <p:cNvCxnSpPr/>
          <p:nvPr/>
        </p:nvCxnSpPr>
        <p:spPr>
          <a:xfrm>
            <a:off x="3995936" y="3645024"/>
            <a:ext cx="237626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06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116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Grimes</a:t>
            </a:r>
          </a:p>
          <a:p>
            <a:pPr marL="0" indent="0">
              <a:spcBef>
                <a:spcPts val="0"/>
              </a:spcBef>
              <a:buClr>
                <a:schemeClr val="tx1"/>
              </a:buClr>
              <a:buNone/>
              <a:defRPr/>
            </a:pPr>
            <a:r>
              <a:rPr lang="en-US" sz="1800" b="1" dirty="0">
                <a:latin typeface="PT Sans" panose="020B0503020203020204"/>
                <a:cs typeface="Arial" pitchFamily="34" charset="0"/>
              </a:rPr>
              <a:t>(Local Development)</a:t>
            </a:r>
          </a:p>
          <a:p>
            <a:pPr marL="0" indent="0">
              <a:buNone/>
            </a:pPr>
            <a:r>
              <a:rPr lang="en-US" sz="1800" dirty="0">
                <a:latin typeface="PT Sans" panose="020B0503020203020204"/>
              </a:rPr>
              <a:t>Construction of approximately 945 feet of SE Park Drive and 790 feet of SE 40th Street located on the south side of town.  This project is necessary to provide improved access to three lots totaling more than 57 acres for office, distribution and warehousing purposes.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$2,066,781</a:t>
            </a:r>
          </a:p>
          <a:p>
            <a:pPr marL="0" indent="0">
              <a:spcBef>
                <a:spcPts val="0"/>
              </a:spcBef>
              <a:buClr>
                <a:schemeClr val="tx1"/>
              </a:buClr>
              <a:buNone/>
              <a:defRPr/>
            </a:pPr>
            <a:r>
              <a:rPr lang="en-US" sz="1800" dirty="0">
                <a:latin typeface="PT Sans" panose="020B0503020203020204"/>
                <a:cs typeface="Arial" pitchFamily="34" charset="0"/>
              </a:rPr>
              <a:t>Requested:    $1,033,391  (50%)</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14" name="Rectangle 13">
            <a:extLst>
              <a:ext uri="{FF2B5EF4-FFF2-40B4-BE49-F238E27FC236}">
                <a16:creationId xmlns:a16="http://schemas.microsoft.com/office/drawing/2014/main" id="{407D7A52-F9E3-4FF7-8B0B-47A8D936B3CE}"/>
              </a:ext>
            </a:extLst>
          </p:cNvPr>
          <p:cNvSpPr/>
          <p:nvPr/>
        </p:nvSpPr>
        <p:spPr>
          <a:xfrm>
            <a:off x="1259632" y="4437116"/>
            <a:ext cx="1440160" cy="360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CB1C35A-9DB8-4185-B921-607BA904DA3D}"/>
              </a:ext>
            </a:extLst>
          </p:cNvPr>
          <p:cNvPicPr>
            <a:picLocks noChangeAspect="1"/>
          </p:cNvPicPr>
          <p:nvPr/>
        </p:nvPicPr>
        <p:blipFill>
          <a:blip r:embed="rId2"/>
          <a:stretch>
            <a:fillRect/>
          </a:stretch>
        </p:blipFill>
        <p:spPr>
          <a:xfrm>
            <a:off x="5292079" y="1899691"/>
            <a:ext cx="3627983" cy="2785118"/>
          </a:xfrm>
          <a:prstGeom prst="rect">
            <a:avLst/>
          </a:prstGeom>
          <a:ln>
            <a:solidFill>
              <a:schemeClr val="tx1"/>
            </a:solidFill>
          </a:ln>
        </p:spPr>
      </p:pic>
      <p:pic>
        <p:nvPicPr>
          <p:cNvPr id="3" name="Picture 2">
            <a:extLst>
              <a:ext uri="{FF2B5EF4-FFF2-40B4-BE49-F238E27FC236}">
                <a16:creationId xmlns:a16="http://schemas.microsoft.com/office/drawing/2014/main" id="{6AF7D128-48E5-4BA2-847C-D420DAA96224}"/>
              </a:ext>
            </a:extLst>
          </p:cNvPr>
          <p:cNvPicPr>
            <a:picLocks noChangeAspect="1"/>
          </p:cNvPicPr>
          <p:nvPr/>
        </p:nvPicPr>
        <p:blipFill>
          <a:blip r:embed="rId3"/>
          <a:stretch>
            <a:fillRect/>
          </a:stretch>
        </p:blipFill>
        <p:spPr>
          <a:xfrm>
            <a:off x="473245" y="3573016"/>
            <a:ext cx="4959294" cy="3037271"/>
          </a:xfrm>
          <a:prstGeom prst="rect">
            <a:avLst/>
          </a:prstGeom>
          <a:ln>
            <a:solidFill>
              <a:schemeClr val="tx1"/>
            </a:solidFill>
          </a:ln>
        </p:spPr>
      </p:pic>
      <p:cxnSp>
        <p:nvCxnSpPr>
          <p:cNvPr id="9" name="Straight Connector 8">
            <a:extLst>
              <a:ext uri="{FF2B5EF4-FFF2-40B4-BE49-F238E27FC236}">
                <a16:creationId xmlns:a16="http://schemas.microsoft.com/office/drawing/2014/main" id="{56C87220-8413-44E4-A28A-033D9651CFD9}"/>
              </a:ext>
            </a:extLst>
          </p:cNvPr>
          <p:cNvCxnSpPr/>
          <p:nvPr/>
        </p:nvCxnSpPr>
        <p:spPr>
          <a:xfrm>
            <a:off x="2843808" y="4149080"/>
            <a:ext cx="0" cy="10081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380CD9-9AD9-4578-AF69-6561EC09A49D}"/>
              </a:ext>
            </a:extLst>
          </p:cNvPr>
          <p:cNvCxnSpPr/>
          <p:nvPr/>
        </p:nvCxnSpPr>
        <p:spPr>
          <a:xfrm>
            <a:off x="2195736" y="5157192"/>
            <a:ext cx="7200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7A47BB-19C0-4A63-A95B-E3935A61C2A5}"/>
              </a:ext>
            </a:extLst>
          </p:cNvPr>
          <p:cNvCxnSpPr>
            <a:cxnSpLocks/>
          </p:cNvCxnSpPr>
          <p:nvPr/>
        </p:nvCxnSpPr>
        <p:spPr>
          <a:xfrm flipV="1">
            <a:off x="2843808" y="5091651"/>
            <a:ext cx="144016" cy="655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77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pPr algn="ctr"/>
            <a:r>
              <a:rPr lang="en-US" sz="1400" b="1">
                <a:solidFill>
                  <a:schemeClr val="bg1">
                    <a:lumMod val="50000"/>
                  </a:schemeClr>
                </a:solidFill>
                <a:latin typeface="Century Gothic" panose="020B0502020202020204" pitchFamily="34" charset="0"/>
                <a:cs typeface="Arial" panose="020B0604020202020204" pitchFamily="34" charset="0"/>
              </a:rPr>
              <a:t>Debra </a:t>
            </a:r>
            <a:r>
              <a:rPr lang="en-US" sz="1400" b="1" dirty="0">
                <a:solidFill>
                  <a:schemeClr val="bg1">
                    <a:lumMod val="50000"/>
                  </a:schemeClr>
                </a:solidFill>
                <a:latin typeface="Century Gothic" panose="020B0502020202020204" pitchFamily="34" charset="0"/>
                <a:cs typeface="Arial" panose="020B0604020202020204" pitchFamily="34" charset="0"/>
              </a:rPr>
              <a:t>Arp, Systems Planning Bureau</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Debra.Arp@iowadot.us</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515-239-1681</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15516</TotalTime>
  <Words>384</Words>
  <Application>Microsoft Office PowerPoint</Application>
  <PresentationFormat>On-screen Show (4:3)</PresentationFormat>
  <Paragraphs>75</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PT Sans</vt:lpstr>
      <vt:lpstr>Office Theme</vt:lpstr>
      <vt:lpstr>PowerPoint Presentation</vt:lpstr>
      <vt:lpstr>Revitalize Iowa’s Sound Economy Program</vt:lpstr>
      <vt:lpstr>Available Funding and Application Summary</vt:lpstr>
      <vt:lpstr>Local Development Project  Evaluation Criteria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Pedersen, Garrett</cp:lastModifiedBy>
  <cp:revision>503</cp:revision>
  <cp:lastPrinted>2022-08-02T09:42:29Z</cp:lastPrinted>
  <dcterms:created xsi:type="dcterms:W3CDTF">2014-05-10T08:44:16Z</dcterms:created>
  <dcterms:modified xsi:type="dcterms:W3CDTF">2023-04-28T18:23:42Z</dcterms:modified>
</cp:coreProperties>
</file>