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8"/>
  </p:notesMasterIdLst>
  <p:handoutMasterIdLst>
    <p:handoutMasterId r:id="rId9"/>
  </p:handoutMasterIdLst>
  <p:sldIdLst>
    <p:sldId id="633" r:id="rId2"/>
    <p:sldId id="825" r:id="rId3"/>
    <p:sldId id="893" r:id="rId4"/>
    <p:sldId id="906" r:id="rId5"/>
    <p:sldId id="256" r:id="rId6"/>
    <p:sldId id="662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99"/>
    <a:srgbClr val="FFFFCC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86" autoAdjust="0"/>
    <p:restoredTop sz="91991" autoAdjust="0"/>
  </p:normalViewPr>
  <p:slideViewPr>
    <p:cSldViewPr snapToGrid="0">
      <p:cViewPr varScale="1">
        <p:scale>
          <a:sx n="117" d="100"/>
          <a:sy n="117" d="100"/>
        </p:scale>
        <p:origin x="11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>
                <a:effectLst/>
              </a:rPr>
              <a:t>Iowa Primary Highway Investments </a:t>
            </a:r>
            <a:endParaRPr lang="en-US" sz="1800">
              <a:effectLst/>
            </a:endParaRPr>
          </a:p>
          <a:p>
            <a:pPr>
              <a:defRPr/>
            </a:pPr>
            <a:r>
              <a:rPr lang="en-US" sz="1600" b="0" i="0" baseline="0">
                <a:effectLst/>
              </a:rPr>
              <a:t>Includes Interstate Highway System</a:t>
            </a:r>
            <a:endParaRPr lang="en-US" sz="12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085225002612377"/>
          <c:y val="0.13885267618321148"/>
          <c:w val="0.83971248077426686"/>
          <c:h val="0.82427313087280185"/>
        </c:manualLayout>
      </c:layout>
      <c:barChart>
        <c:barDir val="col"/>
        <c:grouping val="stacked"/>
        <c:varyColors val="0"/>
        <c:ser>
          <c:idx val="1"/>
          <c:order val="2"/>
          <c:tx>
            <c:strRef>
              <c:f>'Summary Table'!$A$2</c:f>
              <c:strCache>
                <c:ptCount val="1"/>
                <c:pt idx="0">
                  <c:v>Pavement - Stewardship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581-4AA6-961B-81A4B0019395}"/>
              </c:ext>
            </c:extLst>
          </c:dPt>
          <c:dPt>
            <c:idx val="7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581-4AA6-961B-81A4B0019395}"/>
              </c:ext>
            </c:extLst>
          </c:dPt>
          <c:dPt>
            <c:idx val="8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581-4AA6-961B-81A4B0019395}"/>
              </c:ext>
            </c:extLst>
          </c:dPt>
          <c:dPt>
            <c:idx val="9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581-4AA6-961B-81A4B0019395}"/>
              </c:ext>
            </c:extLst>
          </c:dPt>
          <c:dPt>
            <c:idx val="10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581-4AA6-961B-81A4B0019395}"/>
              </c:ext>
            </c:extLst>
          </c:dPt>
          <c:dPt>
            <c:idx val="11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581-4AA6-961B-81A4B0019395}"/>
              </c:ext>
            </c:extLst>
          </c:dPt>
          <c:dPt>
            <c:idx val="12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581-4AA6-961B-81A4B0019395}"/>
              </c:ext>
            </c:extLst>
          </c:dPt>
          <c:dPt>
            <c:idx val="13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581-4AA6-961B-81A4B0019395}"/>
              </c:ext>
            </c:extLst>
          </c:dPt>
          <c:dPt>
            <c:idx val="14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581-4AA6-961B-81A4B0019395}"/>
              </c:ext>
            </c:extLst>
          </c:dPt>
          <c:dPt>
            <c:idx val="15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581-4AA6-961B-81A4B0019395}"/>
              </c:ext>
            </c:extLst>
          </c:dPt>
          <c:dPt>
            <c:idx val="16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581-4AA6-961B-81A4B0019395}"/>
              </c:ext>
            </c:extLst>
          </c:dPt>
          <c:cat>
            <c:numRef>
              <c:f>'Summary Table'!$B$1:$P$1</c:f>
              <c:numCache>
                <c:formatCode>General</c:formatCode>
                <c:ptCount val="1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</c:numCache>
            </c:numRef>
          </c:cat>
          <c:val>
            <c:numRef>
              <c:f>'Summary Table'!$B$2:$P$2</c:f>
              <c:numCache>
                <c:formatCode>"$"#,##0,,</c:formatCode>
                <c:ptCount val="15"/>
                <c:pt idx="0">
                  <c:v>315135602.19999987</c:v>
                </c:pt>
                <c:pt idx="1">
                  <c:v>364598993.43000019</c:v>
                </c:pt>
                <c:pt idx="2">
                  <c:v>231757286.77999997</c:v>
                </c:pt>
                <c:pt idx="3">
                  <c:v>298000000</c:v>
                </c:pt>
                <c:pt idx="4">
                  <c:v>231000000</c:v>
                </c:pt>
                <c:pt idx="5">
                  <c:v>323118000</c:v>
                </c:pt>
                <c:pt idx="6">
                  <c:v>372000000</c:v>
                </c:pt>
                <c:pt idx="7">
                  <c:v>418821000</c:v>
                </c:pt>
                <c:pt idx="8">
                  <c:v>358224750</c:v>
                </c:pt>
                <c:pt idx="9">
                  <c:v>440723007</c:v>
                </c:pt>
                <c:pt idx="10">
                  <c:v>397251256</c:v>
                </c:pt>
                <c:pt idx="11">
                  <c:v>463085740</c:v>
                </c:pt>
                <c:pt idx="12">
                  <c:v>518216608</c:v>
                </c:pt>
                <c:pt idx="13">
                  <c:v>428818250</c:v>
                </c:pt>
                <c:pt idx="14">
                  <c:v>534012000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8581-4AA6-961B-81A4B0019395}"/>
            </c:ext>
          </c:extLst>
        </c:ser>
        <c:ser>
          <c:idx val="3"/>
          <c:order val="3"/>
          <c:tx>
            <c:strRef>
              <c:f>'Summary Table'!$A$3</c:f>
              <c:strCache>
                <c:ptCount val="1"/>
                <c:pt idx="0">
                  <c:v>Bridge - Stewardship</c:v>
                </c:pt>
              </c:strCache>
            </c:strRef>
          </c:tx>
          <c:spPr>
            <a:solidFill>
              <a:srgbClr val="4472C4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8581-4AA6-961B-81A4B0019395}"/>
              </c:ext>
            </c:extLst>
          </c:dPt>
          <c:dPt>
            <c:idx val="7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8581-4AA6-961B-81A4B0019395}"/>
              </c:ext>
            </c:extLst>
          </c:dPt>
          <c:dPt>
            <c:idx val="8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8581-4AA6-961B-81A4B0019395}"/>
              </c:ext>
            </c:extLst>
          </c:dPt>
          <c:dPt>
            <c:idx val="9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8581-4AA6-961B-81A4B0019395}"/>
              </c:ext>
            </c:extLst>
          </c:dPt>
          <c:dPt>
            <c:idx val="10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8581-4AA6-961B-81A4B0019395}"/>
              </c:ext>
            </c:extLst>
          </c:dPt>
          <c:dPt>
            <c:idx val="11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8581-4AA6-961B-81A4B0019395}"/>
              </c:ext>
            </c:extLst>
          </c:dPt>
          <c:dPt>
            <c:idx val="12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4-8581-4AA6-961B-81A4B0019395}"/>
              </c:ext>
            </c:extLst>
          </c:dPt>
          <c:dPt>
            <c:idx val="13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6-8581-4AA6-961B-81A4B0019395}"/>
              </c:ext>
            </c:extLst>
          </c:dPt>
          <c:dPt>
            <c:idx val="14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8-8581-4AA6-961B-81A4B0019395}"/>
              </c:ext>
            </c:extLst>
          </c:dPt>
          <c:dPt>
            <c:idx val="15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A-8581-4AA6-961B-81A4B0019395}"/>
              </c:ext>
            </c:extLst>
          </c:dPt>
          <c:dPt>
            <c:idx val="16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C-8581-4AA6-961B-81A4B0019395}"/>
              </c:ext>
            </c:extLst>
          </c:dPt>
          <c:cat>
            <c:numRef>
              <c:f>'Summary Table'!$B$1:$P$1</c:f>
              <c:numCache>
                <c:formatCode>General</c:formatCode>
                <c:ptCount val="1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</c:numCache>
            </c:numRef>
          </c:cat>
          <c:val>
            <c:numRef>
              <c:f>'Summary Table'!$B$3:$P$3</c:f>
              <c:numCache>
                <c:formatCode>"$"#,##0,,</c:formatCode>
                <c:ptCount val="15"/>
                <c:pt idx="0">
                  <c:v>126975846.86</c:v>
                </c:pt>
                <c:pt idx="1">
                  <c:v>140909171.26999998</c:v>
                </c:pt>
                <c:pt idx="2">
                  <c:v>132548153.81999995</c:v>
                </c:pt>
                <c:pt idx="3">
                  <c:v>169000000</c:v>
                </c:pt>
                <c:pt idx="4">
                  <c:v>170000000</c:v>
                </c:pt>
                <c:pt idx="5">
                  <c:v>186236000</c:v>
                </c:pt>
                <c:pt idx="6">
                  <c:v>167000000</c:v>
                </c:pt>
                <c:pt idx="7">
                  <c:v>156865000</c:v>
                </c:pt>
                <c:pt idx="8">
                  <c:v>182618610</c:v>
                </c:pt>
                <c:pt idx="9">
                  <c:v>185806774.352</c:v>
                </c:pt>
                <c:pt idx="10">
                  <c:v>236137060</c:v>
                </c:pt>
                <c:pt idx="11">
                  <c:v>202316669.99999997</c:v>
                </c:pt>
                <c:pt idx="12">
                  <c:v>196328000</c:v>
                </c:pt>
                <c:pt idx="13">
                  <c:v>262082500</c:v>
                </c:pt>
                <c:pt idx="14">
                  <c:v>291213000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D-8581-4AA6-961B-81A4B0019395}"/>
            </c:ext>
          </c:extLst>
        </c:ser>
        <c:ser>
          <c:idx val="8"/>
          <c:order val="6"/>
          <c:tx>
            <c:strRef>
              <c:f>'Summary Table'!$A$4</c:f>
              <c:strCache>
                <c:ptCount val="1"/>
                <c:pt idx="0">
                  <c:v>System Capacity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8581-4AA6-961B-81A4B0019395}"/>
              </c:ext>
            </c:extLst>
          </c:dPt>
          <c:dPt>
            <c:idx val="7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8581-4AA6-961B-81A4B0019395}"/>
              </c:ext>
            </c:extLst>
          </c:dPt>
          <c:dPt>
            <c:idx val="8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8581-4AA6-961B-81A4B0019395}"/>
              </c:ext>
            </c:extLst>
          </c:dPt>
          <c:dPt>
            <c:idx val="9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8581-4AA6-961B-81A4B0019395}"/>
              </c:ext>
            </c:extLst>
          </c:dPt>
          <c:dPt>
            <c:idx val="10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8581-4AA6-961B-81A4B0019395}"/>
              </c:ext>
            </c:extLst>
          </c:dPt>
          <c:dPt>
            <c:idx val="11"/>
            <c:invertIfNegative val="0"/>
            <c:bubble3D val="0"/>
            <c:spPr>
              <a:solidFill>
                <a:srgbClr val="F79646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9-8581-4AA6-961B-81A4B0019395}"/>
              </c:ext>
            </c:extLst>
          </c:dPt>
          <c:dPt>
            <c:idx val="12"/>
            <c:invertIfNegative val="0"/>
            <c:bubble3D val="0"/>
            <c:spPr>
              <a:solidFill>
                <a:srgbClr val="F79646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B-8581-4AA6-961B-81A4B0019395}"/>
              </c:ext>
            </c:extLst>
          </c:dPt>
          <c:dPt>
            <c:idx val="13"/>
            <c:invertIfNegative val="0"/>
            <c:bubble3D val="0"/>
            <c:spPr>
              <a:solidFill>
                <a:srgbClr val="F79646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D-8581-4AA6-961B-81A4B0019395}"/>
              </c:ext>
            </c:extLst>
          </c:dPt>
          <c:dPt>
            <c:idx val="14"/>
            <c:invertIfNegative val="0"/>
            <c:bubble3D val="0"/>
            <c:spPr>
              <a:solidFill>
                <a:srgbClr val="F79646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F-8581-4AA6-961B-81A4B0019395}"/>
              </c:ext>
            </c:extLst>
          </c:dPt>
          <c:dPt>
            <c:idx val="15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1-8581-4AA6-961B-81A4B0019395}"/>
              </c:ext>
            </c:extLst>
          </c:dPt>
          <c:dPt>
            <c:idx val="16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3-8581-4AA6-961B-81A4B0019395}"/>
              </c:ext>
            </c:extLst>
          </c:dPt>
          <c:cat>
            <c:numRef>
              <c:f>'Summary Table'!$B$1:$P$1</c:f>
              <c:numCache>
                <c:formatCode>General</c:formatCode>
                <c:ptCount val="1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</c:numCache>
            </c:numRef>
          </c:cat>
          <c:val>
            <c:numRef>
              <c:f>'Summary Table'!$B$4:$P$4</c:f>
              <c:numCache>
                <c:formatCode>"$"#,##0,,</c:formatCode>
                <c:ptCount val="15"/>
                <c:pt idx="0">
                  <c:v>176334373.07999998</c:v>
                </c:pt>
                <c:pt idx="1">
                  <c:v>110164518.81999999</c:v>
                </c:pt>
                <c:pt idx="2">
                  <c:v>311344175.13999999</c:v>
                </c:pt>
                <c:pt idx="3">
                  <c:v>346000000</c:v>
                </c:pt>
                <c:pt idx="4">
                  <c:v>282000000</c:v>
                </c:pt>
                <c:pt idx="5">
                  <c:v>208700000</c:v>
                </c:pt>
                <c:pt idx="6">
                  <c:v>180000000</c:v>
                </c:pt>
                <c:pt idx="7">
                  <c:v>133593000</c:v>
                </c:pt>
                <c:pt idx="8">
                  <c:v>174768640</c:v>
                </c:pt>
                <c:pt idx="9">
                  <c:v>117339268.051</c:v>
                </c:pt>
                <c:pt idx="10">
                  <c:v>100493783</c:v>
                </c:pt>
                <c:pt idx="11">
                  <c:v>207445830</c:v>
                </c:pt>
                <c:pt idx="12">
                  <c:v>173100679</c:v>
                </c:pt>
                <c:pt idx="13">
                  <c:v>160359250</c:v>
                </c:pt>
                <c:pt idx="14">
                  <c:v>73348000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4-8581-4AA6-961B-81A4B0019395}"/>
            </c:ext>
          </c:extLst>
        </c:ser>
        <c:ser>
          <c:idx val="5"/>
          <c:order val="7"/>
          <c:tx>
            <c:strRef>
              <c:f>'Summary Table'!$A$7</c:f>
              <c:strCache>
                <c:ptCount val="1"/>
                <c:pt idx="0">
                  <c:v>Other Investments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6-8581-4AA6-961B-81A4B0019395}"/>
              </c:ext>
            </c:extLst>
          </c:dPt>
          <c:dPt>
            <c:idx val="7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8-8581-4AA6-961B-81A4B0019395}"/>
              </c:ext>
            </c:extLst>
          </c:dPt>
          <c:dPt>
            <c:idx val="8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A-8581-4AA6-961B-81A4B0019395}"/>
              </c:ext>
            </c:extLst>
          </c:dPt>
          <c:dPt>
            <c:idx val="9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C-8581-4AA6-961B-81A4B0019395}"/>
              </c:ext>
            </c:extLst>
          </c:dPt>
          <c:dPt>
            <c:idx val="10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E-8581-4AA6-961B-81A4B0019395}"/>
              </c:ext>
            </c:extLst>
          </c:dPt>
          <c:dPt>
            <c:idx val="11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0-8581-4AA6-961B-81A4B0019395}"/>
              </c:ext>
            </c:extLst>
          </c:dPt>
          <c:dPt>
            <c:idx val="12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2-8581-4AA6-961B-81A4B0019395}"/>
              </c:ext>
            </c:extLst>
          </c:dPt>
          <c:dPt>
            <c:idx val="13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4-8581-4AA6-961B-81A4B0019395}"/>
              </c:ext>
            </c:extLst>
          </c:dPt>
          <c:dPt>
            <c:idx val="14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6-8581-4AA6-961B-81A4B0019395}"/>
              </c:ext>
            </c:extLst>
          </c:dPt>
          <c:dPt>
            <c:idx val="15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8-8581-4AA6-961B-81A4B0019395}"/>
              </c:ext>
            </c:extLst>
          </c:dPt>
          <c:dPt>
            <c:idx val="16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A-8581-4AA6-961B-81A4B0019395}"/>
              </c:ext>
            </c:extLst>
          </c:dPt>
          <c:cat>
            <c:numRef>
              <c:f>'Summary Table'!$B$1:$P$1</c:f>
              <c:numCache>
                <c:formatCode>General</c:formatCode>
                <c:ptCount val="1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</c:numCache>
            </c:numRef>
          </c:cat>
          <c:val>
            <c:numRef>
              <c:f>'Summary Table'!$B$7:$P$7</c:f>
              <c:numCache>
                <c:formatCode>"$"#,##0,,</c:formatCode>
                <c:ptCount val="15"/>
                <c:pt idx="0">
                  <c:v>88110203.630000114</c:v>
                </c:pt>
                <c:pt idx="1">
                  <c:v>77471824.929999828</c:v>
                </c:pt>
                <c:pt idx="2">
                  <c:v>52245066.710000038</c:v>
                </c:pt>
                <c:pt idx="3">
                  <c:v>10000000</c:v>
                </c:pt>
                <c:pt idx="4">
                  <c:v>36000000</c:v>
                </c:pt>
                <c:pt idx="5">
                  <c:v>23913000</c:v>
                </c:pt>
                <c:pt idx="6">
                  <c:v>37000000</c:v>
                </c:pt>
                <c:pt idx="7">
                  <c:v>39433000</c:v>
                </c:pt>
                <c:pt idx="8">
                  <c:v>63462000</c:v>
                </c:pt>
                <c:pt idx="9">
                  <c:v>118235537</c:v>
                </c:pt>
                <c:pt idx="10">
                  <c:v>82829000</c:v>
                </c:pt>
                <c:pt idx="11">
                  <c:v>70767000</c:v>
                </c:pt>
                <c:pt idx="12">
                  <c:v>51386000</c:v>
                </c:pt>
                <c:pt idx="13">
                  <c:v>60701000</c:v>
                </c:pt>
                <c:pt idx="14">
                  <c:v>35772000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B-8581-4AA6-961B-81A4B00193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849812768"/>
        <c:axId val="849809160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'Summary Table'!$A$1</c15:sqref>
                        </c15:formulaRef>
                      </c:ext>
                    </c:extLst>
                    <c:strCache>
                      <c:ptCount val="1"/>
                      <c:pt idx="0">
                        <c:v>Project Type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'Summary Table'!$B$1:$P$1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  <c:pt idx="11">
                        <c:v>2025</c:v>
                      </c:pt>
                      <c:pt idx="12">
                        <c:v>2026</c:v>
                      </c:pt>
                      <c:pt idx="13">
                        <c:v>2027</c:v>
                      </c:pt>
                      <c:pt idx="14">
                        <c:v>2028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'Summary Table'!$B$1:$E$1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69-8581-4AA6-961B-81A4B0019395}"/>
                  </c:ext>
                </c:extLst>
              </c15:ser>
            </c15:filteredBarSeries>
            <c15:filteredBarSeries>
              <c15:ser>
                <c:idx val="2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Table'!$A$5</c15:sqref>
                        </c15:formulaRef>
                      </c:ext>
                    </c:extLst>
                    <c:strCache>
                      <c:ptCount val="1"/>
                      <c:pt idx="0">
                        <c:v>Pavement - New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Table'!$B$1:$P$1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  <c:pt idx="11">
                        <c:v>2025</c:v>
                      </c:pt>
                      <c:pt idx="12">
                        <c:v>2026</c:v>
                      </c:pt>
                      <c:pt idx="13">
                        <c:v>2027</c:v>
                      </c:pt>
                      <c:pt idx="14">
                        <c:v>2028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Table'!$B$5:$J$5</c15:sqref>
                        </c15:formulaRef>
                      </c:ext>
                    </c:extLst>
                    <c:numCache>
                      <c:formatCode>"$"#,##0,,</c:formatCode>
                      <c:ptCount val="9"/>
                      <c:pt idx="0">
                        <c:v>129258115.28</c:v>
                      </c:pt>
                      <c:pt idx="1">
                        <c:v>94861296.969999999</c:v>
                      </c:pt>
                      <c:pt idx="2">
                        <c:v>199810981.18000001</c:v>
                      </c:pt>
                      <c:pt idx="3">
                        <c:v>166000000</c:v>
                      </c:pt>
                      <c:pt idx="5">
                        <c:v>149282000</c:v>
                      </c:pt>
                      <c:pt idx="6">
                        <c:v>133548000</c:v>
                      </c:pt>
                      <c:pt idx="7">
                        <c:v>95231000</c:v>
                      </c:pt>
                      <c:pt idx="8">
                        <c:v>98326250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6A-8581-4AA6-961B-81A4B0019395}"/>
                  </c:ext>
                </c:extLst>
              </c15:ser>
            </c15:filteredBarSeries>
            <c15:filteredBarSeries>
              <c15:ser>
                <c:idx val="4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Table'!$A$6</c15:sqref>
                        </c15:formulaRef>
                      </c:ext>
                    </c:extLst>
                    <c:strCache>
                      <c:ptCount val="1"/>
                      <c:pt idx="0">
                        <c:v>Bridge - New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Table'!$B$1:$P$1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  <c:pt idx="11">
                        <c:v>2025</c:v>
                      </c:pt>
                      <c:pt idx="12">
                        <c:v>2026</c:v>
                      </c:pt>
                      <c:pt idx="13">
                        <c:v>2027</c:v>
                      </c:pt>
                      <c:pt idx="14">
                        <c:v>2028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Table'!$B$6:$J$6</c15:sqref>
                        </c15:formulaRef>
                      </c:ext>
                    </c:extLst>
                    <c:numCache>
                      <c:formatCode>"$"#,##0,,</c:formatCode>
                      <c:ptCount val="9"/>
                      <c:pt idx="0">
                        <c:v>47076257.799999997</c:v>
                      </c:pt>
                      <c:pt idx="1">
                        <c:v>15303221.85</c:v>
                      </c:pt>
                      <c:pt idx="2">
                        <c:v>111533193.96000001</c:v>
                      </c:pt>
                      <c:pt idx="3">
                        <c:v>180000000</c:v>
                      </c:pt>
                      <c:pt idx="5">
                        <c:v>59418000</c:v>
                      </c:pt>
                      <c:pt idx="6">
                        <c:v>67748000</c:v>
                      </c:pt>
                      <c:pt idx="7">
                        <c:v>38362000</c:v>
                      </c:pt>
                      <c:pt idx="8">
                        <c:v>76442390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6B-8581-4AA6-961B-81A4B0019395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7"/>
          <c:order val="0"/>
          <c:tx>
            <c:v>Percent Stewardship</c:v>
          </c:tx>
          <c:spPr>
            <a:ln w="28575" cap="rnd" cmpd="sng">
              <a:solidFill>
                <a:srgbClr val="ED7D31">
                  <a:lumMod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6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D-8581-4AA6-961B-81A4B0019395}"/>
              </c:ext>
            </c:extLst>
          </c:dPt>
          <c:dPt>
            <c:idx val="7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F-8581-4AA6-961B-81A4B0019395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61-8581-4AA6-961B-81A4B0019395}"/>
              </c:ext>
            </c:extLst>
          </c:dPt>
          <c:dPt>
            <c:idx val="9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63-8581-4AA6-961B-81A4B0019395}"/>
              </c:ext>
            </c:extLst>
          </c:dPt>
          <c:dPt>
            <c:idx val="10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65-8581-4AA6-961B-81A4B0019395}"/>
              </c:ext>
            </c:extLst>
          </c:dPt>
          <c:dPt>
            <c:idx val="11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67-8581-4AA6-961B-81A4B0019395}"/>
              </c:ext>
            </c:extLst>
          </c:dPt>
          <c:dLbls>
            <c:spPr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'Summary Table'!$B$1:$P$1</c:f>
              <c:numCache>
                <c:formatCode>General</c:formatCode>
                <c:ptCount val="1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</c:numCache>
            </c:numRef>
          </c:cat>
          <c:val>
            <c:numRef>
              <c:f>'Summary Table'!$B$9:$P$9</c:f>
              <c:numCache>
                <c:formatCode>0%</c:formatCode>
                <c:ptCount val="15"/>
                <c:pt idx="0">
                  <c:v>0.62572737749733265</c:v>
                </c:pt>
                <c:pt idx="1">
                  <c:v>0.72929693381025318</c:v>
                </c:pt>
                <c:pt idx="2">
                  <c:v>0.50049196591709477</c:v>
                </c:pt>
                <c:pt idx="3">
                  <c:v>0.5674362089914945</c:v>
                </c:pt>
                <c:pt idx="4">
                  <c:v>0.55771905424200274</c:v>
                </c:pt>
                <c:pt idx="5">
                  <c:v>0.68649144773285065</c:v>
                </c:pt>
                <c:pt idx="6">
                  <c:v>0.71296296296296291</c:v>
                </c:pt>
                <c:pt idx="7">
                  <c:v>0.76890179401425385</c:v>
                </c:pt>
                <c:pt idx="8">
                  <c:v>0.69421307860357295</c:v>
                </c:pt>
                <c:pt idx="9">
                  <c:v>0.72674451711955279</c:v>
                </c:pt>
                <c:pt idx="10">
                  <c:v>0.77553533529241292</c:v>
                </c:pt>
                <c:pt idx="11">
                  <c:v>0.70516284794213369</c:v>
                </c:pt>
                <c:pt idx="12">
                  <c:v>0.76093801973607722</c:v>
                </c:pt>
                <c:pt idx="13">
                  <c:v>0.75759900916815526</c:v>
                </c:pt>
                <c:pt idx="14">
                  <c:v>0.8832123038064098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68-8581-4AA6-961B-81A4B00193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4095648"/>
        <c:axId val="874093024"/>
        <c:extLst>
          <c:ext xmlns:c15="http://schemas.microsoft.com/office/drawing/2012/chart" uri="{02D57815-91ED-43cb-92C2-25804820EDAC}">
            <c15:filteredLineSeries>
              <c15:ser>
                <c:idx val="6"/>
                <c:order val="8"/>
                <c:tx>
                  <c:strRef>
                    <c:extLst>
                      <c:ext uri="{02D57815-91ED-43cb-92C2-25804820EDAC}">
                        <c15:formulaRef>
                          <c15:sqref>'Summary Table'!$A$8</c15:sqref>
                        </c15:formulaRef>
                      </c:ext>
                    </c:extLst>
                    <c:strCache>
                      <c:ptCount val="1"/>
                      <c:pt idx="0">
                        <c:v>Grand Total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'Summary Table'!$B$1:$P$1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  <c:pt idx="11">
                        <c:v>2025</c:v>
                      </c:pt>
                      <c:pt idx="12">
                        <c:v>2026</c:v>
                      </c:pt>
                      <c:pt idx="13">
                        <c:v>2027</c:v>
                      </c:pt>
                      <c:pt idx="14">
                        <c:v>2028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'Summary Table'!$B$8:$E$8</c15:sqref>
                        </c15:formulaRef>
                      </c:ext>
                    </c:extLst>
                    <c:numCache>
                      <c:formatCode>"$"#,##0,,</c:formatCode>
                      <c:ptCount val="4"/>
                      <c:pt idx="0">
                        <c:v>706556025.76999998</c:v>
                      </c:pt>
                      <c:pt idx="1">
                        <c:v>693144508.45000005</c:v>
                      </c:pt>
                      <c:pt idx="2">
                        <c:v>727894682.44999993</c:v>
                      </c:pt>
                      <c:pt idx="3">
                        <c:v>823000000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6C-8581-4AA6-961B-81A4B0019395}"/>
                  </c:ext>
                </c:extLst>
              </c15:ser>
            </c15:filteredLineSeries>
          </c:ext>
        </c:extLst>
      </c:lineChart>
      <c:catAx>
        <c:axId val="84981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09160"/>
        <c:crosses val="autoZero"/>
        <c:auto val="1"/>
        <c:lblAlgn val="ctr"/>
        <c:lblOffset val="100"/>
        <c:noMultiLvlLbl val="0"/>
      </c:catAx>
      <c:valAx>
        <c:axId val="84980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Millions of Dollars</a:t>
                </a:r>
              </a:p>
            </c:rich>
          </c:tx>
          <c:layout>
            <c:manualLayout>
              <c:xMode val="edge"/>
              <c:yMode val="edge"/>
              <c:x val="3.2328950684443136E-2"/>
              <c:y val="0.472760963222693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,,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12768"/>
        <c:crosses val="autoZero"/>
        <c:crossBetween val="between"/>
      </c:valAx>
      <c:valAx>
        <c:axId val="874093024"/>
        <c:scaling>
          <c:orientation val="minMax"/>
          <c:max val="1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Stewardship</a:t>
                </a:r>
                <a:r>
                  <a:rPr lang="en-US" baseline="0" dirty="0"/>
                  <a:t> Proportion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095648"/>
        <c:crosses val="max"/>
        <c:crossBetween val="between"/>
        <c:majorUnit val="0.2"/>
      </c:valAx>
      <c:catAx>
        <c:axId val="8740956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7409302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l"/>
      <c:layout>
        <c:manualLayout>
          <c:xMode val="edge"/>
          <c:yMode val="edge"/>
          <c:x val="0.75236611870884573"/>
          <c:y val="0.75278728322371402"/>
          <c:w val="0.17424749927154295"/>
          <c:h val="0.19023207975104173"/>
        </c:manualLayout>
      </c:layout>
      <c:overlay val="1"/>
      <c:spPr>
        <a:solidFill>
          <a:schemeClr val="bg1">
            <a:alpha val="9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79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2024-2028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840902" y="327293"/>
            <a:ext cx="88517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9, 2023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Overview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Review 2024-2028 Highway Program Balance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Present the Draft 2024-2028 Iowa Transportation Improvement 	Program to the public (including all previous program approvals and 	draft 2024-2028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0902" y="327293"/>
            <a:ext cx="88517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9, 2023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(2024-2028)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2023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2024-2028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2024–2028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2023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2024–2028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34D8ED-F808-4D43-94AE-EEA10020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0903" y="327293"/>
            <a:ext cx="88517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9, 2023</a:t>
            </a:r>
          </a:p>
        </p:txBody>
      </p:sp>
    </p:spTree>
    <p:extLst>
      <p:ext uri="{BB962C8B-B14F-4D97-AF65-F5344CB8AC3E}">
        <p14:creationId xmlns:p14="http://schemas.microsoft.com/office/powerpoint/2010/main" val="4023274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C9A46F-3347-4027-A1A8-9EF03999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4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9A6BCB-F92E-410B-8ADB-D676A89296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614" y="147159"/>
            <a:ext cx="8801100" cy="5976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850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85E4871-F997-4C86-A5F0-6A211C66E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651896"/>
              </p:ext>
            </p:extLst>
          </p:nvPr>
        </p:nvGraphicFramePr>
        <p:xfrm>
          <a:off x="171450" y="395416"/>
          <a:ext cx="8783138" cy="6116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6">
            <a:extLst>
              <a:ext uri="{FF2B5EF4-FFF2-40B4-BE49-F238E27FC236}">
                <a16:creationId xmlns:a16="http://schemas.microsoft.com/office/drawing/2014/main" id="{A85194FD-1770-4A83-A434-7F416688A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9, 2023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ABE4560-81C3-4EE2-A1AE-1106A4EB8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00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736" y="1309860"/>
            <a:ext cx="8742348" cy="4781569"/>
          </a:xfrm>
        </p:spPr>
        <p:txBody>
          <a:bodyPr/>
          <a:lstStyle/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Helvetica" pitchFamily="34" charset="0"/>
              <a:ea typeface="+mn-ea"/>
              <a:cs typeface="Helvetica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  <a:ea typeface="+mn-ea"/>
              <a:cs typeface="Helvetica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June 2023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 	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Action Item: Approve the 2024–2028 Iowa Transportation Improvement Program</a:t>
            </a:r>
            <a:endParaRPr lang="en-US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6</a:t>
            </a:fld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FD6037-028F-42C7-BDB2-488D3E92B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0902" y="327293"/>
            <a:ext cx="88517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9,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47524</TotalTime>
  <Words>152</Words>
  <Application>Microsoft Office PowerPoint</Application>
  <PresentationFormat>On-screen Show (4:3)</PresentationFormat>
  <Paragraphs>42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Helvetica</vt:lpstr>
      <vt:lpstr>Times New Roman</vt:lpstr>
      <vt:lpstr>Wingdings</vt:lpstr>
      <vt:lpstr>Office Theme</vt:lpstr>
      <vt:lpstr>2024-2028  Highway Program   Development  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2038</cp:revision>
  <cp:lastPrinted>2023-03-28T17:48:55Z</cp:lastPrinted>
  <dcterms:created xsi:type="dcterms:W3CDTF">2001-05-04T13:55:51Z</dcterms:created>
  <dcterms:modified xsi:type="dcterms:W3CDTF">2023-04-26T16:40:20Z</dcterms:modified>
</cp:coreProperties>
</file>