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881" r:id="rId1"/>
  </p:sldMasterIdLst>
  <p:notesMasterIdLst>
    <p:notesMasterId r:id="rId8"/>
  </p:notesMasterIdLst>
  <p:handoutMasterIdLst>
    <p:handoutMasterId r:id="rId9"/>
  </p:handoutMasterIdLst>
  <p:sldIdLst>
    <p:sldId id="633" r:id="rId2"/>
    <p:sldId id="825" r:id="rId3"/>
    <p:sldId id="893" r:id="rId4"/>
    <p:sldId id="906" r:id="rId5"/>
    <p:sldId id="256" r:id="rId6"/>
    <p:sldId id="662" r:id="rId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  <a:srgbClr val="FFFF99"/>
    <a:srgbClr val="FFFFCC"/>
    <a:srgbClr val="0000FF"/>
    <a:srgbClr val="990099"/>
    <a:srgbClr val="00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86" autoAdjust="0"/>
    <p:restoredTop sz="91991" autoAdjust="0"/>
  </p:normalViewPr>
  <p:slideViewPr>
    <p:cSldViewPr snapToGrid="0">
      <p:cViewPr varScale="1">
        <p:scale>
          <a:sx n="117" d="100"/>
          <a:sy n="117" d="100"/>
        </p:scale>
        <p:origin x="112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508"/>
    </p:cViewPr>
  </p:sorterViewPr>
  <p:notesViewPr>
    <p:cSldViewPr snapToGrid="0">
      <p:cViewPr varScale="1">
        <p:scale>
          <a:sx n="58" d="100"/>
          <a:sy n="58" d="100"/>
        </p:scale>
        <p:origin x="-1758" y="-66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0" i="0" baseline="0">
                <a:effectLst/>
              </a:rPr>
              <a:t>Iowa Primary Highway Investments </a:t>
            </a:r>
            <a:endParaRPr lang="en-US" sz="1800">
              <a:effectLst/>
            </a:endParaRPr>
          </a:p>
          <a:p>
            <a:pPr>
              <a:defRPr/>
            </a:pPr>
            <a:r>
              <a:rPr lang="en-US" sz="1600" b="0" i="0" baseline="0">
                <a:effectLst/>
              </a:rPr>
              <a:t>Includes Interstate Highway System</a:t>
            </a:r>
            <a:endParaRPr lang="en-US" sz="12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085225002612377"/>
          <c:y val="0.13885267618321148"/>
          <c:w val="0.83971248077426686"/>
          <c:h val="0.82427313087280185"/>
        </c:manualLayout>
      </c:layout>
      <c:barChart>
        <c:barDir val="col"/>
        <c:grouping val="stacked"/>
        <c:varyColors val="0"/>
        <c:ser>
          <c:idx val="1"/>
          <c:order val="2"/>
          <c:tx>
            <c:strRef>
              <c:f>'Summary Table'!$A$2</c:f>
              <c:strCache>
                <c:ptCount val="1"/>
                <c:pt idx="0">
                  <c:v>Pavement - Stewardship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Pt>
            <c:idx val="6"/>
            <c:invertIfNegative val="0"/>
            <c:bubble3D val="0"/>
            <c:spPr>
              <a:solidFill>
                <a:srgbClr val="FFFFFF">
                  <a:lumMod val="5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581-4AA6-961B-81A4B0019395}"/>
              </c:ext>
            </c:extLst>
          </c:dPt>
          <c:dPt>
            <c:idx val="7"/>
            <c:invertIfNegative val="0"/>
            <c:bubble3D val="0"/>
            <c:spPr>
              <a:solidFill>
                <a:srgbClr val="FFFFFF">
                  <a:lumMod val="5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581-4AA6-961B-81A4B0019395}"/>
              </c:ext>
            </c:extLst>
          </c:dPt>
          <c:dPt>
            <c:idx val="8"/>
            <c:invertIfNegative val="0"/>
            <c:bubble3D val="0"/>
            <c:spPr>
              <a:solidFill>
                <a:srgbClr val="FFFFFF">
                  <a:lumMod val="5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581-4AA6-961B-81A4B0019395}"/>
              </c:ext>
            </c:extLst>
          </c:dPt>
          <c:dPt>
            <c:idx val="9"/>
            <c:invertIfNegative val="0"/>
            <c:bubble3D val="0"/>
            <c:spPr>
              <a:solidFill>
                <a:sysClr val="window" lastClr="FFFFFF">
                  <a:lumMod val="50000"/>
                </a:sys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581-4AA6-961B-81A4B0019395}"/>
              </c:ext>
            </c:extLst>
          </c:dPt>
          <c:dPt>
            <c:idx val="10"/>
            <c:invertIfNegative val="0"/>
            <c:bubble3D val="0"/>
            <c:spPr>
              <a:solidFill>
                <a:sysClr val="window" lastClr="FFFFFF">
                  <a:lumMod val="75000"/>
                </a:sys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8581-4AA6-961B-81A4B0019395}"/>
              </c:ext>
            </c:extLst>
          </c:dPt>
          <c:dPt>
            <c:idx val="11"/>
            <c:invertIfNegative val="0"/>
            <c:bubble3D val="0"/>
            <c:spPr>
              <a:solidFill>
                <a:sysClr val="window" lastClr="FFFFFF">
                  <a:lumMod val="75000"/>
                </a:sys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8581-4AA6-961B-81A4B0019395}"/>
              </c:ext>
            </c:extLst>
          </c:dPt>
          <c:dPt>
            <c:idx val="12"/>
            <c:invertIfNegative val="0"/>
            <c:bubble3D val="0"/>
            <c:spPr>
              <a:solidFill>
                <a:sysClr val="window" lastClr="FFFFFF">
                  <a:lumMod val="75000"/>
                </a:sys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8581-4AA6-961B-81A4B0019395}"/>
              </c:ext>
            </c:extLst>
          </c:dPt>
          <c:dPt>
            <c:idx val="13"/>
            <c:invertIfNegative val="0"/>
            <c:bubble3D val="0"/>
            <c:spPr>
              <a:solidFill>
                <a:sysClr val="window" lastClr="FFFFFF">
                  <a:lumMod val="75000"/>
                </a:sys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8581-4AA6-961B-81A4B0019395}"/>
              </c:ext>
            </c:extLst>
          </c:dPt>
          <c:dPt>
            <c:idx val="14"/>
            <c:invertIfNegative val="0"/>
            <c:bubble3D val="0"/>
            <c:spPr>
              <a:solidFill>
                <a:sysClr val="window" lastClr="FFFFFF">
                  <a:lumMod val="75000"/>
                </a:sys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8581-4AA6-961B-81A4B0019395}"/>
              </c:ext>
            </c:extLst>
          </c:dPt>
          <c:dPt>
            <c:idx val="15"/>
            <c:invertIfNegative val="0"/>
            <c:bubble3D val="0"/>
            <c:spPr>
              <a:solidFill>
                <a:sysClr val="window" lastClr="FFFFFF">
                  <a:lumMod val="75000"/>
                </a:sys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8581-4AA6-961B-81A4B0019395}"/>
              </c:ext>
            </c:extLst>
          </c:dPt>
          <c:dPt>
            <c:idx val="16"/>
            <c:invertIfNegative val="0"/>
            <c:bubble3D val="0"/>
            <c:spPr>
              <a:solidFill>
                <a:sysClr val="window" lastClr="FFFFFF">
                  <a:lumMod val="75000"/>
                </a:sys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8581-4AA6-961B-81A4B0019395}"/>
              </c:ext>
            </c:extLst>
          </c:dPt>
          <c:cat>
            <c:numRef>
              <c:f>'Summary Table'!$B$1:$P$1</c:f>
              <c:numCache>
                <c:formatCode>General</c:formatCode>
                <c:ptCount val="1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  <c:pt idx="11">
                  <c:v>2025</c:v>
                </c:pt>
                <c:pt idx="12">
                  <c:v>2026</c:v>
                </c:pt>
                <c:pt idx="13">
                  <c:v>2027</c:v>
                </c:pt>
                <c:pt idx="14">
                  <c:v>2028</c:v>
                </c:pt>
              </c:numCache>
            </c:numRef>
          </c:cat>
          <c:val>
            <c:numRef>
              <c:f>'Summary Table'!$B$2:$P$2</c:f>
              <c:numCache>
                <c:formatCode>"$"#,##0,,</c:formatCode>
                <c:ptCount val="15"/>
                <c:pt idx="0">
                  <c:v>315135602.19999987</c:v>
                </c:pt>
                <c:pt idx="1">
                  <c:v>364598993.43000019</c:v>
                </c:pt>
                <c:pt idx="2">
                  <c:v>231757286.77999997</c:v>
                </c:pt>
                <c:pt idx="3">
                  <c:v>298000000</c:v>
                </c:pt>
                <c:pt idx="4">
                  <c:v>231000000</c:v>
                </c:pt>
                <c:pt idx="5">
                  <c:v>323118000</c:v>
                </c:pt>
                <c:pt idx="6">
                  <c:v>372000000</c:v>
                </c:pt>
                <c:pt idx="7">
                  <c:v>418821000</c:v>
                </c:pt>
                <c:pt idx="8">
                  <c:v>358224750</c:v>
                </c:pt>
                <c:pt idx="9">
                  <c:v>440723007</c:v>
                </c:pt>
                <c:pt idx="10">
                  <c:v>397251256</c:v>
                </c:pt>
                <c:pt idx="11">
                  <c:v>463085740</c:v>
                </c:pt>
                <c:pt idx="12">
                  <c:v>518216608</c:v>
                </c:pt>
                <c:pt idx="13">
                  <c:v>428818250</c:v>
                </c:pt>
                <c:pt idx="14">
                  <c:v>534012000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8581-4AA6-961B-81A4B0019395}"/>
            </c:ext>
          </c:extLst>
        </c:ser>
        <c:ser>
          <c:idx val="3"/>
          <c:order val="3"/>
          <c:tx>
            <c:strRef>
              <c:f>'Summary Table'!$A$3</c:f>
              <c:strCache>
                <c:ptCount val="1"/>
                <c:pt idx="0">
                  <c:v>Bridge - Stewardship</c:v>
                </c:pt>
              </c:strCache>
            </c:strRef>
          </c:tx>
          <c:spPr>
            <a:solidFill>
              <a:srgbClr val="4472C4">
                <a:lumMod val="50000"/>
              </a:srgbClr>
            </a:solidFill>
            <a:ln>
              <a:noFill/>
            </a:ln>
            <a:effectLst/>
          </c:spPr>
          <c:invertIfNegative val="0"/>
          <c:dPt>
            <c:idx val="6"/>
            <c:invertIfNegative val="0"/>
            <c:bubble3D val="0"/>
            <c:spPr>
              <a:solidFill>
                <a:srgbClr val="4472C4">
                  <a:lumMod val="5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8-8581-4AA6-961B-81A4B0019395}"/>
              </c:ext>
            </c:extLst>
          </c:dPt>
          <c:dPt>
            <c:idx val="7"/>
            <c:invertIfNegative val="0"/>
            <c:bubble3D val="0"/>
            <c:spPr>
              <a:solidFill>
                <a:srgbClr val="4472C4">
                  <a:lumMod val="5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A-8581-4AA6-961B-81A4B0019395}"/>
              </c:ext>
            </c:extLst>
          </c:dPt>
          <c:dPt>
            <c:idx val="8"/>
            <c:invertIfNegative val="0"/>
            <c:bubble3D val="0"/>
            <c:spPr>
              <a:solidFill>
                <a:srgbClr val="4472C4">
                  <a:lumMod val="5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C-8581-4AA6-961B-81A4B0019395}"/>
              </c:ext>
            </c:extLst>
          </c:dPt>
          <c:dPt>
            <c:idx val="9"/>
            <c:invertIfNegative val="0"/>
            <c:bubble3D val="0"/>
            <c:spPr>
              <a:solidFill>
                <a:srgbClr val="4472C4">
                  <a:lumMod val="5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E-8581-4AA6-961B-81A4B0019395}"/>
              </c:ext>
            </c:extLst>
          </c:dPt>
          <c:dPt>
            <c:idx val="10"/>
            <c:invertIfNegative val="0"/>
            <c:bubble3D val="0"/>
            <c:spPr>
              <a:solidFill>
                <a:srgbClr val="4F81BD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0-8581-4AA6-961B-81A4B0019395}"/>
              </c:ext>
            </c:extLst>
          </c:dPt>
          <c:dPt>
            <c:idx val="11"/>
            <c:invertIfNegative val="0"/>
            <c:bubble3D val="0"/>
            <c:spPr>
              <a:solidFill>
                <a:srgbClr val="4F81BD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2-8581-4AA6-961B-81A4B0019395}"/>
              </c:ext>
            </c:extLst>
          </c:dPt>
          <c:dPt>
            <c:idx val="12"/>
            <c:invertIfNegative val="0"/>
            <c:bubble3D val="0"/>
            <c:spPr>
              <a:solidFill>
                <a:srgbClr val="4F81BD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4-8581-4AA6-961B-81A4B0019395}"/>
              </c:ext>
            </c:extLst>
          </c:dPt>
          <c:dPt>
            <c:idx val="13"/>
            <c:invertIfNegative val="0"/>
            <c:bubble3D val="0"/>
            <c:spPr>
              <a:solidFill>
                <a:srgbClr val="4F81BD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6-8581-4AA6-961B-81A4B0019395}"/>
              </c:ext>
            </c:extLst>
          </c:dPt>
          <c:dPt>
            <c:idx val="14"/>
            <c:invertIfNegative val="0"/>
            <c:bubble3D val="0"/>
            <c:spPr>
              <a:solidFill>
                <a:srgbClr val="4F81BD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8-8581-4AA6-961B-81A4B0019395}"/>
              </c:ext>
            </c:extLst>
          </c:dPt>
          <c:dPt>
            <c:idx val="15"/>
            <c:invertIfNegative val="0"/>
            <c:bubble3D val="0"/>
            <c:spPr>
              <a:solidFill>
                <a:srgbClr val="4472C4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A-8581-4AA6-961B-81A4B0019395}"/>
              </c:ext>
            </c:extLst>
          </c:dPt>
          <c:dPt>
            <c:idx val="16"/>
            <c:invertIfNegative val="0"/>
            <c:bubble3D val="0"/>
            <c:spPr>
              <a:solidFill>
                <a:srgbClr val="4472C4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C-8581-4AA6-961B-81A4B0019395}"/>
              </c:ext>
            </c:extLst>
          </c:dPt>
          <c:cat>
            <c:numRef>
              <c:f>'Summary Table'!$B$1:$P$1</c:f>
              <c:numCache>
                <c:formatCode>General</c:formatCode>
                <c:ptCount val="1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  <c:pt idx="11">
                  <c:v>2025</c:v>
                </c:pt>
                <c:pt idx="12">
                  <c:v>2026</c:v>
                </c:pt>
                <c:pt idx="13">
                  <c:v>2027</c:v>
                </c:pt>
                <c:pt idx="14">
                  <c:v>2028</c:v>
                </c:pt>
              </c:numCache>
            </c:numRef>
          </c:cat>
          <c:val>
            <c:numRef>
              <c:f>'Summary Table'!$B$3:$P$3</c:f>
              <c:numCache>
                <c:formatCode>"$"#,##0,,</c:formatCode>
                <c:ptCount val="15"/>
                <c:pt idx="0">
                  <c:v>126975846.86</c:v>
                </c:pt>
                <c:pt idx="1">
                  <c:v>140909171.26999998</c:v>
                </c:pt>
                <c:pt idx="2">
                  <c:v>132548153.81999995</c:v>
                </c:pt>
                <c:pt idx="3">
                  <c:v>169000000</c:v>
                </c:pt>
                <c:pt idx="4">
                  <c:v>170000000</c:v>
                </c:pt>
                <c:pt idx="5">
                  <c:v>186236000</c:v>
                </c:pt>
                <c:pt idx="6">
                  <c:v>167000000</c:v>
                </c:pt>
                <c:pt idx="7">
                  <c:v>156865000</c:v>
                </c:pt>
                <c:pt idx="8">
                  <c:v>182618610</c:v>
                </c:pt>
                <c:pt idx="9">
                  <c:v>185806774.352</c:v>
                </c:pt>
                <c:pt idx="10">
                  <c:v>236137060</c:v>
                </c:pt>
                <c:pt idx="11">
                  <c:v>202316669.99999997</c:v>
                </c:pt>
                <c:pt idx="12">
                  <c:v>196328000</c:v>
                </c:pt>
                <c:pt idx="13">
                  <c:v>262082500</c:v>
                </c:pt>
                <c:pt idx="14">
                  <c:v>291213000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D-8581-4AA6-961B-81A4B0019395}"/>
            </c:ext>
          </c:extLst>
        </c:ser>
        <c:ser>
          <c:idx val="8"/>
          <c:order val="6"/>
          <c:tx>
            <c:strRef>
              <c:f>'Summary Table'!$A$4</c:f>
              <c:strCache>
                <c:ptCount val="1"/>
                <c:pt idx="0">
                  <c:v>System Capacity</c:v>
                </c:pt>
              </c:strCache>
            </c:strRef>
          </c:tx>
          <c:spPr>
            <a:solidFill>
              <a:srgbClr val="ED7D31">
                <a:lumMod val="50000"/>
              </a:srgbClr>
            </a:solidFill>
            <a:ln>
              <a:noFill/>
            </a:ln>
            <a:effectLst/>
          </c:spPr>
          <c:invertIfNegative val="0"/>
          <c:dPt>
            <c:idx val="6"/>
            <c:invertIfNegative val="0"/>
            <c:bubble3D val="0"/>
            <c:spPr>
              <a:solidFill>
                <a:srgbClr val="ED7D31">
                  <a:lumMod val="5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F-8581-4AA6-961B-81A4B0019395}"/>
              </c:ext>
            </c:extLst>
          </c:dPt>
          <c:dPt>
            <c:idx val="7"/>
            <c:invertIfNegative val="0"/>
            <c:bubble3D val="0"/>
            <c:spPr>
              <a:solidFill>
                <a:srgbClr val="ED7D31">
                  <a:lumMod val="5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1-8581-4AA6-961B-81A4B0019395}"/>
              </c:ext>
            </c:extLst>
          </c:dPt>
          <c:dPt>
            <c:idx val="8"/>
            <c:invertIfNegative val="0"/>
            <c:bubble3D val="0"/>
            <c:spPr>
              <a:solidFill>
                <a:srgbClr val="ED7D31">
                  <a:lumMod val="5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3-8581-4AA6-961B-81A4B0019395}"/>
              </c:ext>
            </c:extLst>
          </c:dPt>
          <c:dPt>
            <c:idx val="9"/>
            <c:invertIfNegative val="0"/>
            <c:bubble3D val="0"/>
            <c:spPr>
              <a:solidFill>
                <a:srgbClr val="ED7D31">
                  <a:lumMod val="5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5-8581-4AA6-961B-81A4B0019395}"/>
              </c:ext>
            </c:extLst>
          </c:dPt>
          <c:dPt>
            <c:idx val="10"/>
            <c:invertIfNegative val="0"/>
            <c:bubble3D val="0"/>
            <c:spPr>
              <a:solidFill>
                <a:srgbClr val="ED7D31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7-8581-4AA6-961B-81A4B0019395}"/>
              </c:ext>
            </c:extLst>
          </c:dPt>
          <c:dPt>
            <c:idx val="11"/>
            <c:invertIfNegative val="0"/>
            <c:bubble3D val="0"/>
            <c:spPr>
              <a:solidFill>
                <a:srgbClr val="F79646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9-8581-4AA6-961B-81A4B0019395}"/>
              </c:ext>
            </c:extLst>
          </c:dPt>
          <c:dPt>
            <c:idx val="12"/>
            <c:invertIfNegative val="0"/>
            <c:bubble3D val="0"/>
            <c:spPr>
              <a:solidFill>
                <a:srgbClr val="F79646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B-8581-4AA6-961B-81A4B0019395}"/>
              </c:ext>
            </c:extLst>
          </c:dPt>
          <c:dPt>
            <c:idx val="13"/>
            <c:invertIfNegative val="0"/>
            <c:bubble3D val="0"/>
            <c:spPr>
              <a:solidFill>
                <a:srgbClr val="F79646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D-8581-4AA6-961B-81A4B0019395}"/>
              </c:ext>
            </c:extLst>
          </c:dPt>
          <c:dPt>
            <c:idx val="14"/>
            <c:invertIfNegative val="0"/>
            <c:bubble3D val="0"/>
            <c:spPr>
              <a:solidFill>
                <a:srgbClr val="F79646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F-8581-4AA6-961B-81A4B0019395}"/>
              </c:ext>
            </c:extLst>
          </c:dPt>
          <c:dPt>
            <c:idx val="15"/>
            <c:invertIfNegative val="0"/>
            <c:bubble3D val="0"/>
            <c:spPr>
              <a:solidFill>
                <a:srgbClr val="ED7D31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41-8581-4AA6-961B-81A4B0019395}"/>
              </c:ext>
            </c:extLst>
          </c:dPt>
          <c:dPt>
            <c:idx val="16"/>
            <c:invertIfNegative val="0"/>
            <c:bubble3D val="0"/>
            <c:spPr>
              <a:solidFill>
                <a:srgbClr val="ED7D31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43-8581-4AA6-961B-81A4B0019395}"/>
              </c:ext>
            </c:extLst>
          </c:dPt>
          <c:cat>
            <c:numRef>
              <c:f>'Summary Table'!$B$1:$P$1</c:f>
              <c:numCache>
                <c:formatCode>General</c:formatCode>
                <c:ptCount val="1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  <c:pt idx="11">
                  <c:v>2025</c:v>
                </c:pt>
                <c:pt idx="12">
                  <c:v>2026</c:v>
                </c:pt>
                <c:pt idx="13">
                  <c:v>2027</c:v>
                </c:pt>
                <c:pt idx="14">
                  <c:v>2028</c:v>
                </c:pt>
              </c:numCache>
            </c:numRef>
          </c:cat>
          <c:val>
            <c:numRef>
              <c:f>'Summary Table'!$B$4:$P$4</c:f>
              <c:numCache>
                <c:formatCode>"$"#,##0,,</c:formatCode>
                <c:ptCount val="15"/>
                <c:pt idx="0">
                  <c:v>176334373.07999998</c:v>
                </c:pt>
                <c:pt idx="1">
                  <c:v>110164518.81999999</c:v>
                </c:pt>
                <c:pt idx="2">
                  <c:v>311344175.13999999</c:v>
                </c:pt>
                <c:pt idx="3">
                  <c:v>346000000</c:v>
                </c:pt>
                <c:pt idx="4">
                  <c:v>282000000</c:v>
                </c:pt>
                <c:pt idx="5">
                  <c:v>208700000</c:v>
                </c:pt>
                <c:pt idx="6">
                  <c:v>180000000</c:v>
                </c:pt>
                <c:pt idx="7">
                  <c:v>133593000</c:v>
                </c:pt>
                <c:pt idx="8">
                  <c:v>174768640</c:v>
                </c:pt>
                <c:pt idx="9">
                  <c:v>117339268.051</c:v>
                </c:pt>
                <c:pt idx="10">
                  <c:v>100493783</c:v>
                </c:pt>
                <c:pt idx="11">
                  <c:v>207445830</c:v>
                </c:pt>
                <c:pt idx="12">
                  <c:v>173100679</c:v>
                </c:pt>
                <c:pt idx="13">
                  <c:v>160359250</c:v>
                </c:pt>
                <c:pt idx="14">
                  <c:v>73348000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4-8581-4AA6-961B-81A4B0019395}"/>
            </c:ext>
          </c:extLst>
        </c:ser>
        <c:ser>
          <c:idx val="5"/>
          <c:order val="7"/>
          <c:tx>
            <c:strRef>
              <c:f>'Summary Table'!$A$7</c:f>
              <c:strCache>
                <c:ptCount val="1"/>
                <c:pt idx="0">
                  <c:v>Other Investments</c:v>
                </c:pt>
              </c:strCache>
            </c:strRef>
          </c:tx>
          <c:spPr>
            <a:solidFill>
              <a:srgbClr val="70AD47">
                <a:lumMod val="50000"/>
              </a:srgbClr>
            </a:solidFill>
            <a:ln>
              <a:noFill/>
            </a:ln>
            <a:effectLst/>
          </c:spPr>
          <c:invertIfNegative val="0"/>
          <c:dPt>
            <c:idx val="6"/>
            <c:invertIfNegative val="0"/>
            <c:bubble3D val="0"/>
            <c:spPr>
              <a:solidFill>
                <a:srgbClr val="70AD47">
                  <a:lumMod val="5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46-8581-4AA6-961B-81A4B0019395}"/>
              </c:ext>
            </c:extLst>
          </c:dPt>
          <c:dPt>
            <c:idx val="7"/>
            <c:invertIfNegative val="0"/>
            <c:bubble3D val="0"/>
            <c:spPr>
              <a:solidFill>
                <a:srgbClr val="70AD47">
                  <a:lumMod val="5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48-8581-4AA6-961B-81A4B0019395}"/>
              </c:ext>
            </c:extLst>
          </c:dPt>
          <c:dPt>
            <c:idx val="8"/>
            <c:invertIfNegative val="0"/>
            <c:bubble3D val="0"/>
            <c:spPr>
              <a:solidFill>
                <a:srgbClr val="70AD47">
                  <a:lumMod val="5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4A-8581-4AA6-961B-81A4B0019395}"/>
              </c:ext>
            </c:extLst>
          </c:dPt>
          <c:dPt>
            <c:idx val="9"/>
            <c:invertIfNegative val="0"/>
            <c:bubble3D val="0"/>
            <c:spPr>
              <a:solidFill>
                <a:srgbClr val="70AD47">
                  <a:lumMod val="5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4C-8581-4AA6-961B-81A4B0019395}"/>
              </c:ext>
            </c:extLst>
          </c:dPt>
          <c:dPt>
            <c:idx val="10"/>
            <c:invertIfNegative val="0"/>
            <c:bubble3D val="0"/>
            <c:spPr>
              <a:solidFill>
                <a:srgbClr val="9BBB59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4E-8581-4AA6-961B-81A4B0019395}"/>
              </c:ext>
            </c:extLst>
          </c:dPt>
          <c:dPt>
            <c:idx val="11"/>
            <c:invertIfNegative val="0"/>
            <c:bubble3D val="0"/>
            <c:spPr>
              <a:solidFill>
                <a:srgbClr val="9BBB59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50-8581-4AA6-961B-81A4B0019395}"/>
              </c:ext>
            </c:extLst>
          </c:dPt>
          <c:dPt>
            <c:idx val="12"/>
            <c:invertIfNegative val="0"/>
            <c:bubble3D val="0"/>
            <c:spPr>
              <a:solidFill>
                <a:srgbClr val="9BBB59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52-8581-4AA6-961B-81A4B0019395}"/>
              </c:ext>
            </c:extLst>
          </c:dPt>
          <c:dPt>
            <c:idx val="13"/>
            <c:invertIfNegative val="0"/>
            <c:bubble3D val="0"/>
            <c:spPr>
              <a:solidFill>
                <a:srgbClr val="9BBB59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54-8581-4AA6-961B-81A4B0019395}"/>
              </c:ext>
            </c:extLst>
          </c:dPt>
          <c:dPt>
            <c:idx val="14"/>
            <c:invertIfNegative val="0"/>
            <c:bubble3D val="0"/>
            <c:spPr>
              <a:solidFill>
                <a:srgbClr val="9BBB59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56-8581-4AA6-961B-81A4B0019395}"/>
              </c:ext>
            </c:extLst>
          </c:dPt>
          <c:dPt>
            <c:idx val="15"/>
            <c:invertIfNegative val="0"/>
            <c:bubble3D val="0"/>
            <c:spPr>
              <a:solidFill>
                <a:srgbClr val="70AD47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58-8581-4AA6-961B-81A4B0019395}"/>
              </c:ext>
            </c:extLst>
          </c:dPt>
          <c:dPt>
            <c:idx val="16"/>
            <c:invertIfNegative val="0"/>
            <c:bubble3D val="0"/>
            <c:spPr>
              <a:solidFill>
                <a:srgbClr val="70AD47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5A-8581-4AA6-961B-81A4B0019395}"/>
              </c:ext>
            </c:extLst>
          </c:dPt>
          <c:cat>
            <c:numRef>
              <c:f>'Summary Table'!$B$1:$P$1</c:f>
              <c:numCache>
                <c:formatCode>General</c:formatCode>
                <c:ptCount val="1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  <c:pt idx="11">
                  <c:v>2025</c:v>
                </c:pt>
                <c:pt idx="12">
                  <c:v>2026</c:v>
                </c:pt>
                <c:pt idx="13">
                  <c:v>2027</c:v>
                </c:pt>
                <c:pt idx="14">
                  <c:v>2028</c:v>
                </c:pt>
              </c:numCache>
            </c:numRef>
          </c:cat>
          <c:val>
            <c:numRef>
              <c:f>'Summary Table'!$B$7:$P$7</c:f>
              <c:numCache>
                <c:formatCode>"$"#,##0,,</c:formatCode>
                <c:ptCount val="15"/>
                <c:pt idx="0">
                  <c:v>88110203.630000114</c:v>
                </c:pt>
                <c:pt idx="1">
                  <c:v>77471824.929999828</c:v>
                </c:pt>
                <c:pt idx="2">
                  <c:v>52245066.710000038</c:v>
                </c:pt>
                <c:pt idx="3">
                  <c:v>10000000</c:v>
                </c:pt>
                <c:pt idx="4">
                  <c:v>36000000</c:v>
                </c:pt>
                <c:pt idx="5">
                  <c:v>23913000</c:v>
                </c:pt>
                <c:pt idx="6">
                  <c:v>37000000</c:v>
                </c:pt>
                <c:pt idx="7">
                  <c:v>39433000</c:v>
                </c:pt>
                <c:pt idx="8">
                  <c:v>63462000</c:v>
                </c:pt>
                <c:pt idx="9">
                  <c:v>118235537</c:v>
                </c:pt>
                <c:pt idx="10">
                  <c:v>82829000</c:v>
                </c:pt>
                <c:pt idx="11">
                  <c:v>70767000</c:v>
                </c:pt>
                <c:pt idx="12">
                  <c:v>51386000</c:v>
                </c:pt>
                <c:pt idx="13">
                  <c:v>60701000</c:v>
                </c:pt>
                <c:pt idx="14">
                  <c:v>35772000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5B-8581-4AA6-961B-81A4B00193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100"/>
        <c:axId val="849812768"/>
        <c:axId val="849809160"/>
        <c:extLst>
          <c:ext xmlns:c15="http://schemas.microsoft.com/office/drawing/2012/chart" uri="{02D57815-91ED-43cb-92C2-25804820EDAC}">
            <c15:filteredBarSeries>
              <c15:ser>
                <c:idx val="0"/>
                <c:order val="1"/>
                <c:tx>
                  <c:strRef>
                    <c:extLst>
                      <c:ext uri="{02D57815-91ED-43cb-92C2-25804820EDAC}">
                        <c15:formulaRef>
                          <c15:sqref>'Summary Table'!$A$1</c15:sqref>
                        </c15:formulaRef>
                      </c:ext>
                    </c:extLst>
                    <c:strCache>
                      <c:ptCount val="1"/>
                      <c:pt idx="0">
                        <c:v>Project Type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>
                      <c:ext uri="{02D57815-91ED-43cb-92C2-25804820EDAC}">
                        <c15:formulaRef>
                          <c15:sqref>'Summary Table'!$B$1:$P$1</c15:sqref>
                        </c15:formulaRef>
                      </c:ext>
                    </c:extLst>
                    <c:numCache>
                      <c:formatCode>General</c:formatCode>
                      <c:ptCount val="15"/>
                      <c:pt idx="0">
                        <c:v>2014</c:v>
                      </c:pt>
                      <c:pt idx="1">
                        <c:v>2015</c:v>
                      </c:pt>
                      <c:pt idx="2">
                        <c:v>2016</c:v>
                      </c:pt>
                      <c:pt idx="3">
                        <c:v>2017</c:v>
                      </c:pt>
                      <c:pt idx="4">
                        <c:v>2018</c:v>
                      </c:pt>
                      <c:pt idx="5">
                        <c:v>2019</c:v>
                      </c:pt>
                      <c:pt idx="6">
                        <c:v>2020</c:v>
                      </c:pt>
                      <c:pt idx="7">
                        <c:v>2021</c:v>
                      </c:pt>
                      <c:pt idx="8">
                        <c:v>2022</c:v>
                      </c:pt>
                      <c:pt idx="9">
                        <c:v>2023</c:v>
                      </c:pt>
                      <c:pt idx="10">
                        <c:v>2024</c:v>
                      </c:pt>
                      <c:pt idx="11">
                        <c:v>2025</c:v>
                      </c:pt>
                      <c:pt idx="12">
                        <c:v>2026</c:v>
                      </c:pt>
                      <c:pt idx="13">
                        <c:v>2027</c:v>
                      </c:pt>
                      <c:pt idx="14">
                        <c:v>2028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'Summary Table'!$B$1:$E$1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2014</c:v>
                      </c:pt>
                      <c:pt idx="1">
                        <c:v>2015</c:v>
                      </c:pt>
                      <c:pt idx="2">
                        <c:v>2016</c:v>
                      </c:pt>
                      <c:pt idx="3">
                        <c:v>2017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69-8581-4AA6-961B-81A4B0019395}"/>
                  </c:ext>
                </c:extLst>
              </c15:ser>
            </c15:filteredBarSeries>
            <c15:filteredBarSeries>
              <c15:ser>
                <c:idx val="2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'Summary Table'!$A$5</c15:sqref>
                        </c15:formulaRef>
                      </c:ext>
                    </c:extLst>
                    <c:strCache>
                      <c:ptCount val="1"/>
                      <c:pt idx="0">
                        <c:v>Pavement - New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'Summary Table'!$B$1:$P$1</c15:sqref>
                        </c15:formulaRef>
                      </c:ext>
                    </c:extLst>
                    <c:numCache>
                      <c:formatCode>General</c:formatCode>
                      <c:ptCount val="15"/>
                      <c:pt idx="0">
                        <c:v>2014</c:v>
                      </c:pt>
                      <c:pt idx="1">
                        <c:v>2015</c:v>
                      </c:pt>
                      <c:pt idx="2">
                        <c:v>2016</c:v>
                      </c:pt>
                      <c:pt idx="3">
                        <c:v>2017</c:v>
                      </c:pt>
                      <c:pt idx="4">
                        <c:v>2018</c:v>
                      </c:pt>
                      <c:pt idx="5">
                        <c:v>2019</c:v>
                      </c:pt>
                      <c:pt idx="6">
                        <c:v>2020</c:v>
                      </c:pt>
                      <c:pt idx="7">
                        <c:v>2021</c:v>
                      </c:pt>
                      <c:pt idx="8">
                        <c:v>2022</c:v>
                      </c:pt>
                      <c:pt idx="9">
                        <c:v>2023</c:v>
                      </c:pt>
                      <c:pt idx="10">
                        <c:v>2024</c:v>
                      </c:pt>
                      <c:pt idx="11">
                        <c:v>2025</c:v>
                      </c:pt>
                      <c:pt idx="12">
                        <c:v>2026</c:v>
                      </c:pt>
                      <c:pt idx="13">
                        <c:v>2027</c:v>
                      </c:pt>
                      <c:pt idx="14">
                        <c:v>2028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'Summary Table'!$B$5:$J$5</c15:sqref>
                        </c15:formulaRef>
                      </c:ext>
                    </c:extLst>
                    <c:numCache>
                      <c:formatCode>"$"#,##0,,</c:formatCode>
                      <c:ptCount val="9"/>
                      <c:pt idx="0">
                        <c:v>129258115.28</c:v>
                      </c:pt>
                      <c:pt idx="1">
                        <c:v>94861296.969999999</c:v>
                      </c:pt>
                      <c:pt idx="2">
                        <c:v>199810981.18000001</c:v>
                      </c:pt>
                      <c:pt idx="3">
                        <c:v>166000000</c:v>
                      </c:pt>
                      <c:pt idx="5">
                        <c:v>149282000</c:v>
                      </c:pt>
                      <c:pt idx="6">
                        <c:v>133548000</c:v>
                      </c:pt>
                      <c:pt idx="7">
                        <c:v>95231000</c:v>
                      </c:pt>
                      <c:pt idx="8">
                        <c:v>98326250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6A-8581-4AA6-961B-81A4B0019395}"/>
                  </c:ext>
                </c:extLst>
              </c15:ser>
            </c15:filteredBarSeries>
            <c15:filteredBarSeries>
              <c15:ser>
                <c:idx val="4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'Summary Table'!$A$6</c15:sqref>
                        </c15:formulaRef>
                      </c:ext>
                    </c:extLst>
                    <c:strCache>
                      <c:ptCount val="1"/>
                      <c:pt idx="0">
                        <c:v>Bridge - New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'Summary Table'!$B$1:$P$1</c15:sqref>
                        </c15:formulaRef>
                      </c:ext>
                    </c:extLst>
                    <c:numCache>
                      <c:formatCode>General</c:formatCode>
                      <c:ptCount val="15"/>
                      <c:pt idx="0">
                        <c:v>2014</c:v>
                      </c:pt>
                      <c:pt idx="1">
                        <c:v>2015</c:v>
                      </c:pt>
                      <c:pt idx="2">
                        <c:v>2016</c:v>
                      </c:pt>
                      <c:pt idx="3">
                        <c:v>2017</c:v>
                      </c:pt>
                      <c:pt idx="4">
                        <c:v>2018</c:v>
                      </c:pt>
                      <c:pt idx="5">
                        <c:v>2019</c:v>
                      </c:pt>
                      <c:pt idx="6">
                        <c:v>2020</c:v>
                      </c:pt>
                      <c:pt idx="7">
                        <c:v>2021</c:v>
                      </c:pt>
                      <c:pt idx="8">
                        <c:v>2022</c:v>
                      </c:pt>
                      <c:pt idx="9">
                        <c:v>2023</c:v>
                      </c:pt>
                      <c:pt idx="10">
                        <c:v>2024</c:v>
                      </c:pt>
                      <c:pt idx="11">
                        <c:v>2025</c:v>
                      </c:pt>
                      <c:pt idx="12">
                        <c:v>2026</c:v>
                      </c:pt>
                      <c:pt idx="13">
                        <c:v>2027</c:v>
                      </c:pt>
                      <c:pt idx="14">
                        <c:v>2028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'Summary Table'!$B$6:$J$6</c15:sqref>
                        </c15:formulaRef>
                      </c:ext>
                    </c:extLst>
                    <c:numCache>
                      <c:formatCode>"$"#,##0,,</c:formatCode>
                      <c:ptCount val="9"/>
                      <c:pt idx="0">
                        <c:v>47076257.799999997</c:v>
                      </c:pt>
                      <c:pt idx="1">
                        <c:v>15303221.85</c:v>
                      </c:pt>
                      <c:pt idx="2">
                        <c:v>111533193.96000001</c:v>
                      </c:pt>
                      <c:pt idx="3">
                        <c:v>180000000</c:v>
                      </c:pt>
                      <c:pt idx="5">
                        <c:v>59418000</c:v>
                      </c:pt>
                      <c:pt idx="6">
                        <c:v>67748000</c:v>
                      </c:pt>
                      <c:pt idx="7">
                        <c:v>38362000</c:v>
                      </c:pt>
                      <c:pt idx="8">
                        <c:v>76442390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6B-8581-4AA6-961B-81A4B0019395}"/>
                  </c:ext>
                </c:extLst>
              </c15:ser>
            </c15:filteredBarSeries>
          </c:ext>
        </c:extLst>
      </c:barChart>
      <c:lineChart>
        <c:grouping val="standard"/>
        <c:varyColors val="0"/>
        <c:ser>
          <c:idx val="7"/>
          <c:order val="0"/>
          <c:tx>
            <c:v>Percent Stewardship</c:v>
          </c:tx>
          <c:spPr>
            <a:ln w="28575" cap="rnd" cmpd="sng">
              <a:solidFill>
                <a:srgbClr val="ED7D31">
                  <a:lumMod val="60000"/>
                </a:srgbClr>
              </a:solidFill>
              <a:prstDash val="solid"/>
              <a:round/>
            </a:ln>
            <a:effectLst/>
          </c:spPr>
          <c:marker>
            <c:symbol val="none"/>
          </c:marker>
          <c:dPt>
            <c:idx val="6"/>
            <c:marker>
              <c:symbol val="none"/>
            </c:marker>
            <c:bubble3D val="0"/>
            <c:spPr>
              <a:ln w="28575" cap="rnd" cmpd="sng">
                <a:solidFill>
                  <a:srgbClr val="ED7D31">
                    <a:lumMod val="60000"/>
                  </a:srgbClr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5D-8581-4AA6-961B-81A4B0019395}"/>
              </c:ext>
            </c:extLst>
          </c:dPt>
          <c:dPt>
            <c:idx val="7"/>
            <c:marker>
              <c:symbol val="none"/>
            </c:marker>
            <c:bubble3D val="0"/>
            <c:spPr>
              <a:ln w="28575" cap="rnd" cmpd="sng">
                <a:solidFill>
                  <a:srgbClr val="ED7D31">
                    <a:lumMod val="60000"/>
                  </a:srgbClr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5F-8581-4AA6-961B-81A4B0019395}"/>
              </c:ext>
            </c:extLst>
          </c:dPt>
          <c:dPt>
            <c:idx val="8"/>
            <c:marker>
              <c:symbol val="none"/>
            </c:marker>
            <c:bubble3D val="0"/>
            <c:spPr>
              <a:ln w="28575" cap="rnd" cmpd="sng">
                <a:solidFill>
                  <a:srgbClr val="ED7D31">
                    <a:lumMod val="60000"/>
                  </a:srgbClr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61-8581-4AA6-961B-81A4B0019395}"/>
              </c:ext>
            </c:extLst>
          </c:dPt>
          <c:dPt>
            <c:idx val="9"/>
            <c:marker>
              <c:symbol val="none"/>
            </c:marker>
            <c:bubble3D val="0"/>
            <c:spPr>
              <a:ln w="28575" cap="rnd" cmpd="sng">
                <a:solidFill>
                  <a:srgbClr val="ED7D31">
                    <a:lumMod val="60000"/>
                  </a:srgbClr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63-8581-4AA6-961B-81A4B0019395}"/>
              </c:ext>
            </c:extLst>
          </c:dPt>
          <c:dPt>
            <c:idx val="10"/>
            <c:marker>
              <c:symbol val="none"/>
            </c:marker>
            <c:bubble3D val="0"/>
            <c:spPr>
              <a:ln w="28575" cap="rnd" cmpd="sng">
                <a:solidFill>
                  <a:srgbClr val="ED7D31">
                    <a:lumMod val="60000"/>
                  </a:srgbClr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65-8581-4AA6-961B-81A4B0019395}"/>
              </c:ext>
            </c:extLst>
          </c:dPt>
          <c:dPt>
            <c:idx val="11"/>
            <c:marker>
              <c:symbol val="none"/>
            </c:marker>
            <c:bubble3D val="0"/>
            <c:spPr>
              <a:ln w="28575" cap="rnd" cmpd="sng">
                <a:solidFill>
                  <a:srgbClr val="ED7D31">
                    <a:lumMod val="60000"/>
                  </a:srgbClr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67-8581-4AA6-961B-81A4B0019395}"/>
              </c:ext>
            </c:extLst>
          </c:dPt>
          <c:dLbls>
            <c:spPr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'Summary Table'!$B$1:$P$1</c:f>
              <c:numCache>
                <c:formatCode>General</c:formatCode>
                <c:ptCount val="1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  <c:pt idx="11">
                  <c:v>2025</c:v>
                </c:pt>
                <c:pt idx="12">
                  <c:v>2026</c:v>
                </c:pt>
                <c:pt idx="13">
                  <c:v>2027</c:v>
                </c:pt>
                <c:pt idx="14">
                  <c:v>2028</c:v>
                </c:pt>
              </c:numCache>
            </c:numRef>
          </c:cat>
          <c:val>
            <c:numRef>
              <c:f>'Summary Table'!$B$9:$P$9</c:f>
              <c:numCache>
                <c:formatCode>0%</c:formatCode>
                <c:ptCount val="15"/>
                <c:pt idx="0">
                  <c:v>0.62572737749733265</c:v>
                </c:pt>
                <c:pt idx="1">
                  <c:v>0.72929693381025318</c:v>
                </c:pt>
                <c:pt idx="2">
                  <c:v>0.50049196591709477</c:v>
                </c:pt>
                <c:pt idx="3">
                  <c:v>0.5674362089914945</c:v>
                </c:pt>
                <c:pt idx="4">
                  <c:v>0.55771905424200274</c:v>
                </c:pt>
                <c:pt idx="5">
                  <c:v>0.68649144773285065</c:v>
                </c:pt>
                <c:pt idx="6">
                  <c:v>0.71296296296296291</c:v>
                </c:pt>
                <c:pt idx="7">
                  <c:v>0.76890179401425385</c:v>
                </c:pt>
                <c:pt idx="8">
                  <c:v>0.69421307860357295</c:v>
                </c:pt>
                <c:pt idx="9">
                  <c:v>0.72674451711955279</c:v>
                </c:pt>
                <c:pt idx="10">
                  <c:v>0.77553533529241292</c:v>
                </c:pt>
                <c:pt idx="11">
                  <c:v>0.70516284794213369</c:v>
                </c:pt>
                <c:pt idx="12">
                  <c:v>0.76093801973607722</c:v>
                </c:pt>
                <c:pt idx="13">
                  <c:v>0.75759900916815526</c:v>
                </c:pt>
                <c:pt idx="14">
                  <c:v>0.8832123038064098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68-8581-4AA6-961B-81A4B00193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74095648"/>
        <c:axId val="874093024"/>
        <c:extLst>
          <c:ext xmlns:c15="http://schemas.microsoft.com/office/drawing/2012/chart" uri="{02D57815-91ED-43cb-92C2-25804820EDAC}">
            <c15:filteredLineSeries>
              <c15:ser>
                <c:idx val="6"/>
                <c:order val="8"/>
                <c:tx>
                  <c:strRef>
                    <c:extLst>
                      <c:ext uri="{02D57815-91ED-43cb-92C2-25804820EDAC}">
                        <c15:formulaRef>
                          <c15:sqref>'Summary Table'!$A$8</c15:sqref>
                        </c15:formulaRef>
                      </c:ext>
                    </c:extLst>
                    <c:strCache>
                      <c:ptCount val="1"/>
                      <c:pt idx="0">
                        <c:v>Grand Total</c:v>
                      </c:pt>
                    </c:strCache>
                  </c:strRef>
                </c:tx>
                <c:spPr>
                  <a:ln w="28575" cap="rnd">
                    <a:solidFill>
                      <a:schemeClr val="accent1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>
                        <a:lumMod val="60000"/>
                      </a:schemeClr>
                    </a:solidFill>
                    <a:ln w="9525">
                      <a:solidFill>
                        <a:schemeClr val="accent1">
                          <a:lumMod val="60000"/>
                        </a:schemeClr>
                      </a:solidFill>
                    </a:ln>
                    <a:effectLst/>
                  </c:spPr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>
                      <c:ext uri="{02D57815-91ED-43cb-92C2-25804820EDAC}">
                        <c15:formulaRef>
                          <c15:sqref>'Summary Table'!$B$1:$P$1</c15:sqref>
                        </c15:formulaRef>
                      </c:ext>
                    </c:extLst>
                    <c:numCache>
                      <c:formatCode>General</c:formatCode>
                      <c:ptCount val="15"/>
                      <c:pt idx="0">
                        <c:v>2014</c:v>
                      </c:pt>
                      <c:pt idx="1">
                        <c:v>2015</c:v>
                      </c:pt>
                      <c:pt idx="2">
                        <c:v>2016</c:v>
                      </c:pt>
                      <c:pt idx="3">
                        <c:v>2017</c:v>
                      </c:pt>
                      <c:pt idx="4">
                        <c:v>2018</c:v>
                      </c:pt>
                      <c:pt idx="5">
                        <c:v>2019</c:v>
                      </c:pt>
                      <c:pt idx="6">
                        <c:v>2020</c:v>
                      </c:pt>
                      <c:pt idx="7">
                        <c:v>2021</c:v>
                      </c:pt>
                      <c:pt idx="8">
                        <c:v>2022</c:v>
                      </c:pt>
                      <c:pt idx="9">
                        <c:v>2023</c:v>
                      </c:pt>
                      <c:pt idx="10">
                        <c:v>2024</c:v>
                      </c:pt>
                      <c:pt idx="11">
                        <c:v>2025</c:v>
                      </c:pt>
                      <c:pt idx="12">
                        <c:v>2026</c:v>
                      </c:pt>
                      <c:pt idx="13">
                        <c:v>2027</c:v>
                      </c:pt>
                      <c:pt idx="14">
                        <c:v>2028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'Summary Table'!$B$8:$E$8</c15:sqref>
                        </c15:formulaRef>
                      </c:ext>
                    </c:extLst>
                    <c:numCache>
                      <c:formatCode>"$"#,##0,,</c:formatCode>
                      <c:ptCount val="4"/>
                      <c:pt idx="0">
                        <c:v>706556025.76999998</c:v>
                      </c:pt>
                      <c:pt idx="1">
                        <c:v>693144508.45000005</c:v>
                      </c:pt>
                      <c:pt idx="2">
                        <c:v>727894682.44999993</c:v>
                      </c:pt>
                      <c:pt idx="3">
                        <c:v>823000000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6C-8581-4AA6-961B-81A4B0019395}"/>
                  </c:ext>
                </c:extLst>
              </c15:ser>
            </c15:filteredLineSeries>
          </c:ext>
        </c:extLst>
      </c:lineChart>
      <c:catAx>
        <c:axId val="849812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9809160"/>
        <c:crosses val="autoZero"/>
        <c:auto val="1"/>
        <c:lblAlgn val="ctr"/>
        <c:lblOffset val="100"/>
        <c:noMultiLvlLbl val="0"/>
      </c:catAx>
      <c:valAx>
        <c:axId val="849809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Millions of Dollars</a:t>
                </a:r>
              </a:p>
            </c:rich>
          </c:tx>
          <c:layout>
            <c:manualLayout>
              <c:xMode val="edge"/>
              <c:yMode val="edge"/>
              <c:x val="3.2328950684443136E-2"/>
              <c:y val="0.4727609632226934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&quot;$&quot;#,##0,,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9812768"/>
        <c:crosses val="autoZero"/>
        <c:crossBetween val="between"/>
      </c:valAx>
      <c:valAx>
        <c:axId val="874093024"/>
        <c:scaling>
          <c:orientation val="minMax"/>
          <c:max val="1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Stewardship</a:t>
                </a:r>
                <a:r>
                  <a:rPr lang="en-US" baseline="0" dirty="0"/>
                  <a:t> Proportion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>
            <a:solidFill>
              <a:schemeClr val="accent2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4095648"/>
        <c:crosses val="max"/>
        <c:crossBetween val="between"/>
        <c:majorUnit val="0.2"/>
      </c:valAx>
      <c:catAx>
        <c:axId val="87409564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874093024"/>
        <c:crosses val="autoZero"/>
        <c:auto val="1"/>
        <c:lblAlgn val="ctr"/>
        <c:lblOffset val="100"/>
        <c:noMultiLvlLbl val="0"/>
      </c:catAx>
      <c:spPr>
        <a:noFill/>
        <a:ln w="25400">
          <a:noFill/>
        </a:ln>
        <a:effectLst/>
      </c:spPr>
    </c:plotArea>
    <c:legend>
      <c:legendPos val="l"/>
      <c:layout>
        <c:manualLayout>
          <c:xMode val="edge"/>
          <c:yMode val="edge"/>
          <c:x val="0.75236611870884573"/>
          <c:y val="0.75278728322371402"/>
          <c:w val="0.17424749927154295"/>
          <c:h val="0.19023207975104173"/>
        </c:manualLayout>
      </c:layout>
      <c:overlay val="1"/>
      <c:spPr>
        <a:solidFill>
          <a:schemeClr val="bg1">
            <a:alpha val="9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7"/>
            <a:ext cx="303762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t" anchorCtr="0" compatLnSpc="1">
            <a:prstTxWarp prst="textNoShape">
              <a:avLst/>
            </a:prstTxWarp>
          </a:bodyPr>
          <a:lstStyle>
            <a:lvl1pPr defTabSz="930332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777" y="7"/>
            <a:ext cx="303762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t" anchorCtr="0" compatLnSpc="1">
            <a:prstTxWarp prst="textNoShape">
              <a:avLst/>
            </a:prstTxWarp>
          </a:bodyPr>
          <a:lstStyle>
            <a:lvl1pPr algn="r" defTabSz="930332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31586"/>
            <a:ext cx="303762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b" anchorCtr="0" compatLnSpc="1">
            <a:prstTxWarp prst="textNoShape">
              <a:avLst/>
            </a:prstTxWarp>
          </a:bodyPr>
          <a:lstStyle>
            <a:lvl1pPr defTabSz="930332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777" y="8831586"/>
            <a:ext cx="303762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b" anchorCtr="0" compatLnSpc="1">
            <a:prstTxWarp prst="textNoShape">
              <a:avLst/>
            </a:prstTxWarp>
          </a:bodyPr>
          <a:lstStyle>
            <a:lvl1pPr algn="r" defTabSz="930332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fld id="{602E9FA6-72E5-485C-9AC8-94B66A78EA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453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4"/>
            <a:ext cx="303762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t" anchorCtr="0" compatLnSpc="1">
            <a:prstTxWarp prst="textNoShape">
              <a:avLst/>
            </a:prstTxWarp>
          </a:bodyPr>
          <a:lstStyle>
            <a:lvl1pPr defTabSz="930332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777" y="4"/>
            <a:ext cx="303762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t" anchorCtr="0" compatLnSpc="1">
            <a:prstTxWarp prst="textNoShape">
              <a:avLst/>
            </a:prstTxWarp>
          </a:bodyPr>
          <a:lstStyle>
            <a:lvl1pPr algn="r" defTabSz="930332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696913"/>
            <a:ext cx="4630737" cy="3471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145" y="4398283"/>
            <a:ext cx="5140112" cy="416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796561"/>
            <a:ext cx="303762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b" anchorCtr="0" compatLnSpc="1">
            <a:prstTxWarp prst="textNoShape">
              <a:avLst/>
            </a:prstTxWarp>
          </a:bodyPr>
          <a:lstStyle>
            <a:lvl1pPr defTabSz="930332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777" y="8796561"/>
            <a:ext cx="303762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b" anchorCtr="0" compatLnSpc="1">
            <a:prstTxWarp prst="textNoShape">
              <a:avLst/>
            </a:prstTxWarp>
          </a:bodyPr>
          <a:lstStyle>
            <a:lvl1pPr algn="r" defTabSz="930332">
              <a:defRPr sz="1200"/>
            </a:lvl1pPr>
          </a:lstStyle>
          <a:p>
            <a:pPr>
              <a:defRPr/>
            </a:pPr>
            <a:fld id="{E7669DD5-6282-41B8-9E81-F6594F2D73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3485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669DD5-6282-41B8-9E81-F6594F2D738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888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7669DD5-6282-41B8-9E81-F6594F2D738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794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B6BD1137-7CB8-4BAC-81D8-69FE8A93D38B}" type="slidenum">
              <a:rPr lang="en-US" smtClean="0"/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84CE5A-0D8A-4329-A297-0250A4F5DE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14354F-195E-4620-9BBF-EE1CA0AFF5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2B0DEF53-7DF5-47EE-8769-039F17C43088}" type="slidenum">
              <a:rPr lang="en-US" smtClean="0"/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D6018F-02C5-492A-A396-60FCB4AFE8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EA00E3-29D0-4240-843B-43CFF80D3D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C0A35A-7F2A-4818-BE4F-BD985AAD31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9550D3-1F65-4CDB-9A8E-82FEAFC52E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3A245A-4344-4ADD-88E1-2801F720F3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CE3C34-C3E1-402C-B999-0740D77D1E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88A0CD-188E-41B4-85D2-A4D943DD92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10310A5-C358-4C54-90DC-01EB34AED2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82" r:id="rId1"/>
    <p:sldLayoutId id="2147484883" r:id="rId2"/>
    <p:sldLayoutId id="2147484884" r:id="rId3"/>
    <p:sldLayoutId id="2147484885" r:id="rId4"/>
    <p:sldLayoutId id="2147484886" r:id="rId5"/>
    <p:sldLayoutId id="2147484887" r:id="rId6"/>
    <p:sldLayoutId id="2147484888" r:id="rId7"/>
    <p:sldLayoutId id="2147484889" r:id="rId8"/>
    <p:sldLayoutId id="2147484890" r:id="rId9"/>
    <p:sldLayoutId id="2147484891" r:id="rId10"/>
    <p:sldLayoutId id="214748489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24763"/>
            <a:ext cx="7772400" cy="415733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2024-2028</a:t>
            </a:r>
            <a:br>
              <a:rPr lang="en-US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</a:br>
            <a:br>
              <a:rPr lang="en-US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</a:br>
            <a:r>
              <a:rPr lang="en-US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Highway Program </a:t>
            </a:r>
            <a:br>
              <a:rPr lang="en-US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</a:br>
            <a:br>
              <a:rPr lang="en-US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</a:br>
            <a:r>
              <a:rPr lang="en-US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Development</a:t>
            </a:r>
            <a:br>
              <a:rPr lang="en-US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</a:br>
            <a:br>
              <a:rPr lang="en-US" sz="1400" i="1" dirty="0">
                <a:solidFill>
                  <a:srgbClr val="FF0000"/>
                </a:solidFill>
                <a:latin typeface="Helvetica" pitchFamily="34" charset="0"/>
                <a:cs typeface="Helvetica" pitchFamily="34" charset="0"/>
              </a:rPr>
            </a:br>
            <a:endParaRPr lang="en-US" sz="1400" i="1" dirty="0">
              <a:solidFill>
                <a:srgbClr val="FF0000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099" name="Rectangle 6"/>
          <p:cNvSpPr>
            <a:spLocks noChangeArrowheads="1"/>
          </p:cNvSpPr>
          <p:nvPr/>
        </p:nvSpPr>
        <p:spPr bwMode="auto">
          <a:xfrm>
            <a:off x="7840902" y="327293"/>
            <a:ext cx="88517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May 9, 2023</a:t>
            </a:r>
          </a:p>
        </p:txBody>
      </p:sp>
    </p:spTree>
    <p:extLst>
      <p:ext uri="{BB962C8B-B14F-4D97-AF65-F5344CB8AC3E}">
        <p14:creationId xmlns:p14="http://schemas.microsoft.com/office/powerpoint/2010/main" val="670708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782084"/>
            <a:ext cx="9144000" cy="719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endParaRPr lang="en-US" sz="800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sz="2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Overview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endParaRPr lang="en-US" sz="12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0" y="1782395"/>
            <a:ext cx="914400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>
              <a:spcBef>
                <a:spcPct val="0"/>
              </a:spcBef>
              <a:buClrTx/>
              <a:buFontTx/>
              <a:buNone/>
            </a:pPr>
            <a:endParaRPr lang="en-US" sz="1400" b="1" dirty="0">
              <a:solidFill>
                <a:srgbClr val="0070C0"/>
              </a:solidFill>
              <a:latin typeface="Helvetica" pitchFamily="34" charset="0"/>
              <a:cs typeface="Helvetica" pitchFamily="34" charset="0"/>
            </a:endParaRPr>
          </a:p>
          <a:p>
            <a:pPr lvl="1">
              <a:spcBef>
                <a:spcPct val="0"/>
              </a:spcBef>
              <a:buClrTx/>
              <a:buNone/>
            </a:pPr>
            <a:endParaRPr lang="en-US" sz="2000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	Review 2024-2028 Highway Program Balance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endParaRPr lang="en-US" sz="2000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	Present the Draft 2024-2028 Iowa Transportation Improvement 	Program to the public (including all previous program approvals and 	draft 2024-2028 Highway Program)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	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	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	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endParaRPr lang="en-US" sz="2000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	</a:t>
            </a:r>
            <a:endParaRPr lang="en-US" sz="1400" b="1" dirty="0">
              <a:solidFill>
                <a:srgbClr val="0070C0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fld id="{2B0DEF53-7DF5-47EE-8769-039F17C43088}" type="slidenum">
              <a:rPr lang="en-US" smtClean="0"/>
              <a:pPr>
                <a:buNone/>
                <a:defRPr/>
              </a:pPr>
              <a:t>2</a:t>
            </a:fld>
            <a:endParaRPr 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13F06D7-40EE-4FCA-AE86-FF9E02FA06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0902" y="327293"/>
            <a:ext cx="88517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May 9, 2023</a:t>
            </a:r>
          </a:p>
        </p:txBody>
      </p:sp>
    </p:spTree>
    <p:extLst>
      <p:ext uri="{BB962C8B-B14F-4D97-AF65-F5344CB8AC3E}">
        <p14:creationId xmlns:p14="http://schemas.microsoft.com/office/powerpoint/2010/main" val="3716559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573514"/>
            <a:ext cx="9144000" cy="658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endParaRPr lang="en-US" sz="800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Commission Program Development Schedule (2024-2028)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endParaRPr lang="en-US" sz="12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0" y="1320248"/>
            <a:ext cx="91440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May 2023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 	Present the Draft 2024-2028 Iowa Transportation Improvement Program to the public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          (including all previous program approvals and draft 2024–2028 Highway Program)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June 2023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 	</a:t>
            </a:r>
            <a:r>
              <a:rPr lang="en-US" sz="1400" b="1" dirty="0">
                <a:solidFill>
                  <a:srgbClr val="0070C0"/>
                </a:solidFill>
                <a:latin typeface="Helvetica" pitchFamily="34" charset="0"/>
                <a:cs typeface="Helvetica" pitchFamily="34" charset="0"/>
              </a:rPr>
              <a:t>Action Item: Approve the 2024–2028 Iowa Transportation Improvement Program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fld id="{2B0DEF53-7DF5-47EE-8769-039F17C43088}" type="slidenum">
              <a:rPr lang="en-US" smtClean="0"/>
              <a:pPr>
                <a:buNone/>
                <a:defRPr/>
              </a:pPr>
              <a:t>3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34D8ED-F808-4D43-94AE-EEA10020EF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0903" y="327293"/>
            <a:ext cx="88517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May 9, 2023</a:t>
            </a:r>
          </a:p>
        </p:txBody>
      </p:sp>
    </p:spTree>
    <p:extLst>
      <p:ext uri="{BB962C8B-B14F-4D97-AF65-F5344CB8AC3E}">
        <p14:creationId xmlns:p14="http://schemas.microsoft.com/office/powerpoint/2010/main" val="4023274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DC9A46F-3347-4027-A1A8-9EF03999F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31623" y="6345717"/>
            <a:ext cx="2133600" cy="365125"/>
          </a:xfrm>
        </p:spPr>
        <p:txBody>
          <a:bodyPr/>
          <a:lstStyle/>
          <a:p>
            <a:pPr>
              <a:buNone/>
              <a:defRPr/>
            </a:pPr>
            <a:fld id="{2B0DEF53-7DF5-47EE-8769-039F17C43088}" type="slidenum">
              <a:rPr lang="en-US" sz="1200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None/>
                <a:defRPr/>
              </a:pPr>
              <a:t>4</a:t>
            </a:fld>
            <a:endParaRPr lang="en-U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99A6BCB-F92E-410B-8ADB-D676A89296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614" y="147159"/>
            <a:ext cx="8801100" cy="5976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850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85E4871-F997-4C86-A5F0-6A211C66ED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4651896"/>
              </p:ext>
            </p:extLst>
          </p:nvPr>
        </p:nvGraphicFramePr>
        <p:xfrm>
          <a:off x="171450" y="395416"/>
          <a:ext cx="8783138" cy="61165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6">
            <a:extLst>
              <a:ext uri="{FF2B5EF4-FFF2-40B4-BE49-F238E27FC236}">
                <a16:creationId xmlns:a16="http://schemas.microsoft.com/office/drawing/2014/main" id="{A85194FD-1770-4A83-A434-7F416688AB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7757" y="152400"/>
            <a:ext cx="204264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May 9, 2023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ABE4560-81C3-4EE2-A1AE-1106A4EB8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31623" y="6345717"/>
            <a:ext cx="2133600" cy="365125"/>
          </a:xfrm>
        </p:spPr>
        <p:txBody>
          <a:bodyPr/>
          <a:lstStyle/>
          <a:p>
            <a:pPr>
              <a:buNone/>
              <a:defRPr/>
            </a:pPr>
            <a:fld id="{2B0DEF53-7DF5-47EE-8769-039F17C43088}" type="slidenum">
              <a:rPr lang="en-US" sz="1200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None/>
                <a:defRPr/>
              </a:pPr>
              <a:t>5</a:t>
            </a:fld>
            <a:endParaRPr lang="en-U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100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itchFamily="34" charset="0"/>
              </a:rPr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736" y="1309860"/>
            <a:ext cx="8742348" cy="4781569"/>
          </a:xfrm>
        </p:spPr>
        <p:txBody>
          <a:bodyPr/>
          <a:lstStyle/>
          <a:p>
            <a:pPr marL="0" indent="0">
              <a:spcBef>
                <a:spcPct val="0"/>
              </a:spcBef>
              <a:buClrTx/>
              <a:buNone/>
            </a:pPr>
            <a:endParaRPr lang="en-US" sz="2400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Helvetica" pitchFamily="34" charset="0"/>
              <a:ea typeface="+mn-ea"/>
              <a:cs typeface="Helvetica" pitchFamily="34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 pitchFamily="34" charset="0"/>
              <a:ea typeface="+mn-ea"/>
              <a:cs typeface="Helvetica" pitchFamily="34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 pitchFamily="34" charset="0"/>
                <a:ea typeface="+mn-ea"/>
                <a:cs typeface="Helvetica" pitchFamily="34" charset="0"/>
              </a:rPr>
              <a:t>June 2023</a:t>
            </a:r>
          </a:p>
          <a:p>
            <a:pPr marL="914400" marR="0" lvl="1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 pitchFamily="34" charset="0"/>
                <a:ea typeface="+mn-ea"/>
                <a:cs typeface="Helvetica" pitchFamily="34" charset="0"/>
              </a:rPr>
              <a:t> 	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Helvetica" pitchFamily="34" charset="0"/>
                <a:ea typeface="+mn-ea"/>
                <a:cs typeface="Helvetica" pitchFamily="34" charset="0"/>
              </a:rPr>
              <a:t>Action Item: Approve the 2024–2028 Iowa Transportation Improvement Program</a:t>
            </a:r>
            <a:endParaRPr lang="en-US" b="1" dirty="0">
              <a:solidFill>
                <a:srgbClr val="0070C0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fld id="{2B0DEF53-7DF5-47EE-8769-039F17C43088}" type="slidenum">
              <a:rPr lang="en-US" smtClean="0"/>
              <a:pPr>
                <a:buNone/>
                <a:defRPr/>
              </a:pPr>
              <a:t>6</a:t>
            </a:fld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EFD6037-028F-42C7-BDB2-488D3E92B5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0902" y="327293"/>
            <a:ext cx="88517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May 9, 2023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47524</TotalTime>
  <Words>152</Words>
  <Application>Microsoft Office PowerPoint</Application>
  <PresentationFormat>On-screen Show (4:3)</PresentationFormat>
  <Paragraphs>42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Helvetica</vt:lpstr>
      <vt:lpstr>Times New Roman</vt:lpstr>
      <vt:lpstr>Wingdings</vt:lpstr>
      <vt:lpstr>Office Theme</vt:lpstr>
      <vt:lpstr>2024-2028  Highway Program   Development  </vt:lpstr>
      <vt:lpstr>PowerPoint Presentation</vt:lpstr>
      <vt:lpstr>PowerPoint Presentation</vt:lpstr>
      <vt:lpstr>PowerPoint Presentation</vt:lpstr>
      <vt:lpstr>PowerPoint Presentation</vt:lpstr>
      <vt:lpstr>Next Steps</vt:lpstr>
    </vt:vector>
  </TitlesOfParts>
  <Company>Iowa Dept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J. Lake</dc:creator>
  <cp:lastModifiedBy>Majors, Shawn</cp:lastModifiedBy>
  <cp:revision>2038</cp:revision>
  <cp:lastPrinted>2023-03-28T17:48:55Z</cp:lastPrinted>
  <dcterms:created xsi:type="dcterms:W3CDTF">2001-05-04T13:55:51Z</dcterms:created>
  <dcterms:modified xsi:type="dcterms:W3CDTF">2023-04-26T16:40:20Z</dcterms:modified>
</cp:coreProperties>
</file>