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93" r:id="rId7"/>
    <p:sldId id="294" r:id="rId8"/>
    <p:sldId id="296" r:id="rId9"/>
    <p:sldId id="295" r:id="rId10"/>
    <p:sldId id="285" r:id="rId11"/>
    <p:sldId id="27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eue Haas Grotesk Text Pro" panose="020B0504020202020204" pitchFamily="34" charset="0"/>
      <p:regular r:id="rId19"/>
      <p:bold r:id="rId20"/>
      <p:italic r:id="rId21"/>
      <p:boldItalic r:id="rId22"/>
    </p:embeddedFont>
    <p:embeddedFont>
      <p:font typeface="PT Sans" panose="020B0503020203020204" pitchFamily="34" charset="0"/>
      <p:regular r:id="rId23"/>
      <p:bold r:id="rId24"/>
      <p:italic r:id="rId25"/>
      <p:boldItalic r:id="rId26"/>
    </p:embeddedFont>
    <p:embeddedFont>
      <p:font typeface="Roboto Slab" pitchFamily="50" charset="0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2282</c:v>
                </c:pt>
                <c:pt idx="1">
                  <c:v>2495</c:v>
                </c:pt>
                <c:pt idx="2">
                  <c:v>2662</c:v>
                </c:pt>
                <c:pt idx="3">
                  <c:v>2799</c:v>
                </c:pt>
                <c:pt idx="4">
                  <c:v>2984</c:v>
                </c:pt>
                <c:pt idx="5">
                  <c:v>3006</c:v>
                </c:pt>
                <c:pt idx="6">
                  <c:v>2915</c:v>
                </c:pt>
                <c:pt idx="7">
                  <c:v>2980</c:v>
                </c:pt>
                <c:pt idx="8">
                  <c:v>2981</c:v>
                </c:pt>
                <c:pt idx="9">
                  <c:v>2982</c:v>
                </c:pt>
                <c:pt idx="10">
                  <c:v>2715</c:v>
                </c:pt>
                <c:pt idx="11">
                  <c:v>2465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May 14,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06210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transit ridership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 and Panama Canal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C8421-6779-1171-99B8-AE896EB2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7" y="628110"/>
            <a:ext cx="8122722" cy="57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F1ABC-8705-BE33-FA9A-9B02E5AC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237"/>
            <a:ext cx="9138602" cy="52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C7FB2-E50F-4EED-4561-E9AF96907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5" y="558140"/>
            <a:ext cx="8682182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76930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March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362347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 of early February, the Corps of Engineers announced the end of drought conditions impacting the Mississippi River that began </a:t>
            </a:r>
            <a:r>
              <a:rPr lang="en-US" dirty="0"/>
              <a:t>September 2022.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There are no draft restrictions and no dredges are operating.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Limited snowpack and ongoing drought conditions in the Upper Mississippi River basin could result in difficult conditions depending on spring rainfall.</a:t>
            </a:r>
          </a:p>
          <a:p>
            <a:pPr marL="0" indent="0">
              <a:spcBef>
                <a:spcPts val="1800"/>
              </a:spcBef>
              <a:spcAft>
                <a:spcPts val="45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Panama Canal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Drought has reduced the amount of freshwater available to use for the lock system. Drought was most likely caused by El Nino.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Rainy season has arrived as hoped.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ship transits per day is now 25 with slots scheduled in late May to increase to 31 and then 32 in June. N</a:t>
            </a:r>
            <a:r>
              <a:rPr lang="en-US" dirty="0"/>
              <a:t>ormal levels 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36 to 38 ships per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Forty percent of all US container traffic travels through the Panama Canal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59377" y="94803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9700</TotalTime>
  <Words>181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Neue Haas Grotesk Text Pro</vt:lpstr>
      <vt:lpstr>Arial</vt:lpstr>
      <vt:lpstr>Roboto Slab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44</cp:revision>
  <dcterms:created xsi:type="dcterms:W3CDTF">2023-12-21T16:39:01Z</dcterms:created>
  <dcterms:modified xsi:type="dcterms:W3CDTF">2024-05-02T16:07:42Z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