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296" r:id="rId6"/>
    <p:sldId id="297" r:id="rId7"/>
    <p:sldId id="298" r:id="rId8"/>
    <p:sldId id="270" r:id="rId9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eue Haas Grotesk Text Pro" panose="020B0504020202020204" pitchFamily="34" charset="0"/>
      <p:regular r:id="rId16"/>
      <p:bold r:id="rId17"/>
      <p:italic r:id="rId18"/>
      <p:boldItalic r:id="rId19"/>
    </p:embeddedFont>
    <p:embeddedFont>
      <p:font typeface="PT Sans" panose="020B0503020203020204" pitchFamily="34" charset="0"/>
      <p:regular r:id="rId20"/>
      <p:bold r:id="rId21"/>
      <p:italic r:id="rId22"/>
      <p:boldItalic r:id="rId23"/>
    </p:embeddedFont>
    <p:embeddedFont>
      <p:font typeface="Roboto Slab" pitchFamily="50" charset="0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40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(28.3)</c:v>
                </c:pt>
                <c:pt idx="1">
                  <c:v>PRF Receipts
30.5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723.1</c:v>
                </c:pt>
                <c:pt idx="1">
                  <c:v>724.9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(28.3)</c:v>
                </c:pt>
                <c:pt idx="1">
                  <c:v>PRF Receipts
30.5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694.8</c:v>
                </c:pt>
                <c:pt idx="1">
                  <c:v>694.4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2024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(June 2023)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(April 2024)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-24.9</c:v>
                </c:pt>
                <c:pt idx="1">
                  <c:v>30.5</c:v>
                </c:pt>
                <c:pt idx="2">
                  <c:v>-28.3</c:v>
                </c:pt>
                <c:pt idx="3">
                  <c:v>-22.7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2024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908" y="4559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2024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May 14,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61125"/>
            <a:ext cx="2190750" cy="273050"/>
          </a:xfrm>
        </p:spPr>
        <p:txBody>
          <a:bodyPr/>
          <a:lstStyle/>
          <a:p>
            <a:r>
              <a:rPr lang="en-US" dirty="0"/>
              <a:t>FY 2024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504987"/>
              </p:ext>
            </p:extLst>
          </p:nvPr>
        </p:nvGraphicFramePr>
        <p:xfrm>
          <a:off x="3770489" y="1559681"/>
          <a:ext cx="4996108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(March)              $694.4m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(March)              $724.9m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(April)            $694.8m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(April)             $723.1m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1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909012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784234" cy="46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2024 Program Balance (June 2023)               ($24.9m)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PRF Receipts Difference                   $30.5m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Project Letting Difference                 ($28.3m)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(April 2024)       ($22.7m)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($26.8m)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63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2024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745663" cy="923330"/>
            <a:chOff x="6019135" y="4581063"/>
            <a:chExt cx="5263059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599" y="4581063"/>
              <a:ext cx="479759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Approximately 90 percent of the FY 2024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April letting was approximately $1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May 21, 2024.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office/infopath/2007/PartnerControls"/>
    <ds:schemaRef ds:uri="16c05727-aa75-4e4a-9b5f-8a80a1165891"/>
    <ds:schemaRef ds:uri="http://schemas.microsoft.com/sharepoint/v3"/>
    <ds:schemaRef ds:uri="http://purl.org/dc/terms/"/>
    <ds:schemaRef ds:uri="http://schemas.microsoft.com/office/2006/documentManagement/types"/>
    <ds:schemaRef ds:uri="230e9df3-be65-4c73-a93b-d1236ebd677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2814</TotalTime>
  <Words>154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Roboto Slab</vt:lpstr>
      <vt:lpstr>PT Sans</vt:lpstr>
      <vt:lpstr>Calibri</vt:lpstr>
      <vt:lpstr>Neue Haas Grotesk Text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37</cp:revision>
  <cp:lastPrinted>2024-04-19T15:28:08Z</cp:lastPrinted>
  <dcterms:created xsi:type="dcterms:W3CDTF">2023-12-21T16:39:01Z</dcterms:created>
  <dcterms:modified xsi:type="dcterms:W3CDTF">2024-04-29T18:09:26Z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