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0"/>
  </p:notesMasterIdLst>
  <p:handoutMasterIdLst>
    <p:handoutMasterId r:id="rId11"/>
  </p:handoutMasterIdLst>
  <p:sldIdLst>
    <p:sldId id="256" r:id="rId5"/>
    <p:sldId id="299" r:id="rId6"/>
    <p:sldId id="1436" r:id="rId7"/>
    <p:sldId id="1437" r:id="rId8"/>
    <p:sldId id="1438" r:id="rId9"/>
  </p:sldIdLst>
  <p:sldSz cx="9144000" cy="6858000" type="screen4x3"/>
  <p:notesSz cx="6858000" cy="9144000"/>
  <p:embeddedFontLst>
    <p:embeddedFont>
      <p:font typeface="Calibri" panose="020F0502020204030204" pitchFamily="34" charset="0"/>
      <p:regular r:id="rId12"/>
      <p:bold r:id="rId13"/>
      <p:italic r:id="rId14"/>
      <p:boldItalic r:id="rId15"/>
    </p:embeddedFont>
    <p:embeddedFont>
      <p:font typeface="Neue Haas Grotesk Text Pro" panose="020B0504020202020204" pitchFamily="34" charset="0"/>
      <p:regular r:id="rId16"/>
      <p:bold r:id="rId17"/>
      <p:italic r:id="rId18"/>
      <p:boldItalic r:id="rId19"/>
    </p:embeddedFont>
    <p:embeddedFont>
      <p:font typeface="PT Sans" panose="020B0503020203020204" pitchFamily="34" charset="0"/>
      <p:regular r:id="rId20"/>
      <p:bold r:id="rId21"/>
      <p:italic r:id="rId22"/>
      <p:boldItalic r:id="rId23"/>
    </p:embeddedFont>
    <p:embeddedFont>
      <p:font typeface="Roboto Slab" pitchFamily="50" charset="0"/>
      <p:regular r:id="rId24"/>
      <p:bold r:id="rId25"/>
    </p:embeddedFont>
  </p:embeddedFontLst>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B8BF"/>
    <a:srgbClr val="58696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111" autoAdjust="0"/>
    <p:restoredTop sz="94717" autoAdjust="0"/>
  </p:normalViewPr>
  <p:slideViewPr>
    <p:cSldViewPr snapToGrid="0">
      <p:cViewPr varScale="1">
        <p:scale>
          <a:sx n="102" d="100"/>
          <a:sy n="102" d="100"/>
        </p:scale>
        <p:origin x="162"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3696" y="105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24"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viewProps" Target="viewProps.xml"/><Relationship Id="rId10" Type="http://schemas.openxmlformats.org/officeDocument/2006/relationships/notesMaster" Target="notesMasters/notesMaster1.xml"/><Relationship Id="rId19" Type="http://schemas.openxmlformats.org/officeDocument/2006/relationships/font" Target="fonts/font8.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1A50702-3C68-4B14-B819-72B57D27F94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F0F4880-E690-44D0-8356-A9E7BDBAB0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E6205E-B305-4B90-9534-3C5E99A0275E}" type="datetimeFigureOut">
              <a:rPr lang="en-US" smtClean="0"/>
              <a:t>5/7/2024</a:t>
            </a:fld>
            <a:endParaRPr lang="en-US" dirty="0"/>
          </a:p>
        </p:txBody>
      </p:sp>
      <p:sp>
        <p:nvSpPr>
          <p:cNvPr id="4" name="Footer Placeholder 3">
            <a:extLst>
              <a:ext uri="{FF2B5EF4-FFF2-40B4-BE49-F238E27FC236}">
                <a16:creationId xmlns:a16="http://schemas.microsoft.com/office/drawing/2014/main" id="{26B4ACF6-39FD-4B08-A7D5-5BFDC37B462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7C9FD2-2C57-4DE7-8EA4-86DEE80B988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AC623C-86E0-4A85-83FB-F4A716956FD4}" type="slidenum">
              <a:rPr lang="en-US" smtClean="0"/>
              <a:t>‹#›</a:t>
            </a:fld>
            <a:endParaRPr lang="en-US" dirty="0"/>
          </a:p>
        </p:txBody>
      </p:sp>
    </p:spTree>
    <p:extLst>
      <p:ext uri="{BB962C8B-B14F-4D97-AF65-F5344CB8AC3E}">
        <p14:creationId xmlns:p14="http://schemas.microsoft.com/office/powerpoint/2010/main" val="16939555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3722F1-E430-42A1-A473-1759336AECCE}" type="datetimeFigureOut">
              <a:rPr lang="en-US" smtClean="0"/>
              <a:t>5/7/2024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D7554-D10C-4E29-B8E6-BB7111FA614F}" type="slidenum">
              <a:rPr lang="en-US" smtClean="0"/>
              <a:t>‹#›</a:t>
            </a:fld>
            <a:endParaRPr lang="en-US" dirty="0"/>
          </a:p>
        </p:txBody>
      </p:sp>
    </p:spTree>
    <p:extLst>
      <p:ext uri="{BB962C8B-B14F-4D97-AF65-F5344CB8AC3E}">
        <p14:creationId xmlns:p14="http://schemas.microsoft.com/office/powerpoint/2010/main" val="351734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ame">
    <p:bg>
      <p:bgPr>
        <a:solidFill>
          <a:schemeClr val="bg1">
            <a:alpha val="1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DAF0714-05F3-0032-F5CA-3E9020090869}"/>
              </a:ext>
            </a:extLst>
          </p:cNvPr>
          <p:cNvSpPr>
            <a:spLocks/>
          </p:cNvSpPr>
          <p:nvPr userDrawn="1"/>
        </p:nvSpPr>
        <p:spPr>
          <a:xfrm rot="16200000">
            <a:off x="4120690" y="1833508"/>
            <a:ext cx="903803" cy="9145186"/>
          </a:xfrm>
          <a:custGeom>
            <a:avLst/>
            <a:gdLst>
              <a:gd name="connsiteX0" fmla="*/ 903803 w 903803"/>
              <a:gd name="connsiteY0" fmla="*/ 12193581 h 12193581"/>
              <a:gd name="connsiteX1" fmla="*/ 350824 w 903803"/>
              <a:gd name="connsiteY1" fmla="*/ 12192013 h 12193581"/>
              <a:gd name="connsiteX2" fmla="*/ 350824 w 903803"/>
              <a:gd name="connsiteY2" fmla="*/ 12192001 h 12193581"/>
              <a:gd name="connsiteX3" fmla="*/ 0 w 903803"/>
              <a:gd name="connsiteY3" fmla="*/ 12192001 h 12193581"/>
              <a:gd name="connsiteX4" fmla="*/ 1 w 903803"/>
              <a:gd name="connsiteY4" fmla="*/ 2 h 12193581"/>
              <a:gd name="connsiteX5" fmla="*/ 365759 w 903803"/>
              <a:gd name="connsiteY5" fmla="*/ 2 h 12193581"/>
              <a:gd name="connsiteX6" fmla="*/ 365759 w 903803"/>
              <a:gd name="connsiteY6" fmla="*/ 1533 h 12193581"/>
              <a:gd name="connsiteX7" fmla="*/ 903802 w 903803"/>
              <a:gd name="connsiteY7" fmla="*/ 0 h 12193581"/>
              <a:gd name="connsiteX8" fmla="*/ 365759 w 903803"/>
              <a:gd name="connsiteY8" fmla="*/ 6048638 h 12193581"/>
              <a:gd name="connsiteX9" fmla="*/ 365759 w 903803"/>
              <a:gd name="connsiteY9" fmla="*/ 6176118 h 12193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3803" h="12193581">
                <a:moveTo>
                  <a:pt x="903803" y="12193581"/>
                </a:moveTo>
                <a:lnTo>
                  <a:pt x="350824" y="12192013"/>
                </a:lnTo>
                <a:lnTo>
                  <a:pt x="350824" y="12192001"/>
                </a:lnTo>
                <a:lnTo>
                  <a:pt x="0" y="12192001"/>
                </a:lnTo>
                <a:lnTo>
                  <a:pt x="1" y="2"/>
                </a:lnTo>
                <a:lnTo>
                  <a:pt x="365759" y="2"/>
                </a:lnTo>
                <a:lnTo>
                  <a:pt x="365759" y="1533"/>
                </a:lnTo>
                <a:lnTo>
                  <a:pt x="903802" y="0"/>
                </a:lnTo>
                <a:lnTo>
                  <a:pt x="365759" y="6048638"/>
                </a:lnTo>
                <a:lnTo>
                  <a:pt x="365759" y="6176118"/>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Content Placeholder 15">
            <a:extLst>
              <a:ext uri="{FF2B5EF4-FFF2-40B4-BE49-F238E27FC236}">
                <a16:creationId xmlns:a16="http://schemas.microsoft.com/office/drawing/2014/main" id="{A25AFECF-0C52-4AD9-7A75-9BDCD4CDC9EB}"/>
              </a:ext>
            </a:extLst>
          </p:cNvPr>
          <p:cNvSpPr>
            <a:spLocks noGrp="1"/>
          </p:cNvSpPr>
          <p:nvPr>
            <p:ph sz="quarter" idx="16" hasCustomPrompt="1"/>
          </p:nvPr>
        </p:nvSpPr>
        <p:spPr>
          <a:xfrm>
            <a:off x="754380" y="1920240"/>
            <a:ext cx="7610952" cy="3752963"/>
          </a:xfrm>
          <a:prstGeom prst="rect">
            <a:avLst/>
          </a:prstGeom>
        </p:spPr>
        <p:txBody>
          <a:bodyPr/>
          <a:lstStyle>
            <a:lvl1pPr marL="214308" indent="-214308">
              <a:lnSpc>
                <a:spcPct val="100000"/>
              </a:lnSpc>
              <a:spcBef>
                <a:spcPts val="900"/>
              </a:spcBef>
              <a:spcAft>
                <a:spcPts val="0"/>
              </a:spcAft>
              <a:buFont typeface="Arial" panose="020B0604020202020204" pitchFamily="34" charset="0"/>
              <a:buChar char="•"/>
              <a:defRPr sz="1800" spc="38" baseline="0">
                <a:solidFill>
                  <a:schemeClr val="tx1"/>
                </a:solidFill>
                <a:latin typeface="Calibri" panose="020F0502020204030204" pitchFamily="34" charset="0"/>
                <a:cs typeface="Calibri" panose="020F0502020204030204" pitchFamily="34" charset="0"/>
              </a:defRPr>
            </a:lvl1pPr>
            <a:lvl2pPr marL="427424" indent="-169065">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2pPr>
            <a:lvl3pPr marL="601251" indent="-173827">
              <a:spcBef>
                <a:spcPts val="450"/>
              </a:spcBef>
              <a:spcAft>
                <a:spcPts val="0"/>
              </a:spcAft>
              <a:buFont typeface="Arial" panose="020B0604020202020204" pitchFamily="34" charset="0"/>
              <a:buChar char="•"/>
              <a:defRPr sz="1800">
                <a:latin typeface="Calibri" panose="020F0502020204030204" pitchFamily="34" charset="0"/>
                <a:cs typeface="Calibri" panose="020F0502020204030204" pitchFamily="34" charset="0"/>
              </a:defRPr>
            </a:lvl3pPr>
          </a:lstStyle>
          <a:p>
            <a:pPr lvl="0"/>
            <a:r>
              <a:rPr lang="en-US" dirty="0"/>
              <a:t>Click to add text</a:t>
            </a:r>
          </a:p>
          <a:p>
            <a:pPr lvl="1"/>
            <a:r>
              <a:rPr lang="en-US" dirty="0"/>
              <a:t>Click to add text</a:t>
            </a:r>
          </a:p>
          <a:p>
            <a:pPr lvl="2"/>
            <a:r>
              <a:rPr lang="en-US" dirty="0"/>
              <a:t>Click to add text</a:t>
            </a:r>
          </a:p>
        </p:txBody>
      </p:sp>
      <p:sp>
        <p:nvSpPr>
          <p:cNvPr id="4" name="Text Placeholder 3">
            <a:extLst>
              <a:ext uri="{FF2B5EF4-FFF2-40B4-BE49-F238E27FC236}">
                <a16:creationId xmlns:a16="http://schemas.microsoft.com/office/drawing/2014/main" id="{399BF6E8-FE26-DC6A-E66C-C899DECCA75A}"/>
              </a:ext>
            </a:extLst>
          </p:cNvPr>
          <p:cNvSpPr>
            <a:spLocks noGrp="1"/>
          </p:cNvSpPr>
          <p:nvPr>
            <p:ph type="body" sz="quarter" idx="18" hasCustomPrompt="1"/>
          </p:nvPr>
        </p:nvSpPr>
        <p:spPr>
          <a:xfrm>
            <a:off x="754383" y="1005840"/>
            <a:ext cx="7610951" cy="574222"/>
          </a:xfrm>
          <a:prstGeom prst="rect">
            <a:avLst/>
          </a:prstGeom>
        </p:spPr>
        <p:txBody>
          <a:bodyPr anchor="b"/>
          <a:lstStyle>
            <a:lvl1pPr marL="0" indent="0">
              <a:buNone/>
              <a:defRPr sz="2400" b="1" spc="38" baseline="0">
                <a:solidFill>
                  <a:schemeClr val="accent1"/>
                </a:solidFill>
                <a:latin typeface="+mj-lt"/>
              </a:defRPr>
            </a:lvl1pPr>
            <a:lvl2pPr marL="342892" indent="0">
              <a:buNone/>
              <a:defRPr/>
            </a:lvl2pPr>
            <a:lvl3pPr marL="685783" indent="0">
              <a:buNone/>
              <a:defRPr/>
            </a:lvl3pPr>
            <a:lvl4pPr marL="1028675" indent="0">
              <a:buNone/>
              <a:defRPr/>
            </a:lvl4pPr>
            <a:lvl5pPr marL="1371566" indent="0">
              <a:buNone/>
              <a:defRPr/>
            </a:lvl5pPr>
          </a:lstStyle>
          <a:p>
            <a:pPr lvl="0"/>
            <a:r>
              <a:rPr lang="en-US" dirty="0"/>
              <a:t>Headline Here</a:t>
            </a:r>
          </a:p>
        </p:txBody>
      </p:sp>
      <p:sp>
        <p:nvSpPr>
          <p:cNvPr id="9" name="Footer Placeholder 4">
            <a:extLst>
              <a:ext uri="{FF2B5EF4-FFF2-40B4-BE49-F238E27FC236}">
                <a16:creationId xmlns:a16="http://schemas.microsoft.com/office/drawing/2014/main" id="{B33F4350-BDB8-F442-158E-E9948ECD25BB}"/>
              </a:ext>
            </a:extLst>
          </p:cNvPr>
          <p:cNvSpPr txBox="1">
            <a:spLocks/>
          </p:cNvSpPr>
          <p:nvPr userDrawn="1"/>
        </p:nvSpPr>
        <p:spPr>
          <a:xfrm>
            <a:off x="377410" y="6356355"/>
            <a:ext cx="3400960" cy="365125"/>
          </a:xfrm>
          <a:prstGeom prst="rect">
            <a:avLst/>
          </a:prstGeom>
        </p:spPr>
        <p:txBody>
          <a:bodyPr lIns="0" rIns="0" anchor="b"/>
          <a:lstStyle>
            <a:defPPr>
              <a:defRPr lang="en-US"/>
            </a:defPPr>
            <a:lvl1pPr marL="0" algn="l"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spc="113" baseline="0" dirty="0">
                <a:latin typeface="Calibri" panose="020F0502020204030204" pitchFamily="34" charset="0"/>
                <a:cs typeface="Calibri" panose="020F0502020204030204" pitchFamily="34" charset="0"/>
              </a:rPr>
              <a:t>Corridor Preservation Zone Renewal</a:t>
            </a:r>
          </a:p>
        </p:txBody>
      </p:sp>
      <p:sp>
        <p:nvSpPr>
          <p:cNvPr id="12" name="Slide Number Placeholder 5">
            <a:extLst>
              <a:ext uri="{FF2B5EF4-FFF2-40B4-BE49-F238E27FC236}">
                <a16:creationId xmlns:a16="http://schemas.microsoft.com/office/drawing/2014/main" id="{1F952649-AA3B-C06C-E042-C84208E9F92E}"/>
              </a:ext>
            </a:extLst>
          </p:cNvPr>
          <p:cNvSpPr txBox="1">
            <a:spLocks/>
          </p:cNvSpPr>
          <p:nvPr userDrawn="1"/>
        </p:nvSpPr>
        <p:spPr>
          <a:xfrm>
            <a:off x="7882759" y="6356355"/>
            <a:ext cx="883814" cy="365125"/>
          </a:xfrm>
          <a:prstGeom prst="rect">
            <a:avLst/>
          </a:prstGeom>
        </p:spPr>
        <p:txBody>
          <a:bodyPr lIns="0" rIns="0" anchor="b"/>
          <a:lstStyle>
            <a:defPPr>
              <a:defRPr lang="en-US"/>
            </a:defPPr>
            <a:lvl1pPr marL="0" algn="r" defTabSz="914400" rtl="0" eaLnBrk="1" latinLnBrk="0" hangingPunct="1">
              <a:defRPr sz="800" kern="1200" spc="100" baseline="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8D65601-5AE2-46FC-B138-694DDD2B510D}" type="slidenum">
              <a:rPr lang="en-US" sz="1800" spc="113" baseline="0" smtClean="0">
                <a:latin typeface="Calibri" panose="020F0502020204030204" pitchFamily="34" charset="0"/>
                <a:cs typeface="Calibri" panose="020F0502020204030204" pitchFamily="34" charset="0"/>
              </a:rPr>
              <a:pPr/>
              <a:t>‹#›</a:t>
            </a:fld>
            <a:endParaRPr lang="en-US" sz="900" spc="113"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642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lor block">
    <p:bg>
      <p:bgPr>
        <a:solidFill>
          <a:schemeClr val="accent6">
            <a:lumMod val="20000"/>
            <a:lumOff val="80000"/>
            <a:alpha val="25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0344BD20-CD77-6297-5667-62E9351976FD}"/>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301752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75803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_1">
    <p:bg>
      <p:bgPr>
        <a:solidFill>
          <a:schemeClr val="accent3">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5A322BF-82BA-C699-B774-DC0222F4B15C}"/>
              </a:ext>
            </a:extLst>
          </p:cNvPr>
          <p:cNvSpPr/>
          <p:nvPr userDrawn="1"/>
        </p:nvSpPr>
        <p:spPr>
          <a:xfrm>
            <a:off x="3515710" y="0"/>
            <a:ext cx="562829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5E68AD97-B9A7-8FA7-0145-DF72EBC5F92D}"/>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8" name="Picture 7">
            <a:extLst>
              <a:ext uri="{FF2B5EF4-FFF2-40B4-BE49-F238E27FC236}">
                <a16:creationId xmlns:a16="http://schemas.microsoft.com/office/drawing/2014/main" id="{BE0F35FA-4C2D-7DE9-0605-69F5174A887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947301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_2">
    <p:bg>
      <p:bgPr>
        <a:solidFill>
          <a:schemeClr val="accent5">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8BC479-7D9E-D5B0-195B-3338C7ADE0FB}"/>
              </a:ext>
            </a:extLst>
          </p:cNvPr>
          <p:cNvSpPr/>
          <p:nvPr userDrawn="1"/>
        </p:nvSpPr>
        <p:spPr>
          <a:xfrm>
            <a:off x="3515710" y="0"/>
            <a:ext cx="5628084" cy="685800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6B84F1BA-DF39-6E64-7400-15BE49C7D29B}"/>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72DA75D3-401A-2409-F7C3-A7F58B4B6241}"/>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6193914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_3">
    <p:bg>
      <p:bgPr>
        <a:solidFill>
          <a:schemeClr val="accent2">
            <a:alpha val="1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398A732-26A8-A525-B413-7C704695F5B9}"/>
              </a:ext>
            </a:extLst>
          </p:cNvPr>
          <p:cNvSpPr/>
          <p:nvPr userDrawn="1"/>
        </p:nvSpPr>
        <p:spPr>
          <a:xfrm>
            <a:off x="3515710" y="0"/>
            <a:ext cx="56280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4" name="Picture Placeholder 3">
            <a:extLst>
              <a:ext uri="{FF2B5EF4-FFF2-40B4-BE49-F238E27FC236}">
                <a16:creationId xmlns:a16="http://schemas.microsoft.com/office/drawing/2014/main" id="{C6DA5683-EC86-E73C-75F8-1505F0EE507F}"/>
              </a:ext>
            </a:extLst>
          </p:cNvPr>
          <p:cNvSpPr>
            <a:spLocks noGrp="1"/>
          </p:cNvSpPr>
          <p:nvPr>
            <p:ph type="pic" sz="quarter" idx="10"/>
          </p:nvPr>
        </p:nvSpPr>
        <p:spPr>
          <a:xfrm>
            <a:off x="3515916"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7" name="Picture 6">
            <a:extLst>
              <a:ext uri="{FF2B5EF4-FFF2-40B4-BE49-F238E27FC236}">
                <a16:creationId xmlns:a16="http://schemas.microsoft.com/office/drawing/2014/main" id="{96C1EB37-8D59-DED8-DBB7-CB8BAB82B1CD}"/>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310584704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_4">
    <p:bg>
      <p:bgPr>
        <a:solidFill>
          <a:schemeClr val="accent6">
            <a:alpha val="1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C1E08E-31F3-0870-CE34-1BE1FD668A98}"/>
              </a:ext>
            </a:extLst>
          </p:cNvPr>
          <p:cNvSpPr/>
          <p:nvPr userDrawn="1"/>
        </p:nvSpPr>
        <p:spPr>
          <a:xfrm>
            <a:off x="3515710" y="0"/>
            <a:ext cx="5628084" cy="68580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Arrow: Chevron 1">
            <a:extLst>
              <a:ext uri="{FF2B5EF4-FFF2-40B4-BE49-F238E27FC236}">
                <a16:creationId xmlns:a16="http://schemas.microsoft.com/office/drawing/2014/main" id="{FDC02647-34B5-00DF-A8EA-E7FC13A346D1}"/>
              </a:ext>
            </a:extLst>
          </p:cNvPr>
          <p:cNvSpPr/>
          <p:nvPr userDrawn="1"/>
        </p:nvSpPr>
        <p:spPr>
          <a:xfrm rot="16200000">
            <a:off x="548183" y="5100147"/>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5" name="Arrow: Chevron 4">
            <a:extLst>
              <a:ext uri="{FF2B5EF4-FFF2-40B4-BE49-F238E27FC236}">
                <a16:creationId xmlns:a16="http://schemas.microsoft.com/office/drawing/2014/main" id="{81888F90-00E8-869F-17D4-E6C8DB714F42}"/>
              </a:ext>
            </a:extLst>
          </p:cNvPr>
          <p:cNvSpPr/>
          <p:nvPr userDrawn="1"/>
        </p:nvSpPr>
        <p:spPr>
          <a:xfrm rot="16200000">
            <a:off x="548183" y="4461978"/>
            <a:ext cx="2419349" cy="3515710"/>
          </a:xfrm>
          <a:prstGeom prst="chevron">
            <a:avLst>
              <a:gd name="adj" fmla="val 47999"/>
            </a:avLst>
          </a:prstGeom>
          <a:solidFill>
            <a:schemeClr val="bg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solidFill>
                  <a:schemeClr val="tx1"/>
                </a:solidFill>
              </a:rPr>
              <a:t> </a:t>
            </a:r>
          </a:p>
        </p:txBody>
      </p:sp>
      <p:sp>
        <p:nvSpPr>
          <p:cNvPr id="3" name="Picture Placeholder 3">
            <a:extLst>
              <a:ext uri="{FF2B5EF4-FFF2-40B4-BE49-F238E27FC236}">
                <a16:creationId xmlns:a16="http://schemas.microsoft.com/office/drawing/2014/main" id="{0946A1BC-3827-B021-D2CE-5ED3AD4C7E22}"/>
              </a:ext>
            </a:extLst>
          </p:cNvPr>
          <p:cNvSpPr>
            <a:spLocks noGrp="1"/>
          </p:cNvSpPr>
          <p:nvPr>
            <p:ph type="pic" sz="quarter" idx="10"/>
          </p:nvPr>
        </p:nvSpPr>
        <p:spPr>
          <a:xfrm>
            <a:off x="3515709" y="0"/>
            <a:ext cx="5628084" cy="6858000"/>
          </a:xfrm>
          <a:prstGeom prst="rect">
            <a:avLst/>
          </a:prstGeom>
          <a:effectLst>
            <a:outerShdw blurRad="101600" dist="63500" dir="10800000" algn="r" rotWithShape="0">
              <a:prstClr val="black">
                <a:alpha val="15000"/>
              </a:prstClr>
            </a:outerShdw>
          </a:effectLst>
        </p:spPr>
        <p:txBody>
          <a:bodyPr/>
          <a:lstStyle>
            <a:lvl1pPr marL="0" indent="0">
              <a:buFontTx/>
              <a:buNone/>
              <a:defRPr/>
            </a:lvl1pPr>
          </a:lstStyle>
          <a:p>
            <a:endParaRPr lang="en-US" dirty="0"/>
          </a:p>
        </p:txBody>
      </p:sp>
      <p:pic>
        <p:nvPicPr>
          <p:cNvPr id="6" name="Picture 5">
            <a:extLst>
              <a:ext uri="{FF2B5EF4-FFF2-40B4-BE49-F238E27FC236}">
                <a16:creationId xmlns:a16="http://schemas.microsoft.com/office/drawing/2014/main" id="{C9E0B674-D7D1-CC13-680A-E1945A0AFFA7}"/>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285751" y="148931"/>
            <a:ext cx="1815611" cy="455416"/>
          </a:xfrm>
          <a:prstGeom prst="rect">
            <a:avLst/>
          </a:prstGeom>
        </p:spPr>
      </p:pic>
    </p:spTree>
    <p:extLst>
      <p:ext uri="{BB962C8B-B14F-4D97-AF65-F5344CB8AC3E}">
        <p14:creationId xmlns:p14="http://schemas.microsoft.com/office/powerpoint/2010/main" val="1096096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lor block">
    <p:bg>
      <p:bgPr>
        <a:solidFill>
          <a:schemeClr val="accent5">
            <a:alpha val="1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6353CF9D-DF5C-B6A2-D308-E8A5E24C7822}"/>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bg1"/>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62744879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lor block">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5" name="Slide Number Placeholder 5">
            <a:extLst>
              <a:ext uri="{FF2B5EF4-FFF2-40B4-BE49-F238E27FC236}">
                <a16:creationId xmlns:a16="http://schemas.microsoft.com/office/drawing/2014/main" id="{361FBC4E-A834-3A9B-8A81-BDBC0D6422BC}"/>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12091926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lor block">
    <p:bg>
      <p:bgPr>
        <a:solidFill>
          <a:schemeClr val="accent3">
            <a:lumMod val="20000"/>
            <a:lumOff val="80000"/>
            <a:alpha val="50000"/>
          </a:schemeClr>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0796CDC-3154-4ACA-A920-8CBE431C2A1A}"/>
              </a:ext>
            </a:extLst>
          </p:cNvPr>
          <p:cNvSpPr/>
          <p:nvPr userDrawn="1"/>
        </p:nvSpPr>
        <p:spPr>
          <a:xfrm>
            <a:off x="2" y="0"/>
            <a:ext cx="351571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Slide Number Placeholder 5">
            <a:extLst>
              <a:ext uri="{FF2B5EF4-FFF2-40B4-BE49-F238E27FC236}">
                <a16:creationId xmlns:a16="http://schemas.microsoft.com/office/drawing/2014/main" id="{5DA67448-4435-D20A-B854-D1F45E345579}"/>
              </a:ext>
            </a:extLst>
          </p:cNvPr>
          <p:cNvSpPr>
            <a:spLocks noGrp="1"/>
          </p:cNvSpPr>
          <p:nvPr>
            <p:ph type="sldNum" sz="quarter" idx="4"/>
          </p:nvPr>
        </p:nvSpPr>
        <p:spPr>
          <a:xfrm>
            <a:off x="7882759" y="6356355"/>
            <a:ext cx="883814" cy="365125"/>
          </a:xfrm>
          <a:prstGeom prst="rect">
            <a:avLst/>
          </a:prstGeom>
        </p:spPr>
        <p:txBody>
          <a:bodyPr lIns="0" rIns="0" anchor="b"/>
          <a:lstStyle>
            <a:lvl1pPr algn="r">
              <a:defRPr sz="600" spc="113" baseline="0">
                <a:solidFill>
                  <a:schemeClr val="tx2"/>
                </a:solidFill>
              </a:defRPr>
            </a:lvl1pPr>
          </a:lstStyle>
          <a:p>
            <a:fld id="{18D65601-5AE2-46FC-B138-694DDD2B510D}" type="slidenum">
              <a:rPr lang="en-US" smtClean="0"/>
              <a:pPr/>
              <a:t>‹#›</a:t>
            </a:fld>
            <a:endParaRPr lang="en-US" dirty="0"/>
          </a:p>
        </p:txBody>
      </p:sp>
    </p:spTree>
    <p:extLst>
      <p:ext uri="{BB962C8B-B14F-4D97-AF65-F5344CB8AC3E}">
        <p14:creationId xmlns:p14="http://schemas.microsoft.com/office/powerpoint/2010/main" val="407410291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44571705-2E20-024A-15CB-E3138EDEC61B}"/>
              </a:ext>
            </a:extLst>
          </p:cNvPr>
          <p:cNvSpPr>
            <a:spLocks noGrp="1"/>
          </p:cNvSpPr>
          <p:nvPr>
            <p:ph type="ftr" sz="quarter" idx="3"/>
          </p:nvPr>
        </p:nvSpPr>
        <p:spPr>
          <a:xfrm>
            <a:off x="377410" y="6356355"/>
            <a:ext cx="2191106" cy="365125"/>
          </a:xfrm>
          <a:prstGeom prst="rect">
            <a:avLst/>
          </a:prstGeom>
        </p:spPr>
        <p:txBody>
          <a:bodyPr lIns="0" rIns="0" anchor="ctr"/>
          <a:lstStyle>
            <a:lvl1pPr algn="l">
              <a:defRPr sz="600" spc="113" baseline="0">
                <a:solidFill>
                  <a:schemeClr val="bg1"/>
                </a:solidFill>
              </a:defRPr>
            </a:lvl1pPr>
          </a:lstStyle>
          <a:p>
            <a:r>
              <a:rPr lang="en-US" dirty="0"/>
              <a:t>Presentation title</a:t>
            </a:r>
          </a:p>
        </p:txBody>
      </p:sp>
      <p:sp>
        <p:nvSpPr>
          <p:cNvPr id="10" name="Slide Number Placeholder 5">
            <a:extLst>
              <a:ext uri="{FF2B5EF4-FFF2-40B4-BE49-F238E27FC236}">
                <a16:creationId xmlns:a16="http://schemas.microsoft.com/office/drawing/2014/main" id="{C30EE630-9E25-FA1D-173D-B34329DA9536}"/>
              </a:ext>
            </a:extLst>
          </p:cNvPr>
          <p:cNvSpPr>
            <a:spLocks noGrp="1"/>
          </p:cNvSpPr>
          <p:nvPr>
            <p:ph type="sldNum" sz="quarter" idx="4"/>
          </p:nvPr>
        </p:nvSpPr>
        <p:spPr>
          <a:xfrm>
            <a:off x="7882759" y="6356355"/>
            <a:ext cx="883814" cy="365125"/>
          </a:xfrm>
          <a:prstGeom prst="rect">
            <a:avLst/>
          </a:prstGeom>
        </p:spPr>
        <p:txBody>
          <a:bodyPr lIns="0" rIns="0" anchor="ctr"/>
          <a:lstStyle>
            <a:lvl1pPr algn="r">
              <a:defRPr sz="600" spc="113" baseline="0">
                <a:solidFill>
                  <a:schemeClr val="bg1"/>
                </a:solidFill>
              </a:defRPr>
            </a:lvl1pPr>
          </a:lstStyle>
          <a:p>
            <a:fld id="{18D65601-5AE2-46FC-B138-694DDD2B510D}" type="slidenum">
              <a:rPr lang="en-US" smtClean="0"/>
              <a:pPr/>
              <a:t>‹#›</a:t>
            </a:fld>
            <a:endParaRPr lang="en-US" dirty="0"/>
          </a:p>
        </p:txBody>
      </p:sp>
      <p:pic>
        <p:nvPicPr>
          <p:cNvPr id="5" name="Picture 4" descr="Logo&#10;&#10;Description automatically generated">
            <a:extLst>
              <a:ext uri="{FF2B5EF4-FFF2-40B4-BE49-F238E27FC236}">
                <a16:creationId xmlns:a16="http://schemas.microsoft.com/office/drawing/2014/main" id="{C6DC42EE-F50F-A0F2-4A16-29C98B968ECC}"/>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7077810" y="148931"/>
            <a:ext cx="1815614" cy="455416"/>
          </a:xfrm>
          <a:prstGeom prst="rect">
            <a:avLst/>
          </a:prstGeom>
        </p:spPr>
      </p:pic>
    </p:spTree>
    <p:extLst>
      <p:ext uri="{BB962C8B-B14F-4D97-AF65-F5344CB8AC3E}">
        <p14:creationId xmlns:p14="http://schemas.microsoft.com/office/powerpoint/2010/main" val="737433849"/>
      </p:ext>
    </p:extLst>
  </p:cSld>
  <p:clrMap bg1="lt1" tx1="dk1" bg2="lt2" tx2="dk2" accent1="accent1" accent2="accent2" accent3="accent3" accent4="accent4" accent5="accent5" accent6="accent6" hlink="hlink" folHlink="folHlink"/>
  <p:sldLayoutIdLst>
    <p:sldLayoutId id="2147483686" r:id="rId1"/>
    <p:sldLayoutId id="2147483649" r:id="rId2"/>
    <p:sldLayoutId id="2147483680" r:id="rId3"/>
    <p:sldLayoutId id="2147483681" r:id="rId4"/>
    <p:sldLayoutId id="2147483682" r:id="rId5"/>
    <p:sldLayoutId id="2147483683" r:id="rId6"/>
    <p:sldLayoutId id="2147483655" r:id="rId7"/>
    <p:sldLayoutId id="2147483668" r:id="rId8"/>
    <p:sldLayoutId id="2147483669" r:id="rId9"/>
    <p:sldLayoutId id="2147483670" r:id="rId10"/>
  </p:sldLayoutIdLst>
  <p:hf hdr="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mailto:Bryan.Bradley@iowadot.us"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A43788-798B-E796-E80E-C83BC264C0A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13" y="759"/>
            <a:ext cx="9141974" cy="6856481"/>
          </a:xfrm>
          <a:prstGeom prst="rect">
            <a:avLst/>
          </a:prstGeom>
        </p:spPr>
      </p:pic>
      <p:sp>
        <p:nvSpPr>
          <p:cNvPr id="15" name="Graphic 2">
            <a:extLst>
              <a:ext uri="{FF2B5EF4-FFF2-40B4-BE49-F238E27FC236}">
                <a16:creationId xmlns:a16="http://schemas.microsoft.com/office/drawing/2014/main" id="{0843006F-98F3-5378-ADE3-1EFEFEDDA12B}"/>
              </a:ext>
            </a:extLst>
          </p:cNvPr>
          <p:cNvSpPr>
            <a:spLocks/>
          </p:cNvSpPr>
          <p:nvPr/>
        </p:nvSpPr>
        <p:spPr bwMode="auto">
          <a:xfrm>
            <a:off x="-17511" y="4253802"/>
            <a:ext cx="9161510" cy="2455811"/>
          </a:xfrm>
          <a:custGeom>
            <a:avLst/>
            <a:gdLst>
              <a:gd name="T0" fmla="*/ 53211096 w 18294857"/>
              <a:gd name="T1" fmla="*/ 8668539 h 5362670"/>
              <a:gd name="T2" fmla="*/ 53211096 w 18294857"/>
              <a:gd name="T3" fmla="*/ 8726178 h 5362670"/>
              <a:gd name="T4" fmla="*/ 0 w 18294857"/>
              <a:gd name="T5" fmla="*/ 58264 h 5362670"/>
              <a:gd name="T6" fmla="*/ 0 w 18294857"/>
              <a:gd name="T7" fmla="*/ 26801920 h 5362670"/>
              <a:gd name="T8" fmla="*/ 53211096 w 18294857"/>
              <a:gd name="T9" fmla="*/ 35273730 h 5362670"/>
              <a:gd name="T10" fmla="*/ 53211096 w 18294857"/>
              <a:gd name="T11" fmla="*/ 35215464 h 5362670"/>
              <a:gd name="T12" fmla="*/ 106422181 w 18294857"/>
              <a:gd name="T13" fmla="*/ 26743646 h 5362670"/>
              <a:gd name="T14" fmla="*/ 106422181 w 18294857"/>
              <a:gd name="T15" fmla="*/ 0 h 5362670"/>
              <a:gd name="T16" fmla="*/ 53211096 w 18294857"/>
              <a:gd name="T17" fmla="*/ 8668539 h 53626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294857" h="5362670">
                <a:moveTo>
                  <a:pt x="9147429" y="1317879"/>
                </a:moveTo>
                <a:lnTo>
                  <a:pt x="9147429" y="1326642"/>
                </a:lnTo>
                <a:lnTo>
                  <a:pt x="0" y="8858"/>
                </a:lnTo>
                <a:lnTo>
                  <a:pt x="0" y="4074700"/>
                </a:lnTo>
                <a:lnTo>
                  <a:pt x="9147429" y="5362671"/>
                </a:lnTo>
                <a:lnTo>
                  <a:pt x="9147429" y="5353812"/>
                </a:lnTo>
                <a:lnTo>
                  <a:pt x="18294858" y="4065841"/>
                </a:lnTo>
                <a:lnTo>
                  <a:pt x="18294858" y="0"/>
                </a:lnTo>
                <a:lnTo>
                  <a:pt x="9147429" y="1317879"/>
                </a:lnTo>
                <a:close/>
              </a:path>
            </a:pathLst>
          </a:custGeom>
          <a:solidFill>
            <a:srgbClr val="231F20">
              <a:alpha val="56862"/>
            </a:srgbClr>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sz="1350"/>
          </a:p>
        </p:txBody>
      </p:sp>
      <p:sp>
        <p:nvSpPr>
          <p:cNvPr id="17" name="Title Placeholder 1">
            <a:extLst>
              <a:ext uri="{FF2B5EF4-FFF2-40B4-BE49-F238E27FC236}">
                <a16:creationId xmlns:a16="http://schemas.microsoft.com/office/drawing/2014/main" id="{FD603461-FEA5-815F-B639-A68B57939682}"/>
              </a:ext>
            </a:extLst>
          </p:cNvPr>
          <p:cNvSpPr txBox="1">
            <a:spLocks noChangeArrowheads="1"/>
          </p:cNvSpPr>
          <p:nvPr/>
        </p:nvSpPr>
        <p:spPr bwMode="auto">
          <a:xfrm>
            <a:off x="-17511" y="5031091"/>
            <a:ext cx="9161511" cy="48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1827213">
              <a:defRPr>
                <a:solidFill>
                  <a:schemeClr val="tx1"/>
                </a:solidFill>
                <a:latin typeface="Calibri" panose="020F0502020204030204" pitchFamily="34" charset="0"/>
              </a:defRPr>
            </a:lvl1pPr>
            <a:lvl2pPr marL="742950" indent="-285750" defTabSz="1827213">
              <a:defRPr>
                <a:solidFill>
                  <a:schemeClr val="tx1"/>
                </a:solidFill>
                <a:latin typeface="Calibri" panose="020F0502020204030204" pitchFamily="34" charset="0"/>
              </a:defRPr>
            </a:lvl2pPr>
            <a:lvl3pPr marL="1143000" indent="-228600" defTabSz="1827213">
              <a:defRPr>
                <a:solidFill>
                  <a:schemeClr val="tx1"/>
                </a:solidFill>
                <a:latin typeface="Calibri" panose="020F0502020204030204" pitchFamily="34" charset="0"/>
              </a:defRPr>
            </a:lvl3pPr>
            <a:lvl4pPr marL="1600200" indent="-228600" defTabSz="1827213">
              <a:defRPr>
                <a:solidFill>
                  <a:schemeClr val="tx1"/>
                </a:solidFill>
                <a:latin typeface="Calibri" panose="020F0502020204030204" pitchFamily="34" charset="0"/>
              </a:defRPr>
            </a:lvl4pPr>
            <a:lvl5pPr marL="2057400" indent="-228600" defTabSz="1827213">
              <a:defRPr>
                <a:solidFill>
                  <a:schemeClr val="tx1"/>
                </a:solidFill>
                <a:latin typeface="Calibri" panose="020F0502020204030204" pitchFamily="34" charset="0"/>
              </a:defRPr>
            </a:lvl5pPr>
            <a:lvl6pPr marL="2514600" indent="-228600" defTabSz="1827213" eaLnBrk="0" fontAlgn="base" hangingPunct="0">
              <a:spcBef>
                <a:spcPct val="0"/>
              </a:spcBef>
              <a:spcAft>
                <a:spcPct val="0"/>
              </a:spcAft>
              <a:defRPr>
                <a:solidFill>
                  <a:schemeClr val="tx1"/>
                </a:solidFill>
                <a:latin typeface="Calibri" panose="020F0502020204030204" pitchFamily="34" charset="0"/>
              </a:defRPr>
            </a:lvl6pPr>
            <a:lvl7pPr marL="2971800" indent="-228600" defTabSz="1827213" eaLnBrk="0" fontAlgn="base" hangingPunct="0">
              <a:spcBef>
                <a:spcPct val="0"/>
              </a:spcBef>
              <a:spcAft>
                <a:spcPct val="0"/>
              </a:spcAft>
              <a:defRPr>
                <a:solidFill>
                  <a:schemeClr val="tx1"/>
                </a:solidFill>
                <a:latin typeface="Calibri" panose="020F0502020204030204" pitchFamily="34" charset="0"/>
              </a:defRPr>
            </a:lvl7pPr>
            <a:lvl8pPr marL="3429000" indent="-228600" defTabSz="1827213" eaLnBrk="0" fontAlgn="base" hangingPunct="0">
              <a:spcBef>
                <a:spcPct val="0"/>
              </a:spcBef>
              <a:spcAft>
                <a:spcPct val="0"/>
              </a:spcAft>
              <a:defRPr>
                <a:solidFill>
                  <a:schemeClr val="tx1"/>
                </a:solidFill>
                <a:latin typeface="Calibri" panose="020F0502020204030204" pitchFamily="34" charset="0"/>
              </a:defRPr>
            </a:lvl8pPr>
            <a:lvl9pPr marL="3886200" indent="-228600" defTabSz="1827213"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90000"/>
              </a:lnSpc>
            </a:pPr>
            <a:r>
              <a:rPr lang="en-US" altLang="en-US" sz="2800" b="1" dirty="0">
                <a:solidFill>
                  <a:schemeClr val="bg1"/>
                </a:solidFill>
                <a:latin typeface="+mj-lt"/>
                <a:ea typeface="Roboto Slab" pitchFamily="2" charset="0"/>
                <a:cs typeface="Roboto Slab" pitchFamily="2" charset="0"/>
              </a:rPr>
              <a:t>Corridor Preservation Renewal: I-380 from North of Swan Lake Road to North of County Road F12/120th </a:t>
            </a:r>
          </a:p>
        </p:txBody>
      </p:sp>
      <p:sp>
        <p:nvSpPr>
          <p:cNvPr id="19" name="Text Placeholder 2">
            <a:extLst>
              <a:ext uri="{FF2B5EF4-FFF2-40B4-BE49-F238E27FC236}">
                <a16:creationId xmlns:a16="http://schemas.microsoft.com/office/drawing/2014/main" id="{5ECEC6BD-4218-D50A-8F38-D4D2DFD6DF64}"/>
              </a:ext>
            </a:extLst>
          </p:cNvPr>
          <p:cNvSpPr txBox="1">
            <a:spLocks noChangeArrowheads="1"/>
          </p:cNvSpPr>
          <p:nvPr/>
        </p:nvSpPr>
        <p:spPr bwMode="auto">
          <a:xfrm>
            <a:off x="-17510" y="5680436"/>
            <a:ext cx="9161510" cy="360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ctr">
              <a:lnSpc>
                <a:spcPct val="90000"/>
              </a:lnSpc>
              <a:spcBef>
                <a:spcPts val="1500"/>
              </a:spcBef>
            </a:pPr>
            <a:r>
              <a:rPr lang="en-US" altLang="en-US" sz="2100" b="1" dirty="0">
                <a:solidFill>
                  <a:schemeClr val="bg1"/>
                </a:solidFill>
                <a:latin typeface="Roboto Slab" pitchFamily="2" charset="0"/>
                <a:ea typeface="Roboto Slab" pitchFamily="2" charset="0"/>
                <a:cs typeface="PT Sans" panose="020B0503020203020204" pitchFamily="34" charset="0"/>
              </a:rPr>
              <a:t>Iowa Transportation Commission Workshop - May 14, 2024</a:t>
            </a:r>
          </a:p>
        </p:txBody>
      </p:sp>
      <p:cxnSp>
        <p:nvCxnSpPr>
          <p:cNvPr id="20" name="Straight Connector 19">
            <a:extLst>
              <a:ext uri="{FF2B5EF4-FFF2-40B4-BE49-F238E27FC236}">
                <a16:creationId xmlns:a16="http://schemas.microsoft.com/office/drawing/2014/main" id="{77842182-EE84-12E6-1390-BC1DD14536F0}"/>
              </a:ext>
            </a:extLst>
          </p:cNvPr>
          <p:cNvCxnSpPr/>
          <p:nvPr/>
        </p:nvCxnSpPr>
        <p:spPr>
          <a:xfrm>
            <a:off x="4235208" y="6142546"/>
            <a:ext cx="605815"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5A0B7E08-2A36-D1A7-ED69-6D2568EEEFA8}"/>
              </a:ext>
            </a:extLst>
          </p:cNvPr>
          <p:cNvSpPr txBox="1">
            <a:spLocks noChangeArrowheads="1"/>
          </p:cNvSpPr>
          <p:nvPr/>
        </p:nvSpPr>
        <p:spPr bwMode="auto">
          <a:xfrm>
            <a:off x="16767573" y="5551711"/>
            <a:ext cx="642188" cy="150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827213">
              <a:defRPr>
                <a:solidFill>
                  <a:schemeClr val="tx1"/>
                </a:solidFill>
                <a:latin typeface="Calibri" panose="020F0502020204030204" pitchFamily="34" charset="0"/>
              </a:defRPr>
            </a:lvl1pPr>
            <a:lvl2pPr marL="1370013" indent="-455613" defTabSz="1827213">
              <a:defRPr>
                <a:solidFill>
                  <a:schemeClr val="tx1"/>
                </a:solidFill>
                <a:latin typeface="Calibri" panose="020F0502020204030204" pitchFamily="34" charset="0"/>
              </a:defRPr>
            </a:lvl2pPr>
            <a:lvl3pPr marL="2284413" indent="-455613" defTabSz="1827213">
              <a:defRPr>
                <a:solidFill>
                  <a:schemeClr val="tx1"/>
                </a:solidFill>
                <a:latin typeface="Calibri" panose="020F0502020204030204" pitchFamily="34" charset="0"/>
              </a:defRPr>
            </a:lvl3pPr>
            <a:lvl4pPr marL="3198813" indent="-455613" defTabSz="1827213">
              <a:defRPr>
                <a:solidFill>
                  <a:schemeClr val="tx1"/>
                </a:solidFill>
                <a:latin typeface="Calibri" panose="020F0502020204030204" pitchFamily="34" charset="0"/>
              </a:defRPr>
            </a:lvl4pPr>
            <a:lvl5pPr marL="4113213" indent="-455613" defTabSz="1827213">
              <a:defRPr>
                <a:solidFill>
                  <a:schemeClr val="tx1"/>
                </a:solidFill>
                <a:latin typeface="Calibri" panose="020F0502020204030204" pitchFamily="34" charset="0"/>
              </a:defRPr>
            </a:lvl5pPr>
            <a:lvl6pPr marL="4570413" indent="-455613" defTabSz="1827213" eaLnBrk="0" fontAlgn="base" hangingPunct="0">
              <a:spcBef>
                <a:spcPct val="0"/>
              </a:spcBef>
              <a:spcAft>
                <a:spcPct val="0"/>
              </a:spcAft>
              <a:defRPr>
                <a:solidFill>
                  <a:schemeClr val="tx1"/>
                </a:solidFill>
                <a:latin typeface="Calibri" panose="020F0502020204030204" pitchFamily="34" charset="0"/>
              </a:defRPr>
            </a:lvl6pPr>
            <a:lvl7pPr marL="5027613" indent="-455613" defTabSz="1827213" eaLnBrk="0" fontAlgn="base" hangingPunct="0">
              <a:spcBef>
                <a:spcPct val="0"/>
              </a:spcBef>
              <a:spcAft>
                <a:spcPct val="0"/>
              </a:spcAft>
              <a:defRPr>
                <a:solidFill>
                  <a:schemeClr val="tx1"/>
                </a:solidFill>
                <a:latin typeface="Calibri" panose="020F0502020204030204" pitchFamily="34" charset="0"/>
              </a:defRPr>
            </a:lvl7pPr>
            <a:lvl8pPr marL="5484813" indent="-455613" defTabSz="1827213" eaLnBrk="0" fontAlgn="base" hangingPunct="0">
              <a:spcBef>
                <a:spcPct val="0"/>
              </a:spcBef>
              <a:spcAft>
                <a:spcPct val="0"/>
              </a:spcAft>
              <a:defRPr>
                <a:solidFill>
                  <a:schemeClr val="tx1"/>
                </a:solidFill>
                <a:latin typeface="Calibri" panose="020F0502020204030204" pitchFamily="34" charset="0"/>
              </a:defRPr>
            </a:lvl8pPr>
            <a:lvl9pPr marL="5942013" indent="-455613" defTabSz="1827213" eaLnBrk="0" fontAlgn="base" hangingPunct="0">
              <a:spcBef>
                <a:spcPct val="0"/>
              </a:spcBef>
              <a:spcAft>
                <a:spcPct val="0"/>
              </a:spcAft>
              <a:defRPr>
                <a:solidFill>
                  <a:schemeClr val="tx1"/>
                </a:solidFill>
                <a:latin typeface="Calibri" panose="020F0502020204030204" pitchFamily="34" charset="0"/>
              </a:defRPr>
            </a:lvl9pPr>
          </a:lstStyle>
          <a:p>
            <a:pPr algn="r">
              <a:lnSpc>
                <a:spcPct val="90000"/>
              </a:lnSpc>
              <a:spcBef>
                <a:spcPts val="1500"/>
              </a:spcBef>
            </a:pPr>
            <a:r>
              <a:rPr lang="en-US" altLang="en-US">
                <a:solidFill>
                  <a:schemeClr val="bg1"/>
                </a:solidFill>
                <a:latin typeface="PT Sans" panose="020B0503020203020204" pitchFamily="34" charset="0"/>
                <a:ea typeface="PT Sans" panose="020B0503020203020204" pitchFamily="34" charset="0"/>
                <a:cs typeface="PT Sans" panose="020B0503020203020204" pitchFamily="34" charset="0"/>
              </a:rPr>
              <a:t>3/2/2023</a:t>
            </a:r>
          </a:p>
        </p:txBody>
      </p:sp>
      <p:pic>
        <p:nvPicPr>
          <p:cNvPr id="27" name="Graphic 26">
            <a:extLst>
              <a:ext uri="{FF2B5EF4-FFF2-40B4-BE49-F238E27FC236}">
                <a16:creationId xmlns:a16="http://schemas.microsoft.com/office/drawing/2014/main" id="{4A7719FD-1DC4-C482-4733-0F10D60002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7512" y="6099977"/>
            <a:ext cx="9167626" cy="754861"/>
          </a:xfrm>
          <a:prstGeom prst="rect">
            <a:avLst/>
          </a:prstGeom>
        </p:spPr>
      </p:pic>
      <p:pic>
        <p:nvPicPr>
          <p:cNvPr id="29" name="Picture 28" descr="A picture containing text, clipart&#10;&#10;Description automatically generated">
            <a:extLst>
              <a:ext uri="{FF2B5EF4-FFF2-40B4-BE49-F238E27FC236}">
                <a16:creationId xmlns:a16="http://schemas.microsoft.com/office/drawing/2014/main" id="{17FF21B2-3928-7AEE-415D-1E685082712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79612" y="6206429"/>
            <a:ext cx="1764509" cy="441128"/>
          </a:xfrm>
          <a:prstGeom prst="rect">
            <a:avLst/>
          </a:prstGeom>
        </p:spPr>
      </p:pic>
    </p:spTree>
    <p:custDataLst>
      <p:tags r:id="rId1"/>
    </p:custDataLst>
    <p:extLst>
      <p:ext uri="{BB962C8B-B14F-4D97-AF65-F5344CB8AC3E}">
        <p14:creationId xmlns:p14="http://schemas.microsoft.com/office/powerpoint/2010/main" val="140119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245517"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Corridor Preservation Zone (CPZ)</a:t>
            </a:r>
          </a:p>
          <a:p>
            <a:pPr marL="0" marR="0" lvl="0" indent="0" algn="l" defTabSz="914400" rtl="0" eaLnBrk="0" fontAlgn="base" latinLnBrk="0" hangingPunct="0">
              <a:lnSpc>
                <a:spcPct val="100000"/>
              </a:lnSpc>
              <a:spcBef>
                <a:spcPct val="0"/>
              </a:spcBef>
              <a:spcAft>
                <a:spcPts val="600"/>
              </a:spcAft>
              <a:buClrTx/>
              <a:buSzTx/>
              <a:buFontTx/>
              <a:buNone/>
              <a:tabLst/>
              <a:defRPr/>
            </a:pPr>
            <a:r>
              <a:rPr kumimoji="0" lang="en-US" altLang="en-US" sz="2800" b="1" i="0" u="none" strike="noStrike" kern="1200" cap="none" spc="0" normalizeH="0" baseline="0" noProof="0" dirty="0">
                <a:ln>
                  <a:noFill/>
                </a:ln>
                <a:solidFill>
                  <a:prstClr val="black"/>
                </a:solidFill>
                <a:effectLst/>
                <a:uLnTx/>
                <a:uFillTx/>
              </a:rPr>
              <a:t>New process (New and Renewal)</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Present the proposed CPZ to the Commission at a monthly workshop for initial guidance.</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If the Commission’s initial guidance is positive for the use of CPZ, we will request formal approval of the CPZ at the same month Commission business meeting.</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If approved, official letters will be sent to city and county officials and property owners notifying them of the CPZ and requesting comments for the next two weeks. Notice will be published in the newspaper. </a:t>
            </a:r>
          </a:p>
          <a:p>
            <a:pPr marL="457200" marR="0" lvl="0" indent="-457200" algn="l" defTabSz="914400" rtl="0" eaLnBrk="0" fontAlgn="base" latinLnBrk="0" hangingPunct="0">
              <a:lnSpc>
                <a:spcPct val="100000"/>
              </a:lnSpc>
              <a:spcBef>
                <a:spcPct val="0"/>
              </a:spcBef>
              <a:spcAft>
                <a:spcPts val="600"/>
              </a:spcAft>
              <a:buClrTx/>
              <a:buSzTx/>
              <a:buFontTx/>
              <a:buAutoNum type="alphaLcPeriod"/>
              <a:tabLst/>
              <a:defRPr/>
            </a:pPr>
            <a:r>
              <a:rPr kumimoji="0" lang="en-US" altLang="en-US" sz="2000" i="0" u="none" strike="noStrike" kern="1200" cap="none" spc="0" normalizeH="0" baseline="0" noProof="0" dirty="0">
                <a:ln>
                  <a:noFill/>
                </a:ln>
                <a:solidFill>
                  <a:prstClr val="black"/>
                </a:solidFill>
                <a:effectLst/>
                <a:uLnTx/>
                <a:uFillTx/>
              </a:rPr>
              <a:t>The comments received will be shared with the Commission before the next Commission meeting and the Commission can reassess CPZ decision-making, if necessary.</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518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245517"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Corridor Preservation </a:t>
            </a:r>
          </a:p>
          <a:p>
            <a:pPr marL="0" indent="0" eaLnBrk="0" fontAlgn="base" hangingPunct="0">
              <a:spcBef>
                <a:spcPct val="0"/>
              </a:spcBef>
              <a:spcAft>
                <a:spcPts val="600"/>
              </a:spcAft>
              <a:buNone/>
            </a:pPr>
            <a:r>
              <a:rPr lang="en-US" altLang="en-US" sz="2400" dirty="0"/>
              <a:t>Corridor preservation is not a legal encumbrance on the property or an exercise of eminent domain but is instead a right of notice.</a:t>
            </a:r>
          </a:p>
          <a:p>
            <a:pPr eaLnBrk="0" fontAlgn="base" hangingPunct="0">
              <a:spcBef>
                <a:spcPct val="0"/>
              </a:spcBef>
              <a:spcAft>
                <a:spcPts val="600"/>
              </a:spcAft>
            </a:pPr>
            <a:endParaRPr lang="en-US" altLang="en-US" sz="2400" dirty="0"/>
          </a:p>
          <a:p>
            <a:pPr marL="0" lvl="0" indent="0" eaLnBrk="0" fontAlgn="base" hangingPunct="0">
              <a:spcBef>
                <a:spcPct val="0"/>
              </a:spcBef>
              <a:spcAft>
                <a:spcPts val="600"/>
              </a:spcAft>
              <a:buNone/>
            </a:pPr>
            <a:r>
              <a:rPr lang="en-US" altLang="en-US" sz="2400" dirty="0"/>
              <a:t>Corridor preservation </a:t>
            </a:r>
            <a:r>
              <a:rPr lang="en-US" altLang="en-US" sz="2400" b="1" dirty="0"/>
              <a:t>avoids inconsistent development of property needed for highway right-of-way</a:t>
            </a:r>
            <a:r>
              <a:rPr lang="en-US" altLang="en-US" sz="2400" dirty="0"/>
              <a:t>, by allowing us to receive notice of intended development of property within the proposed right-of-way and giving us the opportunity to take action to acquire it before the development occurs.  </a:t>
            </a: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390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415636" y="898320"/>
            <a:ext cx="4548251" cy="4825585"/>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Corridor Preservation Zone Renewal: </a:t>
            </a:r>
            <a:r>
              <a:rPr lang="en-US" sz="3200" dirty="0">
                <a:solidFill>
                  <a:schemeClr val="accent1"/>
                </a:solidFill>
                <a:latin typeface="+mj-lt"/>
              </a:rPr>
              <a:t>I-380 from north of Swan Lake Road to north of County Road F12/120th </a:t>
            </a:r>
          </a:p>
          <a:p>
            <a:pPr marL="0" indent="0">
              <a:lnSpc>
                <a:spcPct val="90000"/>
              </a:lnSpc>
              <a:spcBef>
                <a:spcPts val="750"/>
              </a:spcBef>
              <a:spcAft>
                <a:spcPts val="1800"/>
              </a:spcAft>
              <a:buNone/>
            </a:pPr>
            <a:endParaRPr lang="en-US" sz="3200" b="1" dirty="0">
              <a:solidFill>
                <a:schemeClr val="accent1"/>
              </a:solidFill>
              <a:latin typeface="+mj-lt"/>
            </a:endParaRPr>
          </a:p>
          <a:p>
            <a:pPr marL="0" indent="0" eaLnBrk="0" fontAlgn="base" hangingPunct="0">
              <a:spcBef>
                <a:spcPct val="0"/>
              </a:spcBef>
              <a:spcAft>
                <a:spcPts val="600"/>
              </a:spcAft>
              <a:buNone/>
            </a:pPr>
            <a:endParaRPr lang="en-US" altLang="en-US" sz="2400" dirty="0"/>
          </a:p>
        </p:txBody>
      </p:sp>
      <p:pic>
        <p:nvPicPr>
          <p:cNvPr id="2" name="Picture 1">
            <a:extLst>
              <a:ext uri="{FF2B5EF4-FFF2-40B4-BE49-F238E27FC236}">
                <a16:creationId xmlns:a16="http://schemas.microsoft.com/office/drawing/2014/main" id="{D6DC85E0-5D2F-E0D8-9E55-279068468C8F}"/>
              </a:ext>
            </a:extLst>
          </p:cNvPr>
          <p:cNvPicPr>
            <a:picLocks noChangeAspect="1"/>
          </p:cNvPicPr>
          <p:nvPr/>
        </p:nvPicPr>
        <p:blipFill>
          <a:blip r:embed="rId2"/>
          <a:stretch>
            <a:fillRect/>
          </a:stretch>
        </p:blipFill>
        <p:spPr>
          <a:xfrm>
            <a:off x="5244311" y="748146"/>
            <a:ext cx="3494756" cy="5539560"/>
          </a:xfrm>
          <a:prstGeom prst="rect">
            <a:avLst/>
          </a:prstGeom>
        </p:spPr>
      </p:pic>
    </p:spTree>
    <p:extLst>
      <p:ext uri="{BB962C8B-B14F-4D97-AF65-F5344CB8AC3E}">
        <p14:creationId xmlns:p14="http://schemas.microsoft.com/office/powerpoint/2010/main" val="2766972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12">
            <a:extLst>
              <a:ext uri="{FF2B5EF4-FFF2-40B4-BE49-F238E27FC236}">
                <a16:creationId xmlns:a16="http://schemas.microsoft.com/office/drawing/2014/main" id="{206FACBD-B244-4420-BE24-AD9110F31EC4}"/>
              </a:ext>
            </a:extLst>
          </p:cNvPr>
          <p:cNvSpPr>
            <a:spLocks noGrp="1"/>
          </p:cNvSpPr>
          <p:nvPr>
            <p:ph sz="quarter" idx="16"/>
          </p:nvPr>
        </p:nvSpPr>
        <p:spPr>
          <a:xfrm>
            <a:off x="564374" y="898321"/>
            <a:ext cx="8245517" cy="2814722"/>
          </a:xfrm>
          <a:prstGeom prst="rect">
            <a:avLst/>
          </a:prstGeom>
        </p:spPr>
        <p:txBody>
          <a:bodyPr lIns="0"/>
          <a:lstStyle/>
          <a:p>
            <a:pPr marL="0" indent="0">
              <a:lnSpc>
                <a:spcPct val="90000"/>
              </a:lnSpc>
              <a:spcBef>
                <a:spcPts val="750"/>
              </a:spcBef>
              <a:spcAft>
                <a:spcPts val="1800"/>
              </a:spcAft>
              <a:buNone/>
            </a:pPr>
            <a:r>
              <a:rPr lang="en-US" sz="3200" b="1" dirty="0">
                <a:solidFill>
                  <a:schemeClr val="accent1"/>
                </a:solidFill>
                <a:latin typeface="+mj-lt"/>
              </a:rPr>
              <a:t>Questions?</a:t>
            </a:r>
          </a:p>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altLang="en-US" sz="2400" b="1" dirty="0">
                <a:solidFill>
                  <a:prstClr val="black"/>
                </a:solidFill>
              </a:rPr>
              <a:t>Recommendation: </a:t>
            </a:r>
            <a:r>
              <a:rPr lang="en-US" altLang="en-US" sz="2400" dirty="0">
                <a:solidFill>
                  <a:prstClr val="black"/>
                </a:solidFill>
              </a:rPr>
              <a:t>Renew </a:t>
            </a:r>
            <a:r>
              <a:rPr kumimoji="0" lang="en-US" altLang="en-US" sz="2400" i="0" u="none" strike="noStrike" kern="1200" cap="none" spc="0" normalizeH="0" baseline="0" noProof="0" dirty="0">
                <a:ln>
                  <a:noFill/>
                </a:ln>
                <a:solidFill>
                  <a:prstClr val="black"/>
                </a:solidFill>
                <a:effectLst/>
                <a:uLnTx/>
                <a:uFillTx/>
              </a:rPr>
              <a:t>the CPZ on I-380 from north of Swan Lake Road to north of County Road F12/120th.</a:t>
            </a:r>
          </a:p>
          <a:p>
            <a:pPr marL="457200" indent="-457200" eaLnBrk="0" fontAlgn="base" hangingPunct="0">
              <a:spcBef>
                <a:spcPct val="0"/>
              </a:spcBef>
              <a:spcAft>
                <a:spcPts val="600"/>
              </a:spcAft>
              <a:buFont typeface="Arial" panose="020B0604020202020204" pitchFamily="34" charset="0"/>
              <a:buChar char="•"/>
              <a:defRPr/>
            </a:pPr>
            <a:r>
              <a:rPr kumimoji="0" lang="en-US" altLang="en-US" sz="2400" b="0" i="0" u="none" strike="noStrike" kern="1200" cap="none" spc="0" normalizeH="0" baseline="0" noProof="0" dirty="0">
                <a:ln>
                  <a:noFill/>
                </a:ln>
                <a:solidFill>
                  <a:prstClr val="black"/>
                </a:solidFill>
                <a:effectLst/>
                <a:uLnTx/>
                <a:uFillTx/>
              </a:rPr>
              <a:t>Once established/renewed, </a:t>
            </a:r>
            <a:r>
              <a:rPr kumimoji="0" lang="en-US" altLang="en-US" sz="2400" i="0" u="none" strike="noStrike" kern="1200" cap="none" spc="0" normalizeH="0" baseline="0" noProof="0" dirty="0">
                <a:ln>
                  <a:noFill/>
                </a:ln>
                <a:solidFill>
                  <a:prstClr val="black"/>
                </a:solidFill>
                <a:effectLst/>
                <a:uLnTx/>
                <a:uFillTx/>
              </a:rPr>
              <a:t>a CPZ is valid for three years.</a:t>
            </a:r>
          </a:p>
          <a:p>
            <a:pPr marL="457200" marR="0" lvl="0" indent="-4572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en-US" altLang="en-US" sz="2400" dirty="0">
                <a:solidFill>
                  <a:prstClr val="black"/>
                </a:solidFill>
              </a:rPr>
              <a:t>If there are no concerns, this renewal is an action item on the agenda for this afternoon.</a:t>
            </a:r>
          </a:p>
          <a:p>
            <a:pPr marR="0" lvl="0" algn="l" defTabSz="914400" rtl="0" eaLnBrk="0" fontAlgn="base" latinLnBrk="0" hangingPunct="0">
              <a:lnSpc>
                <a:spcPct val="100000"/>
              </a:lnSpc>
              <a:spcBef>
                <a:spcPct val="0"/>
              </a:spcBef>
              <a:spcAft>
                <a:spcPts val="600"/>
              </a:spcAft>
              <a:buClrTx/>
              <a:buSzTx/>
              <a:tabLst/>
              <a:defRPr/>
            </a:pPr>
            <a:endParaRPr kumimoji="0" lang="en-US" altLang="en-US" sz="2400" b="1" i="0" u="none" strike="noStrike" kern="1200" cap="none" spc="0" normalizeH="0" baseline="0" noProof="0" dirty="0">
              <a:ln>
                <a:noFill/>
              </a:ln>
              <a:solidFill>
                <a:prstClr val="black"/>
              </a:solidFill>
              <a:effectLst/>
              <a:uLnTx/>
              <a:uFillTx/>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rPr>
              <a:t>Bryan Bradley</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rPr>
              <a:t>Location and Environment Bureau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hlinkClick r:id="rId2"/>
              </a:rPr>
              <a:t>Bryan.Bradley@iowadot.us</a:t>
            </a:r>
            <a:endPar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dirty="0">
                <a:ln>
                  <a:noFill/>
                </a:ln>
                <a:solidFill>
                  <a:prstClr val="black"/>
                </a:solidFill>
                <a:effectLst/>
                <a:uLnTx/>
                <a:uFillTx/>
                <a:ea typeface="Times New Roman" panose="02020603050405020304" pitchFamily="18" charset="0"/>
              </a:rPr>
              <a:t>(515) 239-1787</a:t>
            </a:r>
            <a:endParaRPr kumimoji="0" lang="en-US" altLang="en-US" sz="2000" i="0" u="none" strike="noStrike" kern="1200" cap="none" spc="0" normalizeH="0" baseline="0" noProof="0" dirty="0">
              <a:ln>
                <a:noFill/>
              </a:ln>
              <a:solidFill>
                <a:prstClr val="black"/>
              </a:solidFill>
              <a:effectLst/>
              <a:uLnTx/>
              <a:uFillTx/>
            </a:endParaRPr>
          </a:p>
        </p:txBody>
      </p:sp>
      <p:cxnSp>
        <p:nvCxnSpPr>
          <p:cNvPr id="3" name="Straight Connector 2">
            <a:extLst>
              <a:ext uri="{FF2B5EF4-FFF2-40B4-BE49-F238E27FC236}">
                <a16:creationId xmlns:a16="http://schemas.microsoft.com/office/drawing/2014/main" id="{2146725D-2BB8-D597-D046-03F34CA6BB96}"/>
              </a:ext>
            </a:extLst>
          </p:cNvPr>
          <p:cNvCxnSpPr/>
          <p:nvPr/>
        </p:nvCxnSpPr>
        <p:spPr>
          <a:xfrm>
            <a:off x="588125" y="1506175"/>
            <a:ext cx="480060" cy="0"/>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59704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New Iowa Branding">
      <a:dk1>
        <a:sysClr val="windowText" lastClr="000000"/>
      </a:dk1>
      <a:lt1>
        <a:sysClr val="window" lastClr="FFFFFF"/>
      </a:lt1>
      <a:dk2>
        <a:srgbClr val="4D4D4F"/>
      </a:dk2>
      <a:lt2>
        <a:srgbClr val="BFBFBF"/>
      </a:lt2>
      <a:accent1>
        <a:srgbClr val="03617A"/>
      </a:accent1>
      <a:accent2>
        <a:srgbClr val="C6D667"/>
      </a:accent2>
      <a:accent3>
        <a:srgbClr val="E0A624"/>
      </a:accent3>
      <a:accent4>
        <a:srgbClr val="19405B"/>
      </a:accent4>
      <a:accent5>
        <a:srgbClr val="70C8B8"/>
      </a:accent5>
      <a:accent6>
        <a:srgbClr val="2A6357"/>
      </a:accent6>
      <a:hlink>
        <a:srgbClr val="1C5DBA"/>
      </a:hlink>
      <a:folHlink>
        <a:srgbClr val="694B5F"/>
      </a:folHlink>
    </a:clrScheme>
    <a:fontScheme name="Iowa DOT">
      <a:majorFont>
        <a:latin typeface="Neue Haas Grotesk Text Pro"/>
        <a:ea typeface=""/>
        <a:cs typeface=""/>
      </a:majorFont>
      <a:minorFont>
        <a:latin typeface="PT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accent5">
              <a:lumMod val="20000"/>
              <a:lumOff val="8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Modern Conference PPT_TM78544816_Win32_JC_v2.potx" id="{35CB27CA-E61E-4531-88B2-D5572B8A3A01}" vid="{854ED03E-8373-4C81-B2CB-0118884FF57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C34B31-7353-4357-814E-0E5916A110F2}">
  <ds:schemaRefs>
    <ds:schemaRef ds:uri="http://schemas.microsoft.com/sharepoint/v3/contenttype/forms"/>
  </ds:schemaRefs>
</ds:datastoreItem>
</file>

<file path=customXml/itemProps2.xml><?xml version="1.0" encoding="utf-8"?>
<ds:datastoreItem xmlns:ds="http://schemas.openxmlformats.org/officeDocument/2006/customXml" ds:itemID="{059B3369-3F0F-499C-9EE7-8EC46B6E8A79}">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1DE3569-F02A-48B1-8F6E-F11E8BF870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Modern conference presentation</Template>
  <TotalTime>3289</TotalTime>
  <Words>305</Words>
  <Application>Microsoft Office PowerPoint</Application>
  <PresentationFormat>On-screen Show (4:3)</PresentationFormat>
  <Paragraphs>23</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Neue Haas Grotesk Text Pro</vt:lpstr>
      <vt:lpstr>Calibri</vt:lpstr>
      <vt:lpstr>Roboto Slab</vt:lpstr>
      <vt:lpstr>PT Sans</vt:lpstr>
      <vt:lpstr>Arial</vt:lpstr>
      <vt:lpstr>Office Theme</vt:lpstr>
      <vt:lpstr>PowerPoint Presentation</vt:lpstr>
      <vt:lpstr>PowerPoint Presentation</vt:lpstr>
      <vt:lpstr>PowerPoint Presentation</vt:lpstr>
      <vt:lpstr>PowerPoint Presentation</vt:lpstr>
      <vt:lpstr>PowerPoint Presentation</vt:lpstr>
    </vt:vector>
  </TitlesOfParts>
  <Company>Iowa Department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Meyer, Hillary</dc:creator>
  <cp:lastModifiedBy>Anderson, Stuart</cp:lastModifiedBy>
  <cp:revision>48</cp:revision>
  <dcterms:created xsi:type="dcterms:W3CDTF">2023-12-21T16:39:01Z</dcterms:created>
  <dcterms:modified xsi:type="dcterms:W3CDTF">2024-05-07T22:19:31Z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y fmtid="{D5CDD505-2E9C-101B-9397-08002B2CF9AE}" pid="4" name="ArticulateGUID">
    <vt:lpwstr>9DFC2674-CBAD-4243-8E3F-A62D1A9F64C9</vt:lpwstr>
  </property>
  <property fmtid="{D5CDD505-2E9C-101B-9397-08002B2CF9AE}" pid="5" name="ArticulatePath">
    <vt:lpwstr>Iowa-DOT-PPT-Template-Standard</vt:lpwstr>
  </property>
</Properties>
</file>