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1"/>
  </p:notesMasterIdLst>
  <p:handoutMasterIdLst>
    <p:handoutMasterId r:id="rId12"/>
  </p:handoutMasterIdLst>
  <p:sldIdLst>
    <p:sldId id="256" r:id="rId5"/>
    <p:sldId id="299" r:id="rId6"/>
    <p:sldId id="300" r:id="rId7"/>
    <p:sldId id="269" r:id="rId8"/>
    <p:sldId id="270" r:id="rId9"/>
    <p:sldId id="301"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Neue Haas Grotesk Text Pro" panose="020B0504020202020204" pitchFamily="34" charset="0"/>
      <p:regular r:id="rId17"/>
      <p:bold r:id="rId18"/>
      <p:italic r:id="rId19"/>
      <p:boldItalic r:id="rId20"/>
    </p:embeddedFont>
    <p:embeddedFont>
      <p:font typeface="PT Sans" panose="020B0503020203020204" pitchFamily="34" charset="0"/>
      <p:regular r:id="rId21"/>
      <p:bold r:id="rId22"/>
      <p:italic r:id="rId23"/>
      <p:boldItalic r:id="rId24"/>
    </p:embeddedFont>
    <p:embeddedFont>
      <p:font typeface="Roboto Slab" pitchFamily="50" charset="0"/>
      <p:regular r:id="rId25"/>
      <p:bold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4" autoAdjust="0"/>
    <p:restoredTop sz="90952" autoAdjust="0"/>
  </p:normalViewPr>
  <p:slideViewPr>
    <p:cSldViewPr snapToGrid="0">
      <p:cViewPr varScale="1">
        <p:scale>
          <a:sx n="81" d="100"/>
          <a:sy n="81" d="100"/>
        </p:scale>
        <p:origin x="96" y="50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696"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5/6/2024</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5/6/2024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11031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At the January 2023 Commission Meeting we presented a unique issue that was affecting the public transit industry at the time where bus vendors notified transit systems they were unable to provide vehicles at the previously agreed upon prices. </a:t>
            </a:r>
            <a:r>
              <a:rPr lang="en-US" sz="1200" strike="sngStrike" baseline="0" dirty="0">
                <a:latin typeface="+mn-lt"/>
              </a:rPr>
              <a:t>The </a:t>
            </a:r>
            <a:r>
              <a:rPr lang="en-US" sz="1200" strike="sngStrike" baseline="0" dirty="0">
                <a:solidFill>
                  <a:schemeClr val="tx1">
                    <a:lumMod val="50000"/>
                  </a:schemeClr>
                </a:solidFill>
                <a:latin typeface="+mn-lt"/>
                <a:cs typeface="Arial" panose="020B0604020202020204" pitchFamily="34" charset="0"/>
              </a:rPr>
              <a:t>Procurement included ‘Force Majeure’ clause and (1) </a:t>
            </a:r>
            <a:r>
              <a:rPr lang="en-US" sz="1200" strike="sngStrike" baseline="0" dirty="0">
                <a:latin typeface="+mn-lt"/>
                <a:ea typeface="Calibri" panose="020F0502020204030204" pitchFamily="34" charset="0"/>
                <a:cs typeface="Vrinda" panose="020B0502040204020203" pitchFamily="34" charset="0"/>
              </a:rPr>
              <a:t>The pandemic-related supply chain issues was deemed a Force Majeure, allowing the vehicle vendors to cancel contracts and update contract pricing, and (2) This type of cancellation happened to states and transit agencies nationwide.</a:t>
            </a:r>
            <a:r>
              <a:rPr lang="en-US" sz="1200" dirty="0">
                <a:latin typeface="+mn-lt"/>
                <a:ea typeface="Calibri" panose="020F0502020204030204" pitchFamily="34" charset="0"/>
                <a:cs typeface="Vrinda" panose="020B0502040204020203" pitchFamily="34" charset="0"/>
              </a:rPr>
              <a:t> To fill the funding gap </a:t>
            </a:r>
            <a:r>
              <a:rPr lang="en-US" sz="1200" dirty="0">
                <a:latin typeface="+mn-lt"/>
              </a:rPr>
              <a:t>FY2022 Section 5339 Grants for Bus and Bus Facilities funds </a:t>
            </a:r>
            <a:r>
              <a:rPr lang="en-US" sz="1200" dirty="0">
                <a:latin typeface="+mn-lt"/>
                <a:ea typeface="Calibri" panose="020F0502020204030204" pitchFamily="34" charset="0"/>
                <a:cs typeface="Vrinda" panose="020B0502040204020203" pitchFamily="34" charset="0"/>
              </a:rPr>
              <a:t>($5,077,552), </a:t>
            </a:r>
            <a:r>
              <a:rPr lang="en-US" sz="1200" dirty="0">
                <a:latin typeface="+mn-lt"/>
              </a:rPr>
              <a:t>Congestion Mitigation Air Quality Program (CMAQ)</a:t>
            </a:r>
            <a:r>
              <a:rPr lang="en-US" sz="1200" dirty="0">
                <a:latin typeface="+mn-lt"/>
                <a:ea typeface="Calibri" panose="020F0502020204030204" pitchFamily="34" charset="0"/>
                <a:cs typeface="Vrinda" panose="020B0502040204020203" pitchFamily="34" charset="0"/>
              </a:rPr>
              <a:t> Apportionment ($3,000,000), and underruns from closed contracts ($1,435,998) were utilized ($9,513,550).</a:t>
            </a:r>
          </a:p>
          <a:p>
            <a:endParaRPr lang="en-US" sz="1200" dirty="0">
              <a:latin typeface="+mn-lt"/>
              <a:ea typeface="Calibri" panose="020F0502020204030204" pitchFamily="34" charset="0"/>
              <a:cs typeface="Vrinda" panose="020B0502040204020203" pitchFamily="34" charset="0"/>
            </a:endParaRPr>
          </a:p>
          <a:p>
            <a:r>
              <a:rPr lang="en-US" sz="1200" dirty="0">
                <a:latin typeface="+mn-lt"/>
                <a:ea typeface="Calibri" panose="020F0502020204030204" pitchFamily="34" charset="0"/>
                <a:cs typeface="Vrinda" panose="020B0502040204020203" pitchFamily="34" charset="0"/>
              </a:rPr>
              <a:t>Since January 2023, some transit agencies have “right-sized” their transit fleets to better match ridership needs.  For example, some agencies have purchases smaller vans instead of larger buses, or reduced that number of vehicles in their fleet.   This has resulted in an available balance in the original funding that was programmed to help with the increased prices of vehicles.  </a:t>
            </a:r>
          </a:p>
          <a:p>
            <a:endParaRPr lang="en-US" sz="1200" dirty="0">
              <a:effectLst/>
              <a:latin typeface="+mn-lt"/>
              <a:ea typeface="Calibri" panose="020F0502020204030204" pitchFamily="34" charset="0"/>
              <a:cs typeface="Vrind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Over $2 Million of FFY 2022 CMAQ Apportionment was not needed for the increased vehicles costs,  so unobligated CMAQ funds are available for other projects. </a:t>
            </a: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There is $2,176,927 in unobligated FFY2022 CMAQ funds available. FFY2021 and FFY2023 have smaller unobligated balances that are included for a total CMAQ funding availability of $2,256,697.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If asked about CMAQ funds:  </a:t>
            </a:r>
            <a:r>
              <a:rPr lang="en-US" sz="1200" dirty="0"/>
              <a:t>Purpose: To fund transportation projects in non-attainment or maintenance areas of Clean Air Act Standards. States that have no nonattainment or maintenance areas receive a minimum apportionment of CMAQ funding for either air quality projects or other elements of flexible spending.  Funds may be used for any transit capital expenditures otherwise eligible for FTA funding as long as they have an air quality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186590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180250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112348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63643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5" name="Rectangle 4">
            <a:extLst>
              <a:ext uri="{FF2B5EF4-FFF2-40B4-BE49-F238E27FC236}">
                <a16:creationId xmlns:a16="http://schemas.microsoft.com/office/drawing/2014/main" id="{C05A17F4-8DD1-4400-C949-ADC6D5E12907}"/>
              </a:ext>
            </a:extLst>
          </p:cNvPr>
          <p:cNvSpPr/>
          <p:nvPr userDrawn="1"/>
        </p:nvSpPr>
        <p:spPr>
          <a:xfrm>
            <a:off x="378622" y="631627"/>
            <a:ext cx="8386760" cy="60898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3424970"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spc="113" baseline="0" dirty="0">
                <a:latin typeface="Calibri" panose="020F0502020204030204" pitchFamily="34" charset="0"/>
                <a:cs typeface="Calibri" panose="020F0502020204030204" pitchFamily="34" charset="0"/>
              </a:rPr>
              <a:t>Fiscal Year (FFY) 2023 Transit Program Amendment (vehicle replacement)</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600" spc="113" baseline="0" smtClean="0">
                <a:latin typeface="Calibri" panose="020F0502020204030204" pitchFamily="34" charset="0"/>
                <a:cs typeface="Calibri" panose="020F0502020204030204" pitchFamily="34" charset="0"/>
              </a:rPr>
              <a:pPr/>
              <a:t>‹#›</a:t>
            </a:fld>
            <a:endParaRPr lang="en-US" sz="6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iowadot.gov/transi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E4B82-5BBB-B56B-382A-1B9685A09A2A}"/>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t="-294"/>
          <a:stretch/>
        </p:blipFill>
        <p:spPr>
          <a:xfrm rot="5400000">
            <a:off x="1186854" y="-1198252"/>
            <a:ext cx="6785837" cy="9182339"/>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704811" y="5359754"/>
            <a:ext cx="11139167"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3300" b="1" dirty="0">
                <a:solidFill>
                  <a:schemeClr val="bg1"/>
                </a:solidFill>
                <a:latin typeface="+mj-lt"/>
                <a:ea typeface="Roboto Slab" pitchFamily="2" charset="0"/>
                <a:cs typeface="Roboto Slab" pitchFamily="2" charset="0"/>
              </a:rPr>
              <a:t>FFY 2023 Transit Program Amendment</a:t>
            </a:r>
          </a:p>
          <a:p>
            <a:pPr algn="ctr" eaLnBrk="1" hangingPunct="1">
              <a:lnSpc>
                <a:spcPct val="90000"/>
              </a:lnSpc>
            </a:pPr>
            <a:r>
              <a:rPr lang="en-US" altLang="en-US" sz="3300" b="1" dirty="0">
                <a:solidFill>
                  <a:schemeClr val="bg1"/>
                </a:solidFill>
                <a:latin typeface="+mj-lt"/>
                <a:ea typeface="Roboto Slab" pitchFamily="2" charset="0"/>
                <a:cs typeface="Roboto Slab" pitchFamily="2" charset="0"/>
              </a:rPr>
              <a:t> (vehicle replacement)</a:t>
            </a:r>
          </a:p>
          <a:p>
            <a:pPr algn="ctr" eaLnBrk="1" hangingPunct="1">
              <a:lnSpc>
                <a:spcPct val="90000"/>
              </a:lnSpc>
            </a:pPr>
            <a:endParaRPr lang="en-US" altLang="en-US" sz="3300" b="1" dirty="0">
              <a:solidFill>
                <a:schemeClr val="bg1"/>
              </a:solidFill>
              <a:latin typeface="+mj-lt"/>
              <a:ea typeface="Roboto Slab" pitchFamily="2" charset="0"/>
              <a:cs typeface="Roboto Slab" pitchFamily="2" charset="0"/>
            </a:endParaRPr>
          </a:p>
        </p:txBody>
      </p:sp>
      <p:sp>
        <p:nvSpPr>
          <p:cNvPr id="19" name="Text Placeholder 2">
            <a:extLst>
              <a:ext uri="{FF2B5EF4-FFF2-40B4-BE49-F238E27FC236}">
                <a16:creationId xmlns:a16="http://schemas.microsoft.com/office/drawing/2014/main" id="{5ECEC6BD-4218-D50A-8F38-D4D2DFD6DF64}"/>
              </a:ext>
            </a:extLst>
          </p:cNvPr>
          <p:cNvSpPr txBox="1">
            <a:spLocks noChangeArrowheads="1"/>
          </p:cNvSpPr>
          <p:nvPr/>
        </p:nvSpPr>
        <p:spPr bwMode="auto">
          <a:xfrm>
            <a:off x="-11396" y="5490431"/>
            <a:ext cx="9161510" cy="3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500"/>
              </a:spcBef>
            </a:pPr>
            <a:endParaRPr lang="en-US" altLang="en-US" sz="2100" b="1" dirty="0">
              <a:solidFill>
                <a:schemeClr val="bg1"/>
              </a:solidFill>
              <a:latin typeface="Roboto Slab" pitchFamily="2" charset="0"/>
              <a:ea typeface="Roboto Slab" pitchFamily="2" charset="0"/>
              <a:cs typeface="PT Sans" panose="020B0503020203020204" pitchFamily="34" charset="0"/>
            </a:endParaRP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512" y="6099977"/>
            <a:ext cx="9167626" cy="754861"/>
          </a:xfrm>
          <a:prstGeom prst="rect">
            <a:avLst/>
          </a:prstGeom>
        </p:spPr>
      </p:pic>
      <p:sp>
        <p:nvSpPr>
          <p:cNvPr id="22" name="Text Placeholder 2">
            <a:extLst>
              <a:ext uri="{FF2B5EF4-FFF2-40B4-BE49-F238E27FC236}">
                <a16:creationId xmlns:a16="http://schemas.microsoft.com/office/drawing/2014/main" id="{59AF3B16-3FC2-FE84-6EFE-7C8664AE9746}"/>
              </a:ext>
            </a:extLst>
          </p:cNvPr>
          <p:cNvSpPr txBox="1">
            <a:spLocks noChangeArrowheads="1"/>
          </p:cNvSpPr>
          <p:nvPr/>
        </p:nvSpPr>
        <p:spPr bwMode="auto">
          <a:xfrm>
            <a:off x="374797" y="6329576"/>
            <a:ext cx="1604022" cy="45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ts val="1500"/>
              </a:spcBef>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Brent Paulsen</a:t>
            </a:r>
          </a:p>
          <a:p>
            <a:pPr>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Transit Programs Manager</a:t>
            </a:r>
          </a:p>
        </p:txBody>
      </p:sp>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
        <p:nvSpPr>
          <p:cNvPr id="2" name="Text Placeholder 2">
            <a:extLst>
              <a:ext uri="{FF2B5EF4-FFF2-40B4-BE49-F238E27FC236}">
                <a16:creationId xmlns:a16="http://schemas.microsoft.com/office/drawing/2014/main" id="{81C0747B-1E0F-1C17-3F2A-F9A51F93016E}"/>
              </a:ext>
            </a:extLst>
          </p:cNvPr>
          <p:cNvSpPr txBox="1">
            <a:spLocks noChangeArrowheads="1"/>
          </p:cNvSpPr>
          <p:nvPr/>
        </p:nvSpPr>
        <p:spPr bwMode="auto">
          <a:xfrm>
            <a:off x="6685139" y="6290822"/>
            <a:ext cx="2206171" cy="56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 Commission Workshop   May 14, 2024</a:t>
            </a:r>
          </a:p>
        </p:txBody>
      </p:sp>
    </p:spTree>
    <p:custDataLst>
      <p:tags r:id="rId1"/>
    </p:custDataLst>
    <p:extLst>
      <p:ext uri="{BB962C8B-B14F-4D97-AF65-F5344CB8AC3E}">
        <p14:creationId xmlns:p14="http://schemas.microsoft.com/office/powerpoint/2010/main" val="140119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2814722"/>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FFY 2023 Program Amendment Recommendation</a:t>
            </a:r>
          </a:p>
          <a:p>
            <a:r>
              <a:rPr lang="en-US" dirty="0"/>
              <a:t>Unobligated Congestion Mitigation Air Quality (CMAQ) Funds</a:t>
            </a:r>
          </a:p>
          <a:p>
            <a:pPr lvl="1">
              <a:lnSpc>
                <a:spcPct val="100000"/>
              </a:lnSpc>
            </a:pPr>
            <a:r>
              <a:rPr lang="en-US" dirty="0"/>
              <a:t>FFY2021 - $35,761</a:t>
            </a:r>
          </a:p>
          <a:p>
            <a:pPr lvl="1">
              <a:lnSpc>
                <a:spcPct val="100000"/>
              </a:lnSpc>
            </a:pPr>
            <a:r>
              <a:rPr lang="en-US" dirty="0"/>
              <a:t>FFY2022 - $2,176,927</a:t>
            </a:r>
          </a:p>
          <a:p>
            <a:pPr lvl="1">
              <a:lnSpc>
                <a:spcPct val="100000"/>
              </a:lnSpc>
            </a:pPr>
            <a:r>
              <a:rPr lang="en-US" dirty="0"/>
              <a:t>FFY2023 - $44,009</a:t>
            </a:r>
          </a:p>
          <a:p>
            <a:r>
              <a:rPr lang="en-US" dirty="0"/>
              <a:t>Total Available Reprogram- $2,256,697</a:t>
            </a:r>
          </a:p>
          <a:p>
            <a:endParaRPr lang="en-US" dirty="0"/>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48153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7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2814722"/>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Project Distribution Criteria</a:t>
            </a:r>
          </a:p>
          <a:p>
            <a:pPr marL="0" indent="0">
              <a:lnSpc>
                <a:spcPct val="90000"/>
              </a:lnSpc>
              <a:spcBef>
                <a:spcPts val="750"/>
              </a:spcBef>
              <a:spcAft>
                <a:spcPts val="1800"/>
              </a:spcAft>
              <a:buNone/>
            </a:pPr>
            <a:r>
              <a:rPr lang="en-US" sz="1800" dirty="0"/>
              <a:t>Funds are distributed for bus replacement based on the Public Transit Management System (PTMS) process and the availability of local match</a:t>
            </a:r>
          </a:p>
          <a:p>
            <a:pPr>
              <a:lnSpc>
                <a:spcPct val="90000"/>
              </a:lnSpc>
              <a:spcBef>
                <a:spcPts val="750"/>
              </a:spcBef>
              <a:spcAft>
                <a:spcPts val="1800"/>
              </a:spcAft>
            </a:pPr>
            <a:r>
              <a:rPr lang="en-US" sz="1800" dirty="0"/>
              <a:t>Prioritizes vehicle replacements based on the degree to which each vehicle exceeds the useful life for that particular vehicle type in terms of both age and accumulated mileage</a:t>
            </a:r>
          </a:p>
          <a:p>
            <a:pPr>
              <a:lnSpc>
                <a:spcPct val="90000"/>
              </a:lnSpc>
              <a:spcBef>
                <a:spcPts val="750"/>
              </a:spcBef>
              <a:spcAft>
                <a:spcPts val="1800"/>
              </a:spcAft>
            </a:pPr>
            <a:r>
              <a:rPr lang="en-US" sz="1800" dirty="0"/>
              <a:t>The age, vehicle type, and mileage are maintained for all vehicles within the PTMS database</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8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FC1767-38A8-CA99-C094-278EB70417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458549" cy="6513572"/>
          </a:xfrm>
          <a:prstGeom prst="rect">
            <a:avLst/>
          </a:prstGeom>
        </p:spPr>
      </p:pic>
      <p:sp>
        <p:nvSpPr>
          <p:cNvPr id="7" name="Rectangle 6">
            <a:extLst>
              <a:ext uri="{FF2B5EF4-FFF2-40B4-BE49-F238E27FC236}">
                <a16:creationId xmlns:a16="http://schemas.microsoft.com/office/drawing/2014/main" id="{E3AC432D-D294-5BEE-BBC8-E0BB808A26EA}"/>
              </a:ext>
              <a:ext uri="{C183D7F6-B498-43B3-948B-1728B52AA6E4}">
                <adec:decorative xmlns:adec="http://schemas.microsoft.com/office/drawing/2017/decorative" val="1"/>
              </a:ext>
            </a:extLst>
          </p:cNvPr>
          <p:cNvSpPr/>
          <p:nvPr/>
        </p:nvSpPr>
        <p:spPr>
          <a:xfrm>
            <a:off x="4048127" y="1518479"/>
            <a:ext cx="5095874" cy="3620624"/>
          </a:xfrm>
          <a:prstGeom prst="rect">
            <a:avLst/>
          </a:prstGeom>
          <a:solidFill>
            <a:schemeClr val="accent1"/>
          </a:solidFill>
          <a:ln>
            <a:noFill/>
          </a:ln>
          <a:effectLst>
            <a:outerShdw blurRad="50800" dist="381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endParaRPr lang="en-US" sz="1350" dirty="0"/>
          </a:p>
        </p:txBody>
      </p:sp>
      <p:sp>
        <p:nvSpPr>
          <p:cNvPr id="32" name="Content Placeholder 31">
            <a:extLst>
              <a:ext uri="{FF2B5EF4-FFF2-40B4-BE49-F238E27FC236}">
                <a16:creationId xmlns:a16="http://schemas.microsoft.com/office/drawing/2014/main" id="{92C11CD2-BF1E-4CC9-83F6-2C46282A584F}"/>
              </a:ext>
            </a:extLst>
          </p:cNvPr>
          <p:cNvSpPr>
            <a:spLocks noGrp="1"/>
          </p:cNvSpPr>
          <p:nvPr>
            <p:ph sz="quarter" idx="16"/>
          </p:nvPr>
        </p:nvSpPr>
        <p:spPr>
          <a:xfrm>
            <a:off x="4048127" y="1724214"/>
            <a:ext cx="4338638" cy="2616042"/>
          </a:xfrm>
          <a:prstGeom prst="rect">
            <a:avLst/>
          </a:prstGeom>
        </p:spPr>
        <p:txBody>
          <a:bodyPr lIns="342900" rIns="342900"/>
          <a:lstStyle/>
          <a:p>
            <a:pPr marL="0" indent="0">
              <a:spcBef>
                <a:spcPct val="0"/>
              </a:spcBef>
              <a:spcAft>
                <a:spcPts val="1800"/>
              </a:spcAft>
              <a:buNone/>
            </a:pPr>
            <a:r>
              <a:rPr lang="en-US" sz="2400" b="1" dirty="0">
                <a:solidFill>
                  <a:schemeClr val="bg1"/>
                </a:solidFill>
                <a:latin typeface="+mj-lt"/>
                <a:ea typeface="+mj-ea"/>
                <a:cs typeface="+mj-cs"/>
              </a:rPr>
              <a:t>Recommendation</a:t>
            </a:r>
          </a:p>
          <a:p>
            <a:pPr>
              <a:spcBef>
                <a:spcPts val="0"/>
              </a:spcBef>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Total capital funds available and recommended for reprogramming: $2,256,697</a:t>
            </a:r>
          </a:p>
          <a:p>
            <a:pPr>
              <a:spcBef>
                <a:spcPts val="0"/>
              </a:spcBef>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4 transit systems will be able to purchase 7 vehicles</a:t>
            </a:r>
          </a:p>
          <a:p>
            <a:pPr>
              <a:spcBef>
                <a:spcPts val="0"/>
              </a:spcBef>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A list of vehicles is included in the Federal Fiscal Year (FFY) 2023 Transit Program Amendment (vehicle replacement) handout</a:t>
            </a:r>
          </a:p>
        </p:txBody>
      </p:sp>
      <p:cxnSp>
        <p:nvCxnSpPr>
          <p:cNvPr id="4" name="Straight Connector 3">
            <a:extLst>
              <a:ext uri="{FF2B5EF4-FFF2-40B4-BE49-F238E27FC236}">
                <a16:creationId xmlns:a16="http://schemas.microsoft.com/office/drawing/2014/main" id="{25BDECC8-6894-AE57-95F3-BE290B84923B}"/>
              </a:ext>
            </a:extLst>
          </p:cNvPr>
          <p:cNvCxnSpPr/>
          <p:nvPr/>
        </p:nvCxnSpPr>
        <p:spPr>
          <a:xfrm>
            <a:off x="4407694" y="228367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Isosceles Triangle 30">
            <a:extLst>
              <a:ext uri="{FF2B5EF4-FFF2-40B4-BE49-F238E27FC236}">
                <a16:creationId xmlns:a16="http://schemas.microsoft.com/office/drawing/2014/main" id="{8A7DD3BC-4EF1-04E7-B597-029D4595149A}"/>
              </a:ext>
            </a:extLst>
          </p:cNvPr>
          <p:cNvSpPr>
            <a:spLocks noGrp="1" noRot="1" noMove="1" noResize="1" noEditPoints="1" noAdjustHandles="1" noChangeArrowheads="1" noChangeShapeType="1"/>
          </p:cNvSpPr>
          <p:nvPr/>
        </p:nvSpPr>
        <p:spPr>
          <a:xfrm rot="5400000" flipH="1">
            <a:off x="2079043" y="4023746"/>
            <a:ext cx="422330" cy="4580413"/>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8183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6A2679D-6071-424D-B3C5-5A49D6B5E468}"/>
              </a:ext>
            </a:extLst>
          </p:cNvPr>
          <p:cNvSpPr>
            <a:spLocks noGrp="1"/>
          </p:cNvSpPr>
          <p:nvPr>
            <p:ph sz="quarter" idx="16"/>
          </p:nvPr>
        </p:nvSpPr>
        <p:spPr>
          <a:xfrm>
            <a:off x="1283668" y="3186029"/>
            <a:ext cx="4936331" cy="1343109"/>
          </a:xfrm>
          <a:prstGeom prst="rect">
            <a:avLst/>
          </a:prstGeom>
        </p:spPr>
        <p:txBody>
          <a:bodyPr/>
          <a:lstStyle/>
          <a:p>
            <a:pPr marL="0" indent="0">
              <a:buNone/>
            </a:pPr>
            <a:r>
              <a:rPr lang="en-US" b="1" spc="150" dirty="0">
                <a:latin typeface="Calibri" panose="020F0502020204030204" pitchFamily="34" charset="0"/>
                <a:cs typeface="Calibri" panose="020F0502020204030204" pitchFamily="34" charset="0"/>
              </a:rPr>
              <a:t>CONTACT NAME</a:t>
            </a:r>
          </a:p>
          <a:p>
            <a:pPr marL="0" indent="0">
              <a:buNone/>
            </a:pPr>
            <a:r>
              <a:rPr lang="en-US" spc="0" dirty="0">
                <a:latin typeface="Calibri" panose="020F0502020204030204" pitchFamily="34" charset="0"/>
                <a:cs typeface="Calibri" panose="020F0502020204030204" pitchFamily="34" charset="0"/>
              </a:rPr>
              <a:t>###-###-####</a:t>
            </a:r>
          </a:p>
          <a:p>
            <a:pPr marL="0" indent="0">
              <a:buNone/>
            </a:pPr>
            <a:r>
              <a:rPr lang="en-US" spc="0" dirty="0">
                <a:latin typeface="Calibri" panose="020F0502020204030204" pitchFamily="34" charset="0"/>
                <a:cs typeface="Calibri" panose="020F0502020204030204" pitchFamily="34" charset="0"/>
              </a:rPr>
              <a:t>email@iowadot.gov​</a:t>
            </a:r>
          </a:p>
          <a:p>
            <a:pPr marL="0" indent="0">
              <a:buNone/>
            </a:pPr>
            <a:r>
              <a:rPr lang="en-US" spc="0" dirty="0">
                <a:latin typeface="Calibri" panose="020F0502020204030204" pitchFamily="34" charset="0"/>
                <a:cs typeface="Calibri" panose="020F0502020204030204" pitchFamily="34" charset="0"/>
              </a:rPr>
              <a:t>iowadot.gov</a:t>
            </a:r>
          </a:p>
        </p:txBody>
      </p:sp>
      <p:sp>
        <p:nvSpPr>
          <p:cNvPr id="11" name="Text Placeholder 8">
            <a:extLst>
              <a:ext uri="{FF2B5EF4-FFF2-40B4-BE49-F238E27FC236}">
                <a16:creationId xmlns:a16="http://schemas.microsoft.com/office/drawing/2014/main" id="{C1B315FA-D4BE-46EE-F04E-730A253F49F2}"/>
              </a:ext>
            </a:extLst>
          </p:cNvPr>
          <p:cNvSpPr txBox="1">
            <a:spLocks/>
          </p:cNvSpPr>
          <p:nvPr/>
        </p:nvSpPr>
        <p:spPr>
          <a:xfrm>
            <a:off x="1283666" y="2389801"/>
            <a:ext cx="2569702" cy="3583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lang="en-US" sz="3200" b="1" kern="1200" spc="100" baseline="0">
                <a:solidFill>
                  <a:schemeClr val="accent1"/>
                </a:solidFill>
                <a:latin typeface="+mj-lt"/>
                <a:ea typeface="+mn-ea"/>
                <a:cs typeface="+mn-cs"/>
              </a:defRPr>
            </a:lvl1pPr>
          </a:lstStyle>
          <a:p>
            <a:r>
              <a:rPr lang="en-US" sz="2400" dirty="0"/>
              <a:t>Questions?</a:t>
            </a:r>
          </a:p>
        </p:txBody>
      </p:sp>
      <p:cxnSp>
        <p:nvCxnSpPr>
          <p:cNvPr id="9" name="Straight Connector 8">
            <a:extLst>
              <a:ext uri="{FF2B5EF4-FFF2-40B4-BE49-F238E27FC236}">
                <a16:creationId xmlns:a16="http://schemas.microsoft.com/office/drawing/2014/main" id="{7176BF94-91AA-0F1D-0CEE-F51BD8940908}"/>
              </a:ext>
            </a:extLst>
          </p:cNvPr>
          <p:cNvCxnSpPr/>
          <p:nvPr/>
        </p:nvCxnSpPr>
        <p:spPr>
          <a:xfrm>
            <a:off x="1350169" y="2962960"/>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334FBEE-3CF1-ACF5-AF89-3913D211AA5A}"/>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8D9DF08D-DD1D-DA96-F338-7E68C9958A59}"/>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B40BBF4-0A67-7875-6D06-AEF4C69B6C7F}"/>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DB7F03F-1D5D-9686-AA9D-8DCB8A424FB8}"/>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EE06F803-C70C-B08D-7C23-019C1845E8C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73027" y="745414"/>
            <a:ext cx="6587305" cy="5090765"/>
          </a:xfrm>
          <a:prstGeom prst="rect">
            <a:avLst/>
          </a:prstGeom>
        </p:spPr>
      </p:pic>
      <p:sp>
        <p:nvSpPr>
          <p:cNvPr id="7" name="5-Point Star 17">
            <a:extLst>
              <a:ext uri="{FF2B5EF4-FFF2-40B4-BE49-F238E27FC236}">
                <a16:creationId xmlns:a16="http://schemas.microsoft.com/office/drawing/2014/main" id="{048CB3D4-3222-CC94-E292-E6EE205D966F}"/>
              </a:ext>
            </a:extLst>
          </p:cNvPr>
          <p:cNvSpPr/>
          <p:nvPr/>
        </p:nvSpPr>
        <p:spPr>
          <a:xfrm>
            <a:off x="5892336" y="340170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17">
            <a:extLst>
              <a:ext uri="{FF2B5EF4-FFF2-40B4-BE49-F238E27FC236}">
                <a16:creationId xmlns:a16="http://schemas.microsoft.com/office/drawing/2014/main" id="{854E7323-477D-0102-83C2-7ED1EAED5E55}"/>
              </a:ext>
            </a:extLst>
          </p:cNvPr>
          <p:cNvSpPr/>
          <p:nvPr/>
        </p:nvSpPr>
        <p:spPr>
          <a:xfrm>
            <a:off x="1590199" y="2389801"/>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5-Point Star 17">
            <a:extLst>
              <a:ext uri="{FF2B5EF4-FFF2-40B4-BE49-F238E27FC236}">
                <a16:creationId xmlns:a16="http://schemas.microsoft.com/office/drawing/2014/main" id="{6EA7BB75-6DC6-62DE-A94A-97535CD49D09}"/>
              </a:ext>
            </a:extLst>
          </p:cNvPr>
          <p:cNvSpPr/>
          <p:nvPr/>
        </p:nvSpPr>
        <p:spPr>
          <a:xfrm>
            <a:off x="5931967" y="2888913"/>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7">
            <a:extLst>
              <a:ext uri="{FF2B5EF4-FFF2-40B4-BE49-F238E27FC236}">
                <a16:creationId xmlns:a16="http://schemas.microsoft.com/office/drawing/2014/main" id="{1CDD0261-B787-9D17-5934-570605D7AE7E}"/>
              </a:ext>
            </a:extLst>
          </p:cNvPr>
          <p:cNvSpPr/>
          <p:nvPr/>
        </p:nvSpPr>
        <p:spPr>
          <a:xfrm>
            <a:off x="2749025" y="378226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061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6A2679D-6071-424D-B3C5-5A49D6B5E468}"/>
              </a:ext>
            </a:extLst>
          </p:cNvPr>
          <p:cNvSpPr>
            <a:spLocks noGrp="1"/>
          </p:cNvSpPr>
          <p:nvPr>
            <p:ph sz="quarter" idx="16"/>
          </p:nvPr>
        </p:nvSpPr>
        <p:spPr>
          <a:xfrm>
            <a:off x="1283668" y="3186029"/>
            <a:ext cx="4936331" cy="1343109"/>
          </a:xfrm>
          <a:prstGeom prst="rect">
            <a:avLst/>
          </a:prstGeom>
        </p:spPr>
        <p:txBody>
          <a:bodyPr/>
          <a:lstStyle/>
          <a:p>
            <a:pPr marL="0" indent="0">
              <a:buNone/>
            </a:pPr>
            <a:r>
              <a:rPr lang="en-US" b="1" spc="150" dirty="0">
                <a:latin typeface="Calibri" panose="020F0502020204030204" pitchFamily="34" charset="0"/>
                <a:cs typeface="Calibri" panose="020F0502020204030204" pitchFamily="34" charset="0"/>
              </a:rPr>
              <a:t>Brent Paulsen</a:t>
            </a:r>
          </a:p>
          <a:p>
            <a:pPr marL="0" indent="0">
              <a:buNone/>
            </a:pPr>
            <a:r>
              <a:rPr lang="en-US" spc="0" dirty="0">
                <a:latin typeface="Calibri" panose="020F0502020204030204" pitchFamily="34" charset="0"/>
                <a:cs typeface="Calibri" panose="020F0502020204030204" pitchFamily="34" charset="0"/>
              </a:rPr>
              <a:t>515-239-1132</a:t>
            </a:r>
          </a:p>
          <a:p>
            <a:pPr marL="0" indent="0">
              <a:buNone/>
            </a:pPr>
            <a:r>
              <a:rPr lang="en-US" spc="0" dirty="0"/>
              <a:t>Brent.Paulsen</a:t>
            </a:r>
            <a:r>
              <a:rPr lang="en-US" spc="0" dirty="0">
                <a:latin typeface="Calibri" panose="020F0502020204030204" pitchFamily="34" charset="0"/>
                <a:cs typeface="Calibri" panose="020F0502020204030204" pitchFamily="34" charset="0"/>
              </a:rPr>
              <a:t>@iowadot.gov​</a:t>
            </a:r>
          </a:p>
          <a:p>
            <a:pPr marL="0" indent="0">
              <a:buNone/>
            </a:pPr>
            <a:r>
              <a:rPr lang="en-US" spc="0" dirty="0">
                <a:latin typeface="Calibri" panose="020F0502020204030204" pitchFamily="34" charset="0"/>
                <a:cs typeface="Calibri" panose="020F0502020204030204" pitchFamily="34" charset="0"/>
              </a:rPr>
              <a:t>iowadot.gov</a:t>
            </a:r>
          </a:p>
        </p:txBody>
      </p:sp>
      <p:sp>
        <p:nvSpPr>
          <p:cNvPr id="11" name="Text Placeholder 8">
            <a:extLst>
              <a:ext uri="{FF2B5EF4-FFF2-40B4-BE49-F238E27FC236}">
                <a16:creationId xmlns:a16="http://schemas.microsoft.com/office/drawing/2014/main" id="{C1B315FA-D4BE-46EE-F04E-730A253F49F2}"/>
              </a:ext>
            </a:extLst>
          </p:cNvPr>
          <p:cNvSpPr txBox="1">
            <a:spLocks/>
          </p:cNvSpPr>
          <p:nvPr/>
        </p:nvSpPr>
        <p:spPr>
          <a:xfrm>
            <a:off x="1283666" y="2389801"/>
            <a:ext cx="2569702" cy="3583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lang="en-US" sz="3200" b="1" kern="1200" spc="100" baseline="0">
                <a:solidFill>
                  <a:schemeClr val="accent1"/>
                </a:solidFill>
                <a:latin typeface="+mj-lt"/>
                <a:ea typeface="+mn-ea"/>
                <a:cs typeface="+mn-cs"/>
              </a:defRPr>
            </a:lvl1pPr>
          </a:lstStyle>
          <a:p>
            <a:r>
              <a:rPr lang="en-US" sz="2400" dirty="0"/>
              <a:t>Questions?</a:t>
            </a:r>
          </a:p>
        </p:txBody>
      </p:sp>
      <p:cxnSp>
        <p:nvCxnSpPr>
          <p:cNvPr id="9" name="Straight Connector 8">
            <a:extLst>
              <a:ext uri="{FF2B5EF4-FFF2-40B4-BE49-F238E27FC236}">
                <a16:creationId xmlns:a16="http://schemas.microsoft.com/office/drawing/2014/main" id="{7176BF94-91AA-0F1D-0CEE-F51BD8940908}"/>
              </a:ext>
            </a:extLst>
          </p:cNvPr>
          <p:cNvCxnSpPr/>
          <p:nvPr/>
        </p:nvCxnSpPr>
        <p:spPr>
          <a:xfrm>
            <a:off x="1350169" y="2962960"/>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334FBEE-3CF1-ACF5-AF89-3913D211AA5A}"/>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8D9DF08D-DD1D-DA96-F338-7E68C9958A59}"/>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B40BBF4-0A67-7875-6D06-AEF4C69B6C7F}"/>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DB7F03F-1D5D-9686-AA9D-8DCB8A424FB8}"/>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877F8E23-F652-8E43-0883-72B5ACD03B51}"/>
              </a:ext>
            </a:extLst>
          </p:cNvPr>
          <p:cNvSpPr txBox="1"/>
          <p:nvPr/>
        </p:nvSpPr>
        <p:spPr>
          <a:xfrm>
            <a:off x="1283666" y="5207017"/>
            <a:ext cx="7477428" cy="646331"/>
          </a:xfrm>
          <a:prstGeom prst="rect">
            <a:avLst/>
          </a:prstGeom>
          <a:noFill/>
        </p:spPr>
        <p:txBody>
          <a:bodyPr wrap="square">
            <a:spAutoFit/>
          </a:bodyPr>
          <a:lstStyle/>
          <a:p>
            <a:pPr algn="ctr"/>
            <a:r>
              <a:rPr lang="en-US" sz="1800" dirty="0">
                <a:latin typeface="Calibri" panose="020F0502020204030204" pitchFamily="34" charset="0"/>
                <a:cs typeface="Calibri" panose="020F0502020204030204" pitchFamily="34" charset="0"/>
              </a:rPr>
              <a:t>For more information on Iowa’s public transit and intercity bus programs, visit</a:t>
            </a:r>
          </a:p>
          <a:p>
            <a:pPr algn="ctr">
              <a:buNone/>
            </a:pPr>
            <a:r>
              <a:rPr lang="en-US" sz="1800" dirty="0">
                <a:solidFill>
                  <a:srgbClr val="FF0000"/>
                </a:solidFill>
                <a:latin typeface="Calibri" panose="020F0502020204030204" pitchFamily="34" charset="0"/>
                <a:cs typeface="Calibri" panose="020F0502020204030204" pitchFamily="34" charset="0"/>
                <a:hlinkClick r:id="rId2"/>
              </a:rPr>
              <a:t>www.iowadot.gov/transit</a:t>
            </a:r>
            <a:endParaRPr lang="en-US" sz="1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50581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2.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9B3369-3F0F-499C-9EE7-8EC46B6E8A7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2729</TotalTime>
  <Words>558</Words>
  <Application>Microsoft Office PowerPoint</Application>
  <PresentationFormat>On-screen Show (4:3)</PresentationFormat>
  <Paragraphs>46</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Roboto Slab</vt:lpstr>
      <vt:lpstr>Arial</vt:lpstr>
      <vt:lpstr>PT Sans</vt:lpstr>
      <vt:lpstr>Neue Haas Grotesk Text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Anderson, Stuart</cp:lastModifiedBy>
  <cp:revision>35</cp:revision>
  <dcterms:created xsi:type="dcterms:W3CDTF">2023-12-21T16:39:01Z</dcterms:created>
  <dcterms:modified xsi:type="dcterms:W3CDTF">2024-05-06T21:22:39Z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ies>
</file>