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85" r:id="rId7"/>
    <p:sldId id="358" r:id="rId8"/>
    <p:sldId id="352" r:id="rId9"/>
    <p:sldId id="361" r:id="rId10"/>
    <p:sldId id="360" r:id="rId11"/>
    <p:sldId id="359" r:id="rId12"/>
    <p:sldId id="343" r:id="rId13"/>
    <p:sldId id="269" r:id="rId14"/>
    <p:sldId id="270" r:id="rId15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  <p:embeddedFont>
      <p:font typeface="Neue Haas Grotesk Text Pro" panose="020B0504020202020204" pitchFamily="34" charset="0"/>
      <p:regular r:id="rId26"/>
      <p:bold r:id="rId27"/>
      <p:italic r:id="rId28"/>
      <p:boldItalic r:id="rId29"/>
    </p:embeddedFont>
    <p:embeddedFont>
      <p:font typeface="PT Sans" panose="020B0503020203020204" pitchFamily="34" charset="0"/>
      <p:regular r:id="rId30"/>
      <p:bold r:id="rId31"/>
      <p:italic r:id="rId32"/>
      <p:boldItalic r:id="rId33"/>
    </p:embeddedFont>
    <p:embeddedFont>
      <p:font typeface="Roboto Slab" pitchFamily="50" charset="0"/>
      <p:regular r:id="rId34"/>
      <p:bold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69E43AD5-D5E5-F658-C921-A75D4491FFD0}" name="Chambers, Matthew" initials="CM" userId="S::Matthew.Chambers@iowadot.us::746e2e84-502c-415c-842b-2a6b515a34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6323" autoAdjust="0"/>
  </p:normalViewPr>
  <p:slideViewPr>
    <p:cSldViewPr snapToGrid="0">
      <p:cViewPr varScale="1">
        <p:scale>
          <a:sx n="111" d="100"/>
          <a:sy n="111" d="100"/>
        </p:scale>
        <p:origin x="16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baseline="0">
                <a:effectLst/>
              </a:rPr>
              <a:t>Iowa Primary Highway Investments </a:t>
            </a:r>
            <a:endParaRPr lang="en-US" sz="1800">
              <a:effectLst/>
            </a:endParaRPr>
          </a:p>
          <a:p>
            <a:pPr>
              <a:defRPr/>
            </a:pPr>
            <a:r>
              <a:rPr lang="en-US" sz="1600" b="0" i="0" baseline="0">
                <a:effectLst/>
              </a:rPr>
              <a:t>Includes Interstate Highway System</a:t>
            </a:r>
            <a:endParaRPr lang="en-US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85225002612377"/>
          <c:y val="0.13885267618321148"/>
          <c:w val="0.83971248077426686"/>
          <c:h val="0.82427313087280185"/>
        </c:manualLayout>
      </c:layout>
      <c:barChart>
        <c:barDir val="col"/>
        <c:grouping val="stacked"/>
        <c:varyColors val="0"/>
        <c:ser>
          <c:idx val="1"/>
          <c:order val="2"/>
          <c:tx>
            <c:strRef>
              <c:f>'Summary Table'!$A$2</c:f>
              <c:strCache>
                <c:ptCount val="1"/>
                <c:pt idx="0">
                  <c:v>Pavement - Stewardship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81-4AA6-961B-81A4B0019395}"/>
              </c:ext>
            </c:extLst>
          </c:dPt>
          <c:dPt>
            <c:idx val="7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81-4AA6-961B-81A4B0019395}"/>
              </c:ext>
            </c:extLst>
          </c:dPt>
          <c:dPt>
            <c:idx val="8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81-4AA6-961B-81A4B0019395}"/>
              </c:ext>
            </c:extLst>
          </c:dPt>
          <c:dPt>
            <c:idx val="9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81-4AA6-961B-81A4B0019395}"/>
              </c:ext>
            </c:extLst>
          </c:dPt>
          <c:dPt>
            <c:idx val="1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81-4AA6-961B-81A4B0019395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581-4AA6-961B-81A4B0019395}"/>
              </c:ext>
            </c:extLst>
          </c:dPt>
          <c:dPt>
            <c:idx val="12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581-4AA6-961B-81A4B0019395}"/>
              </c:ext>
            </c:extLst>
          </c:dPt>
          <c:dPt>
            <c:idx val="13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581-4AA6-961B-81A4B0019395}"/>
              </c:ext>
            </c:extLst>
          </c:dPt>
          <c:dPt>
            <c:idx val="14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581-4AA6-961B-81A4B0019395}"/>
              </c:ext>
            </c:extLst>
          </c:dPt>
          <c:dPt>
            <c:idx val="1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581-4AA6-961B-81A4B0019395}"/>
              </c:ext>
            </c:extLst>
          </c:dPt>
          <c:dPt>
            <c:idx val="16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581-4AA6-961B-81A4B0019395}"/>
              </c:ext>
            </c:extLst>
          </c:dPt>
          <c:cat>
            <c:numRef>
              <c:f>'Summary Table'!$B$1:$P$1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'Summary Table'!$B$2:$P$2</c:f>
              <c:numCache>
                <c:formatCode>"$"#,##0,,</c:formatCode>
                <c:ptCount val="15"/>
                <c:pt idx="0">
                  <c:v>364598993.43000019</c:v>
                </c:pt>
                <c:pt idx="1">
                  <c:v>231757286.77999997</c:v>
                </c:pt>
                <c:pt idx="2">
                  <c:v>298000000</c:v>
                </c:pt>
                <c:pt idx="3">
                  <c:v>231000000</c:v>
                </c:pt>
                <c:pt idx="4">
                  <c:v>323118000</c:v>
                </c:pt>
                <c:pt idx="5">
                  <c:v>372000000</c:v>
                </c:pt>
                <c:pt idx="6">
                  <c:v>418821000</c:v>
                </c:pt>
                <c:pt idx="7">
                  <c:v>358224750</c:v>
                </c:pt>
                <c:pt idx="8">
                  <c:v>440723007</c:v>
                </c:pt>
                <c:pt idx="9">
                  <c:v>397251256</c:v>
                </c:pt>
                <c:pt idx="10">
                  <c:v>541729666.23600006</c:v>
                </c:pt>
                <c:pt idx="11">
                  <c:v>483682488.53999996</c:v>
                </c:pt>
                <c:pt idx="12">
                  <c:v>485511250</c:v>
                </c:pt>
                <c:pt idx="13">
                  <c:v>541383666.57999992</c:v>
                </c:pt>
                <c:pt idx="14">
                  <c:v>477115000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581-4AA6-961B-81A4B0019395}"/>
            </c:ext>
          </c:extLst>
        </c:ser>
        <c:ser>
          <c:idx val="3"/>
          <c:order val="3"/>
          <c:tx>
            <c:strRef>
              <c:f>'Summary Table'!$A$3</c:f>
              <c:strCache>
                <c:ptCount val="1"/>
                <c:pt idx="0">
                  <c:v>Bridge - Stewardship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4472C4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8581-4AA6-961B-81A4B0019395}"/>
              </c:ext>
            </c:extLst>
          </c:dPt>
          <c:dPt>
            <c:idx val="7"/>
            <c:invertIfNegative val="0"/>
            <c:bubble3D val="0"/>
            <c:spPr>
              <a:solidFill>
                <a:srgbClr val="4472C4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8581-4AA6-961B-81A4B0019395}"/>
              </c:ext>
            </c:extLst>
          </c:dPt>
          <c:dPt>
            <c:idx val="8"/>
            <c:invertIfNegative val="0"/>
            <c:bubble3D val="0"/>
            <c:spPr>
              <a:solidFill>
                <a:srgbClr val="4472C4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8581-4AA6-961B-81A4B0019395}"/>
              </c:ext>
            </c:extLst>
          </c:dPt>
          <c:dPt>
            <c:idx val="9"/>
            <c:invertIfNegative val="0"/>
            <c:bubble3D val="0"/>
            <c:spPr>
              <a:solidFill>
                <a:srgbClr val="4472C4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8581-4AA6-961B-81A4B0019395}"/>
              </c:ext>
            </c:extLst>
          </c:dPt>
          <c:dPt>
            <c:idx val="10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8581-4AA6-961B-81A4B0019395}"/>
              </c:ext>
            </c:extLst>
          </c:dPt>
          <c:dPt>
            <c:idx val="11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8581-4AA6-961B-81A4B0019395}"/>
              </c:ext>
            </c:extLst>
          </c:dPt>
          <c:dPt>
            <c:idx val="12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8581-4AA6-961B-81A4B0019395}"/>
              </c:ext>
            </c:extLst>
          </c:dPt>
          <c:dPt>
            <c:idx val="13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8581-4AA6-961B-81A4B0019395}"/>
              </c:ext>
            </c:extLst>
          </c:dPt>
          <c:dPt>
            <c:idx val="14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8581-4AA6-961B-81A4B0019395}"/>
              </c:ext>
            </c:extLst>
          </c:dPt>
          <c:dPt>
            <c:idx val="15"/>
            <c:invertIfNegative val="0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8581-4AA6-961B-81A4B0019395}"/>
              </c:ext>
            </c:extLst>
          </c:dPt>
          <c:dPt>
            <c:idx val="16"/>
            <c:invertIfNegative val="0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8581-4AA6-961B-81A4B0019395}"/>
              </c:ext>
            </c:extLst>
          </c:dPt>
          <c:cat>
            <c:numRef>
              <c:f>'Summary Table'!$B$1:$P$1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'Summary Table'!$B$3:$P$3</c:f>
              <c:numCache>
                <c:formatCode>"$"#,##0,,</c:formatCode>
                <c:ptCount val="15"/>
                <c:pt idx="0">
                  <c:v>140909171.26999998</c:v>
                </c:pt>
                <c:pt idx="1">
                  <c:v>132548153.81999995</c:v>
                </c:pt>
                <c:pt idx="2">
                  <c:v>169000000</c:v>
                </c:pt>
                <c:pt idx="3">
                  <c:v>170000000</c:v>
                </c:pt>
                <c:pt idx="4">
                  <c:v>186236000</c:v>
                </c:pt>
                <c:pt idx="5">
                  <c:v>167000000</c:v>
                </c:pt>
                <c:pt idx="6">
                  <c:v>156865000</c:v>
                </c:pt>
                <c:pt idx="7">
                  <c:v>182618610</c:v>
                </c:pt>
                <c:pt idx="8">
                  <c:v>185806774.352</c:v>
                </c:pt>
                <c:pt idx="9">
                  <c:v>236137060</c:v>
                </c:pt>
                <c:pt idx="10">
                  <c:v>222573157.87200001</c:v>
                </c:pt>
                <c:pt idx="11">
                  <c:v>181277500</c:v>
                </c:pt>
                <c:pt idx="12">
                  <c:v>319475500</c:v>
                </c:pt>
                <c:pt idx="13">
                  <c:v>245003300</c:v>
                </c:pt>
                <c:pt idx="14">
                  <c:v>365207300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8581-4AA6-961B-81A4B0019395}"/>
            </c:ext>
          </c:extLst>
        </c:ser>
        <c:ser>
          <c:idx val="8"/>
          <c:order val="6"/>
          <c:tx>
            <c:strRef>
              <c:f>'Summary Table'!$A$4</c:f>
              <c:strCache>
                <c:ptCount val="1"/>
                <c:pt idx="0">
                  <c:v>System Capacity</c:v>
                </c:pt>
              </c:strCache>
            </c:strRef>
          </c:tx>
          <c:spPr>
            <a:solidFill>
              <a:srgbClr val="ED7D31">
                <a:lumMod val="50000"/>
              </a:srgb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8581-4AA6-961B-81A4B0019395}"/>
              </c:ext>
            </c:extLst>
          </c:dPt>
          <c:dPt>
            <c:idx val="7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8581-4AA6-961B-81A4B0019395}"/>
              </c:ext>
            </c:extLst>
          </c:dPt>
          <c:dPt>
            <c:idx val="8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8581-4AA6-961B-81A4B0019395}"/>
              </c:ext>
            </c:extLst>
          </c:dPt>
          <c:dPt>
            <c:idx val="9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8581-4AA6-961B-81A4B0019395}"/>
              </c:ext>
            </c:extLst>
          </c:dPt>
          <c:dPt>
            <c:idx val="10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8581-4AA6-961B-81A4B0019395}"/>
              </c:ext>
            </c:extLst>
          </c:dPt>
          <c:dPt>
            <c:idx val="11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8581-4AA6-961B-81A4B0019395}"/>
              </c:ext>
            </c:extLst>
          </c:dPt>
          <c:dPt>
            <c:idx val="12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8581-4AA6-961B-81A4B0019395}"/>
              </c:ext>
            </c:extLst>
          </c:dPt>
          <c:dPt>
            <c:idx val="13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8581-4AA6-961B-81A4B0019395}"/>
              </c:ext>
            </c:extLst>
          </c:dPt>
          <c:dPt>
            <c:idx val="14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8581-4AA6-961B-81A4B0019395}"/>
              </c:ext>
            </c:extLst>
          </c:dPt>
          <c:dPt>
            <c:idx val="15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8581-4AA6-961B-81A4B0019395}"/>
              </c:ext>
            </c:extLst>
          </c:dPt>
          <c:dPt>
            <c:idx val="16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8581-4AA6-961B-81A4B0019395}"/>
              </c:ext>
            </c:extLst>
          </c:dPt>
          <c:cat>
            <c:numRef>
              <c:f>'Summary Table'!$B$1:$P$1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'Summary Table'!$B$4:$P$4</c:f>
              <c:numCache>
                <c:formatCode>"$"#,##0,,</c:formatCode>
                <c:ptCount val="15"/>
                <c:pt idx="0">
                  <c:v>110164518.81999999</c:v>
                </c:pt>
                <c:pt idx="1">
                  <c:v>311344175.13999999</c:v>
                </c:pt>
                <c:pt idx="2">
                  <c:v>346000000</c:v>
                </c:pt>
                <c:pt idx="3">
                  <c:v>282000000</c:v>
                </c:pt>
                <c:pt idx="4">
                  <c:v>208700000</c:v>
                </c:pt>
                <c:pt idx="5">
                  <c:v>180000000</c:v>
                </c:pt>
                <c:pt idx="6">
                  <c:v>133593000</c:v>
                </c:pt>
                <c:pt idx="7">
                  <c:v>174768640</c:v>
                </c:pt>
                <c:pt idx="8">
                  <c:v>117339268.051</c:v>
                </c:pt>
                <c:pt idx="9">
                  <c:v>100493783</c:v>
                </c:pt>
                <c:pt idx="10">
                  <c:v>200437037.05400002</c:v>
                </c:pt>
                <c:pt idx="11">
                  <c:v>187388994.26999998</c:v>
                </c:pt>
                <c:pt idx="12">
                  <c:v>97851250</c:v>
                </c:pt>
                <c:pt idx="13">
                  <c:v>83783983.290000007</c:v>
                </c:pt>
                <c:pt idx="14">
                  <c:v>43769649.999999993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8581-4AA6-961B-81A4B0019395}"/>
            </c:ext>
          </c:extLst>
        </c:ser>
        <c:ser>
          <c:idx val="5"/>
          <c:order val="7"/>
          <c:tx>
            <c:strRef>
              <c:f>'Summary Table'!$A$7</c:f>
              <c:strCache>
                <c:ptCount val="1"/>
                <c:pt idx="0">
                  <c:v>Other Investments</c:v>
                </c:pt>
              </c:strCache>
            </c:strRef>
          </c:tx>
          <c:spPr>
            <a:solidFill>
              <a:srgbClr val="70AD47">
                <a:lumMod val="50000"/>
              </a:srgb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70AD47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8581-4AA6-961B-81A4B0019395}"/>
              </c:ext>
            </c:extLst>
          </c:dPt>
          <c:dPt>
            <c:idx val="7"/>
            <c:invertIfNegative val="0"/>
            <c:bubble3D val="0"/>
            <c:spPr>
              <a:solidFill>
                <a:srgbClr val="70AD47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8581-4AA6-961B-81A4B0019395}"/>
              </c:ext>
            </c:extLst>
          </c:dPt>
          <c:dPt>
            <c:idx val="8"/>
            <c:invertIfNegative val="0"/>
            <c:bubble3D val="0"/>
            <c:spPr>
              <a:solidFill>
                <a:srgbClr val="70AD47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8581-4AA6-961B-81A4B0019395}"/>
              </c:ext>
            </c:extLst>
          </c:dPt>
          <c:dPt>
            <c:idx val="9"/>
            <c:invertIfNegative val="0"/>
            <c:bubble3D val="0"/>
            <c:spPr>
              <a:solidFill>
                <a:srgbClr val="70AD47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8581-4AA6-961B-81A4B0019395}"/>
              </c:ext>
            </c:extLst>
          </c:dPt>
          <c:dPt>
            <c:idx val="10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8581-4AA6-961B-81A4B0019395}"/>
              </c:ext>
            </c:extLst>
          </c:dPt>
          <c:dPt>
            <c:idx val="11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8581-4AA6-961B-81A4B0019395}"/>
              </c:ext>
            </c:extLst>
          </c:dPt>
          <c:dPt>
            <c:idx val="12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2-8581-4AA6-961B-81A4B0019395}"/>
              </c:ext>
            </c:extLst>
          </c:dPt>
          <c:dPt>
            <c:idx val="13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4-8581-4AA6-961B-81A4B0019395}"/>
              </c:ext>
            </c:extLst>
          </c:dPt>
          <c:dPt>
            <c:idx val="14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6-8581-4AA6-961B-81A4B0019395}"/>
              </c:ext>
            </c:extLst>
          </c:dPt>
          <c:dPt>
            <c:idx val="15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8-8581-4AA6-961B-81A4B0019395}"/>
              </c:ext>
            </c:extLst>
          </c:dPt>
          <c:dPt>
            <c:idx val="16"/>
            <c:invertIfNegative val="0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A-8581-4AA6-961B-81A4B0019395}"/>
              </c:ext>
            </c:extLst>
          </c:dPt>
          <c:cat>
            <c:numRef>
              <c:f>'Summary Table'!$B$1:$P$1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'Summary Table'!$B$7:$P$7</c:f>
              <c:numCache>
                <c:formatCode>"$"#,##0,,</c:formatCode>
                <c:ptCount val="15"/>
                <c:pt idx="0">
                  <c:v>77471824.929999828</c:v>
                </c:pt>
                <c:pt idx="1">
                  <c:v>52245066.710000038</c:v>
                </c:pt>
                <c:pt idx="2">
                  <c:v>10000000</c:v>
                </c:pt>
                <c:pt idx="3">
                  <c:v>36000000</c:v>
                </c:pt>
                <c:pt idx="4">
                  <c:v>23913000</c:v>
                </c:pt>
                <c:pt idx="5">
                  <c:v>37000000</c:v>
                </c:pt>
                <c:pt idx="6">
                  <c:v>39433000</c:v>
                </c:pt>
                <c:pt idx="7">
                  <c:v>63462000</c:v>
                </c:pt>
                <c:pt idx="8">
                  <c:v>118235537</c:v>
                </c:pt>
                <c:pt idx="9">
                  <c:v>82829000</c:v>
                </c:pt>
                <c:pt idx="10">
                  <c:v>68868000</c:v>
                </c:pt>
                <c:pt idx="11">
                  <c:v>87378000</c:v>
                </c:pt>
                <c:pt idx="12">
                  <c:v>68650000</c:v>
                </c:pt>
                <c:pt idx="13">
                  <c:v>41394000</c:v>
                </c:pt>
                <c:pt idx="14">
                  <c:v>34724000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B-8581-4AA6-961B-81A4B0019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49812768"/>
        <c:axId val="849809160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'Summary Table'!$A$1</c15:sqref>
                        </c15:formulaRef>
                      </c:ext>
                    </c:extLst>
                    <c:strCache>
                      <c:ptCount val="1"/>
                      <c:pt idx="0">
                        <c:v>Project Type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'Summary Table'!$B$1:$P$1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'Summary Table'!$B$1:$E$1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69-8581-4AA6-961B-81A4B0019395}"/>
                  </c:ext>
                </c:extLst>
              </c15:ser>
            </c15:filteredBarSeries>
            <c15:filteredBar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Table'!$A$5</c15:sqref>
                        </c15:formulaRef>
                      </c:ext>
                    </c:extLst>
                    <c:strCache>
                      <c:ptCount val="1"/>
                      <c:pt idx="0">
                        <c:v>Pavement - New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Table'!$B$5:$J$5</c15:sqref>
                        </c15:formulaRef>
                      </c:ext>
                    </c:extLst>
                    <c:numCache>
                      <c:formatCode>"$"#,##0,,</c:formatCode>
                      <c:ptCount val="9"/>
                      <c:pt idx="0">
                        <c:v>94861296.969999999</c:v>
                      </c:pt>
                      <c:pt idx="1">
                        <c:v>199810981.18000001</c:v>
                      </c:pt>
                      <c:pt idx="2">
                        <c:v>166000000</c:v>
                      </c:pt>
                      <c:pt idx="4">
                        <c:v>149282000</c:v>
                      </c:pt>
                      <c:pt idx="5">
                        <c:v>133548000</c:v>
                      </c:pt>
                      <c:pt idx="6">
                        <c:v>95231000</c:v>
                      </c:pt>
                      <c:pt idx="7">
                        <c:v>98326250</c:v>
                      </c:pt>
                      <c:pt idx="8">
                        <c:v>81203107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A-8581-4AA6-961B-81A4B0019395}"/>
                  </c:ext>
                </c:extLst>
              </c15:ser>
            </c15:filteredBarSeries>
            <c15:filteredBa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Table'!$A$6</c15:sqref>
                        </c15:formulaRef>
                      </c:ext>
                    </c:extLst>
                    <c:strCache>
                      <c:ptCount val="1"/>
                      <c:pt idx="0">
                        <c:v>Bridge - New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'Summary Table'!$B$6:$J$6</c15:sqref>
                        </c15:formulaRef>
                      </c:ext>
                    </c:extLst>
                    <c:numCache>
                      <c:formatCode>"$"#,##0,,</c:formatCode>
                      <c:ptCount val="9"/>
                      <c:pt idx="0">
                        <c:v>15303221.85</c:v>
                      </c:pt>
                      <c:pt idx="1">
                        <c:v>111533193.96000001</c:v>
                      </c:pt>
                      <c:pt idx="2">
                        <c:v>180000000</c:v>
                      </c:pt>
                      <c:pt idx="4">
                        <c:v>59418000</c:v>
                      </c:pt>
                      <c:pt idx="5">
                        <c:v>67748000</c:v>
                      </c:pt>
                      <c:pt idx="6">
                        <c:v>38362000</c:v>
                      </c:pt>
                      <c:pt idx="7">
                        <c:v>76442390</c:v>
                      </c:pt>
                      <c:pt idx="8">
                        <c:v>36136161.050999999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B-8581-4AA6-961B-81A4B0019395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7"/>
          <c:order val="0"/>
          <c:tx>
            <c:v>Percent Stewardship</c:v>
          </c:tx>
          <c:spPr>
            <a:ln w="28575" cap="rnd" cmpd="sng">
              <a:solidFill>
                <a:srgbClr val="ED7D31">
                  <a:lumMod val="60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D-8581-4AA6-961B-81A4B0019395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F-8581-4AA6-961B-81A4B0019395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1-8581-4AA6-961B-81A4B0019395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3-8581-4AA6-961B-81A4B0019395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5-8581-4AA6-961B-81A4B0019395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 cmpd="sng">
                <a:solidFill>
                  <a:srgbClr val="ED7D31">
                    <a:lumMod val="60000"/>
                  </a:srgb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7-8581-4AA6-961B-81A4B0019395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'Summary Table'!$B$1:$P$1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'Summary Table'!$B$9:$P$9</c:f>
              <c:numCache>
                <c:formatCode>0%</c:formatCode>
                <c:ptCount val="15"/>
                <c:pt idx="0">
                  <c:v>0.62572737749733265</c:v>
                </c:pt>
                <c:pt idx="1">
                  <c:v>0.72929693381025318</c:v>
                </c:pt>
                <c:pt idx="2">
                  <c:v>0.50049196591709477</c:v>
                </c:pt>
                <c:pt idx="3">
                  <c:v>0.5674362089914945</c:v>
                </c:pt>
                <c:pt idx="4">
                  <c:v>0.55771905424200274</c:v>
                </c:pt>
                <c:pt idx="5">
                  <c:v>0.68649144773285065</c:v>
                </c:pt>
                <c:pt idx="6">
                  <c:v>0.71296296296296291</c:v>
                </c:pt>
                <c:pt idx="7">
                  <c:v>0.76890179401425385</c:v>
                </c:pt>
                <c:pt idx="8">
                  <c:v>0.69421307860357295</c:v>
                </c:pt>
                <c:pt idx="9">
                  <c:v>0.72674451711955279</c:v>
                </c:pt>
                <c:pt idx="10">
                  <c:v>0.73945144268616281</c:v>
                </c:pt>
                <c:pt idx="11">
                  <c:v>0.70760976400998576</c:v>
                </c:pt>
                <c:pt idx="12">
                  <c:v>0.82861213931618305</c:v>
                </c:pt>
                <c:pt idx="13">
                  <c:v>0.86267793281449467</c:v>
                </c:pt>
                <c:pt idx="14">
                  <c:v>0.91475641793563633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8-8581-4AA6-961B-81A4B0019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095648"/>
        <c:axId val="874093024"/>
        <c:extLst>
          <c:ext xmlns:c15="http://schemas.microsoft.com/office/drawing/2012/chart" uri="{02D57815-91ED-43cb-92C2-25804820EDAC}">
            <c15:filteredLineSeries>
              <c15:ser>
                <c:idx val="6"/>
                <c:order val="8"/>
                <c:tx>
                  <c:strRef>
                    <c:extLst>
                      <c:ext uri="{02D57815-91ED-43cb-92C2-25804820EDAC}">
                        <c15:formulaRef>
                          <c15:sqref>'Summary Table'!$A$8</c15:sqref>
                        </c15:formulaRef>
                      </c:ext>
                    </c:extLst>
                    <c:strCache>
                      <c:ptCount val="1"/>
                      <c:pt idx="0">
                        <c:v>Grand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'Summary Table'!$B$1:$P$1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  <c:pt idx="11">
                        <c:v>2026</c:v>
                      </c:pt>
                      <c:pt idx="12">
                        <c:v>2027</c:v>
                      </c:pt>
                      <c:pt idx="13">
                        <c:v>2028</c:v>
                      </c:pt>
                      <c:pt idx="14">
                        <c:v>2029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'Summary Table'!$B$8:$E$8</c15:sqref>
                        </c15:formulaRef>
                      </c:ext>
                    </c:extLst>
                    <c:numCache>
                      <c:formatCode>"$"#,##0,,</c:formatCode>
                      <c:ptCount val="4"/>
                      <c:pt idx="0">
                        <c:v>706556025.76999998</c:v>
                      </c:pt>
                      <c:pt idx="1">
                        <c:v>693144508.45000005</c:v>
                      </c:pt>
                      <c:pt idx="2">
                        <c:v>727894682.44999993</c:v>
                      </c:pt>
                      <c:pt idx="3">
                        <c:v>823000000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6C-8581-4AA6-961B-81A4B0019395}"/>
                  </c:ext>
                </c:extLst>
              </c15:ser>
            </c15:filteredLineSeries>
          </c:ext>
        </c:extLst>
      </c:lineChart>
      <c:catAx>
        <c:axId val="84981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809160"/>
        <c:crosses val="autoZero"/>
        <c:auto val="1"/>
        <c:lblAlgn val="ctr"/>
        <c:lblOffset val="100"/>
        <c:noMultiLvlLbl val="0"/>
      </c:catAx>
      <c:valAx>
        <c:axId val="84980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Millions of Dollars</a:t>
                </a:r>
              </a:p>
            </c:rich>
          </c:tx>
          <c:layout>
            <c:manualLayout>
              <c:xMode val="edge"/>
              <c:yMode val="edge"/>
              <c:x val="3.2328950684443136E-2"/>
              <c:y val="0.472760963222693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812768"/>
        <c:crosses val="autoZero"/>
        <c:crossBetween val="between"/>
      </c:valAx>
      <c:valAx>
        <c:axId val="874093024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Stewardship</a:t>
                </a:r>
                <a:r>
                  <a:rPr lang="en-US" baseline="0" dirty="0"/>
                  <a:t> Proportion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095648"/>
        <c:crosses val="max"/>
        <c:crossBetween val="between"/>
        <c:majorUnit val="0.2"/>
      </c:valAx>
      <c:catAx>
        <c:axId val="87409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409302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0.75236611870884573"/>
          <c:y val="0.75278728322371402"/>
          <c:w val="0.17424749927154295"/>
          <c:h val="0.19023207975104173"/>
        </c:manualLayout>
      </c:layout>
      <c:overlay val="1"/>
      <c:spPr>
        <a:solidFill>
          <a:schemeClr val="bg1">
            <a:alpha val="9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2025-2029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B6BD1137-7CB8-4BAC-81D8-69FE8A93D38B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  <p:sldLayoutId id="2147483687" r:id="rId11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3999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2025-2029 Highway Program Development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8C2-0403-237A-5B3F-3FA7BFB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May 14,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" y="0"/>
            <a:ext cx="4562291" cy="6513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7" y="1518479"/>
            <a:ext cx="5095874" cy="3620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8127" y="1724213"/>
            <a:ext cx="4338638" cy="341488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</a:t>
            </a:r>
          </a:p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Approve the 2025-2029 Iowa Transportation improvement Program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4407694" y="228367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69277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1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Highway Program Analysis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2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Next Steps</a:t>
            </a:r>
          </a:p>
          <a:p>
            <a:pPr>
              <a:spcAft>
                <a:spcPts val="450"/>
              </a:spcAft>
              <a:defRPr/>
            </a:pPr>
            <a:endParaRPr lang="en-US" sz="1400" b="1" spc="15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89" y="403684"/>
            <a:ext cx="87395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8,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Development Schedule (2025-2029)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May 2024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Present the Draft 2025-2029 Iowa Transportation Improvement Program to the public (including all previous Program approvals and Draft 2025-2029 Highway Program)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June 2024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Approve the 2025-2029 Iowa Transportation improvement Program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Highway Program Analysis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79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Underfunded Projects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19165D-4A42-3EA2-CFFA-E060AB72B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81176"/>
              </p:ext>
            </p:extLst>
          </p:nvPr>
        </p:nvGraphicFramePr>
        <p:xfrm>
          <a:off x="598270" y="1637110"/>
          <a:ext cx="7947459" cy="2289968"/>
        </p:xfrm>
        <a:graphic>
          <a:graphicData uri="http://schemas.openxmlformats.org/drawingml/2006/table">
            <a:tbl>
              <a:tblPr/>
              <a:tblGrid>
                <a:gridCol w="2746903">
                  <a:extLst>
                    <a:ext uri="{9D8B030D-6E8A-4147-A177-3AD203B41FA5}">
                      <a16:colId xmlns:a16="http://schemas.microsoft.com/office/drawing/2014/main" val="4124425807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1579426851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2458275007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1512639540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3342891633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1323351493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3395345826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1880066118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2805912974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3769076205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2965641462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4048778131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964041493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1713249661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203426329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556731825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2808141865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3931284496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3348258002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2544671280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1795939176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511302632"/>
                    </a:ext>
                  </a:extLst>
                </a:gridCol>
              </a:tblGrid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73305"/>
                  </a:ext>
                </a:extLst>
              </a:tr>
              <a:tr h="13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215323"/>
                  </a:ext>
                </a:extLst>
              </a:tr>
              <a:tr h="14161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493996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Non-Interstate Capacity/System Enhancement</a:t>
                      </a:r>
                    </a:p>
                  </a:txBody>
                  <a:tcPr marL="71555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89516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 58 Black Hawk Co. Greenhill Rd. Interchange</a:t>
                      </a:r>
                    </a:p>
                  </a:txBody>
                  <a:tcPr marL="214665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38691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 12 Woodbury Co. Gordon Dr. Viaduct</a:t>
                      </a:r>
                    </a:p>
                  </a:txBody>
                  <a:tcPr marL="214665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96675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450596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Interstate Capacity/System Enhancement</a:t>
                      </a:r>
                    </a:p>
                  </a:txBody>
                  <a:tcPr marL="71555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83312"/>
                  </a:ext>
                </a:extLst>
              </a:tr>
              <a:tr h="14161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65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56090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I-80 Scott Co. Middle Rd. Interchange</a:t>
                      </a:r>
                    </a:p>
                  </a:txBody>
                  <a:tcPr marL="214665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640746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65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-0.1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568734"/>
                  </a:ext>
                </a:extLst>
              </a:tr>
              <a:tr h="14161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I-35/I-235/I-80 Polk County Southwest Mixmaster</a:t>
                      </a:r>
                    </a:p>
                  </a:txBody>
                  <a:tcPr marL="214665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465688"/>
                  </a:ext>
                </a:extLst>
              </a:tr>
              <a:tr h="14161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665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81703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124555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Black: Previous discussion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79179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Green: Changes since previous discussion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234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58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Underfunded Projects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090D13-778F-9F89-AA21-803FB2F99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47068"/>
              </p:ext>
            </p:extLst>
          </p:nvPr>
        </p:nvGraphicFramePr>
        <p:xfrm>
          <a:off x="598270" y="1618520"/>
          <a:ext cx="7947459" cy="2140882"/>
        </p:xfrm>
        <a:graphic>
          <a:graphicData uri="http://schemas.openxmlformats.org/drawingml/2006/table">
            <a:tbl>
              <a:tblPr/>
              <a:tblGrid>
                <a:gridCol w="2746903">
                  <a:extLst>
                    <a:ext uri="{9D8B030D-6E8A-4147-A177-3AD203B41FA5}">
                      <a16:colId xmlns:a16="http://schemas.microsoft.com/office/drawing/2014/main" val="2128791653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3960297799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1159782580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384913022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2068686120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2348239413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3171396684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3045984361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2752238158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196672958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4239818492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2452846324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2568355470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450646478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2664513973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623537931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1166381874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3990595551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377774849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160638548"/>
                    </a:ext>
                  </a:extLst>
                </a:gridCol>
                <a:gridCol w="37326">
                  <a:extLst>
                    <a:ext uri="{9D8B030D-6E8A-4147-A177-3AD203B41FA5}">
                      <a16:colId xmlns:a16="http://schemas.microsoft.com/office/drawing/2014/main" val="3277405745"/>
                    </a:ext>
                  </a:extLst>
                </a:gridCol>
                <a:gridCol w="478997">
                  <a:extLst>
                    <a:ext uri="{9D8B030D-6E8A-4147-A177-3AD203B41FA5}">
                      <a16:colId xmlns:a16="http://schemas.microsoft.com/office/drawing/2014/main" val="659925812"/>
                    </a:ext>
                  </a:extLst>
                </a:gridCol>
              </a:tblGrid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123030"/>
                  </a:ext>
                </a:extLst>
              </a:tr>
              <a:tr h="1371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390675"/>
                  </a:ext>
                </a:extLst>
              </a:tr>
              <a:tr h="14161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3078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Non-Interstate Capacity/System Enhancement</a:t>
                      </a:r>
                    </a:p>
                  </a:txBody>
                  <a:tcPr marL="71555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18740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 58 Black Hawk Co. Greenhill Rd. Interchange</a:t>
                      </a:r>
                    </a:p>
                  </a:txBody>
                  <a:tcPr marL="214665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70282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 12 Woodbury Co. Gordon Dr. Viaduct</a:t>
                      </a:r>
                    </a:p>
                  </a:txBody>
                  <a:tcPr marL="214665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42251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03871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Interstate Capacity/System Enhancement</a:t>
                      </a:r>
                    </a:p>
                  </a:txBody>
                  <a:tcPr marL="71555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45331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I-80 Scott Co. Middle Rd. Interchange</a:t>
                      </a:r>
                    </a:p>
                  </a:txBody>
                  <a:tcPr marL="214665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148788"/>
                  </a:ext>
                </a:extLst>
              </a:tr>
              <a:tr h="14161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I-35/I-235/I-80 Polk County Southwest Mixmaster</a:t>
                      </a:r>
                    </a:p>
                  </a:txBody>
                  <a:tcPr marL="214665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432753"/>
                  </a:ext>
                </a:extLst>
              </a:tr>
              <a:tr h="26833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I-380 Segment 2 Linn: N of Swan Lake Rd to N of Co Rd F12</a:t>
                      </a:r>
                    </a:p>
                  </a:txBody>
                  <a:tcPr marL="214665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574855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628867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Black: Previous discussion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545809"/>
                  </a:ext>
                </a:extLst>
              </a:tr>
              <a:tr h="1431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Green: Changes since previous discussion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3" marR="5963" marT="59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876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87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0FBD5-D38C-A26C-4AF9-263587236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408385"/>
            <a:ext cx="8271933" cy="45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3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5E4871-F997-4C86-A5F0-6A211C66E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548019"/>
              </p:ext>
            </p:extLst>
          </p:nvPr>
        </p:nvGraphicFramePr>
        <p:xfrm>
          <a:off x="171450" y="395416"/>
          <a:ext cx="8783138" cy="611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BE4560-81C3-4EE2-A1AE-1106A4EB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1623" y="6345717"/>
            <a:ext cx="2133600" cy="365125"/>
          </a:xfrm>
        </p:spPr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z="1200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None/>
                <a:defRPr/>
              </a:pPr>
              <a:t>8</a:t>
            </a:fld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0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Next Steps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613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230e9df3-be65-4c73-a93b-d1236ebd677e"/>
    <ds:schemaRef ds:uri="http://schemas.openxmlformats.org/package/2006/metadata/core-properties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7007</TotalTime>
  <Words>921</Words>
  <Application>Microsoft Office PowerPoint</Application>
  <PresentationFormat>On-screen Show (4:3)</PresentationFormat>
  <Paragraphs>697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PT Sans</vt:lpstr>
      <vt:lpstr>Arial</vt:lpstr>
      <vt:lpstr>Neue Haas Grotesk Text Pro</vt:lpstr>
      <vt:lpstr>Calibri</vt:lpstr>
      <vt:lpstr>Wingdings</vt:lpstr>
      <vt:lpstr>Roboto Slab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107</cp:revision>
  <cp:lastPrinted>2024-04-24T16:53:44Z</cp:lastPrinted>
  <dcterms:created xsi:type="dcterms:W3CDTF">2023-12-21T16:39:01Z</dcterms:created>
  <dcterms:modified xsi:type="dcterms:W3CDTF">2024-05-02T15:44:47Z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