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332" r:id="rId3"/>
    <p:sldId id="334" r:id="rId4"/>
    <p:sldId id="333" r:id="rId5"/>
    <p:sldId id="351" r:id="rId6"/>
    <p:sldId id="356" r:id="rId7"/>
    <p:sldId id="352" r:id="rId8"/>
    <p:sldId id="287"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34495E"/>
    <a:srgbClr val="69686D"/>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10" autoAdjust="0"/>
    <p:restoredTop sz="95574" autoAdjust="0"/>
  </p:normalViewPr>
  <p:slideViewPr>
    <p:cSldViewPr>
      <p:cViewPr varScale="1">
        <p:scale>
          <a:sx n="68" d="100"/>
          <a:sy n="68" d="100"/>
        </p:scale>
        <p:origin x="80" y="140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62" d="100"/>
          <a:sy n="62" d="100"/>
        </p:scale>
        <p:origin x="312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11/4/2019</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11/4/2019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mailto:craig.markley@iowadot.u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830997"/>
          </a:xfrm>
          <a:prstGeom prst="rect">
            <a:avLst/>
          </a:prstGeom>
          <a:noFill/>
        </p:spPr>
        <p:txBody>
          <a:bodyPr wrap="square" rtlCol="0">
            <a:spAutoFit/>
          </a:bodyPr>
          <a:lstStyle/>
          <a:p>
            <a:r>
              <a:rPr lang="en-US" sz="2400" b="1" dirty="0">
                <a:solidFill>
                  <a:schemeClr val="bg1"/>
                </a:solidFill>
                <a:latin typeface="PT Sans" panose="020B0503020203020204" pitchFamily="34" charset="0"/>
              </a:rPr>
              <a:t>Revitalize Iowa’s Sound Economy Program</a:t>
            </a:r>
            <a:endParaRPr lang="en-US" sz="2400"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55000" lnSpcReduction="20000"/>
          </a:bodyPr>
          <a:lstStyle/>
          <a:p>
            <a:pPr lvl="0"/>
            <a:r>
              <a:rPr lang="en-US" sz="3100" b="1" dirty="0"/>
              <a:t>Available Funding</a:t>
            </a:r>
          </a:p>
          <a:p>
            <a:pPr lvl="1">
              <a:spcAft>
                <a:spcPts val="1200"/>
              </a:spcAft>
            </a:pPr>
            <a:r>
              <a:rPr lang="en-US" dirty="0"/>
              <a:t>Funded annually with dedicated state motor fuel and special fuel tax revenues</a:t>
            </a:r>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0"/>
            <a:r>
              <a:rPr lang="en-US" sz="3100" b="1" dirty="0"/>
              <a:t>Application Summary for SFY2020</a:t>
            </a:r>
          </a:p>
          <a:p>
            <a:pPr lvl="1">
              <a:spcAft>
                <a:spcPts val="1200"/>
              </a:spcAft>
            </a:pPr>
            <a:r>
              <a:rPr lang="en-US" dirty="0"/>
              <a:t>Total number of projects awarded: 6</a:t>
            </a:r>
          </a:p>
          <a:p>
            <a:pPr lvl="1">
              <a:spcAft>
                <a:spcPts val="1200"/>
              </a:spcAft>
            </a:pPr>
            <a:r>
              <a:rPr lang="en-US" dirty="0"/>
              <a:t>Total project costs: $9,395,570</a:t>
            </a:r>
          </a:p>
          <a:p>
            <a:pPr lvl="1">
              <a:spcAft>
                <a:spcPts val="1200"/>
              </a:spcAft>
            </a:pPr>
            <a:r>
              <a:rPr lang="en-US" dirty="0"/>
              <a:t>Total amount awarded: $4,169,795</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1295793579"/>
              </p:ext>
            </p:extLst>
          </p:nvPr>
        </p:nvGraphicFramePr>
        <p:xfrm>
          <a:off x="1547664" y="2420888"/>
          <a:ext cx="6552728" cy="2011680"/>
        </p:xfrm>
        <a:graphic>
          <a:graphicData uri="http://schemas.openxmlformats.org/drawingml/2006/table">
            <a:tbl>
              <a:tblPr firstRow="1" bandRow="1">
                <a:tableStyleId>{5C22544A-7EE6-4342-B048-85BDC9FD1C3A}</a:tableStyleId>
              </a:tblPr>
              <a:tblGrid>
                <a:gridCol w="2967272">
                  <a:extLst>
                    <a:ext uri="{9D8B030D-6E8A-4147-A177-3AD203B41FA5}">
                      <a16:colId xmlns:a16="http://schemas.microsoft.com/office/drawing/2014/main" val="1223671175"/>
                    </a:ext>
                  </a:extLst>
                </a:gridCol>
                <a:gridCol w="1854546">
                  <a:extLst>
                    <a:ext uri="{9D8B030D-6E8A-4147-A177-3AD203B41FA5}">
                      <a16:colId xmlns:a16="http://schemas.microsoft.com/office/drawing/2014/main" val="2782411665"/>
                    </a:ext>
                  </a:extLst>
                </a:gridCol>
                <a:gridCol w="1730910">
                  <a:extLst>
                    <a:ext uri="{9D8B030D-6E8A-4147-A177-3AD203B41FA5}">
                      <a16:colId xmlns:a16="http://schemas.microsoft.com/office/drawing/2014/main" val="77337432"/>
                    </a:ext>
                  </a:extLst>
                </a:gridCol>
              </a:tblGrid>
              <a:tr h="360040">
                <a:tc>
                  <a:txBody>
                    <a:bodyPr/>
                    <a:lstStyle/>
                    <a:p>
                      <a:endParaRPr lang="en-US" dirty="0"/>
                    </a:p>
                  </a:txBody>
                  <a:tcPr>
                    <a:solidFill>
                      <a:schemeClr val="tx1"/>
                    </a:solidFill>
                  </a:tcPr>
                </a:tc>
                <a:tc>
                  <a:txBody>
                    <a:bodyPr/>
                    <a:lstStyle/>
                    <a:p>
                      <a:pPr algn="ctr"/>
                      <a:r>
                        <a:rPr lang="en-US" sz="1500" b="0" dirty="0">
                          <a:latin typeface="PT Sans" panose="020B0503020203020204"/>
                        </a:rPr>
                        <a:t>CITY</a:t>
                      </a:r>
                    </a:p>
                  </a:txBody>
                  <a:tcPr>
                    <a:solidFill>
                      <a:schemeClr val="tx1"/>
                    </a:solidFill>
                  </a:tcPr>
                </a:tc>
                <a:tc>
                  <a:txBody>
                    <a:bodyPr/>
                    <a:lstStyle/>
                    <a:p>
                      <a:pPr algn="ctr"/>
                      <a:r>
                        <a:rPr lang="en-US" sz="1500" b="0" dirty="0">
                          <a:latin typeface="PT Sans" panose="020B0503020203020204"/>
                        </a:rPr>
                        <a:t>COUNTY</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Average funding generated monthly</a:t>
                      </a:r>
                    </a:p>
                  </a:txBody>
                  <a:tcPr>
                    <a:solidFill>
                      <a:schemeClr val="tx1"/>
                    </a:solidFill>
                  </a:tcPr>
                </a:tc>
                <a:tc>
                  <a:txBody>
                    <a:bodyPr/>
                    <a:lstStyle/>
                    <a:p>
                      <a:pPr algn="ctr"/>
                      <a:r>
                        <a:rPr lang="en-US" sz="1500" dirty="0">
                          <a:latin typeface="PT Sans" panose="020B0503020203020204"/>
                        </a:rPr>
                        <a:t>$997,556</a:t>
                      </a:r>
                    </a:p>
                  </a:txBody>
                  <a:tcPr/>
                </a:tc>
                <a:tc>
                  <a:txBody>
                    <a:bodyPr/>
                    <a:lstStyle/>
                    <a:p>
                      <a:pPr algn="ctr"/>
                      <a:r>
                        <a:rPr lang="en-US" sz="1500" dirty="0">
                          <a:latin typeface="PT Sans" panose="020B0503020203020204"/>
                        </a:rPr>
                        <a:t>$498,778</a:t>
                      </a:r>
                    </a:p>
                  </a:txBody>
                  <a:tcPr/>
                </a:tc>
                <a:extLst>
                  <a:ext uri="{0D108BD9-81ED-4DB2-BD59-A6C34878D82A}">
                    <a16:rowId xmlns:a16="http://schemas.microsoft.com/office/drawing/2014/main" val="391757430"/>
                  </a:ext>
                </a:extLst>
              </a:tr>
              <a:tr h="508000">
                <a:tc>
                  <a:txBody>
                    <a:bodyPr/>
                    <a:lstStyle/>
                    <a:p>
                      <a:r>
                        <a:rPr lang="en-US" sz="1500" b="0" dirty="0">
                          <a:solidFill>
                            <a:schemeClr val="bg1"/>
                          </a:solidFill>
                          <a:latin typeface="PT Sans" panose="020B0503020203020204"/>
                        </a:rPr>
                        <a:t>SFY 2020 current Road Use Tax Revenue (as of  9/30/2019)</a:t>
                      </a:r>
                    </a:p>
                  </a:txBody>
                  <a:tcPr>
                    <a:solidFill>
                      <a:schemeClr val="tx1"/>
                    </a:solidFill>
                  </a:tcPr>
                </a:tc>
                <a:tc>
                  <a:txBody>
                    <a:bodyPr/>
                    <a:lstStyle/>
                    <a:p>
                      <a:pPr algn="ctr"/>
                      <a:r>
                        <a:rPr lang="en-US" sz="1500" dirty="0">
                          <a:latin typeface="PT Sans" panose="020B0503020203020204"/>
                        </a:rPr>
                        <a:t>$2,949,094.26</a:t>
                      </a:r>
                    </a:p>
                  </a:txBody>
                  <a:tcPr/>
                </a:tc>
                <a:tc>
                  <a:txBody>
                    <a:bodyPr/>
                    <a:lstStyle/>
                    <a:p>
                      <a:pPr algn="ctr"/>
                      <a:r>
                        <a:rPr lang="en-US" sz="1500" dirty="0">
                          <a:latin typeface="PT Sans" panose="020B0503020203020204"/>
                        </a:rPr>
                        <a:t>$1,474,547.15</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Current Unobligated Balance (as of  9/30/2019)</a:t>
                      </a:r>
                    </a:p>
                  </a:txBody>
                  <a:tcPr>
                    <a:solidFill>
                      <a:schemeClr val="tx1"/>
                    </a:solidFill>
                  </a:tcPr>
                </a:tc>
                <a:tc>
                  <a:txBody>
                    <a:bodyPr/>
                    <a:lstStyle/>
                    <a:p>
                      <a:pPr algn="ctr"/>
                      <a:r>
                        <a:rPr lang="en-US" sz="1500" dirty="0">
                          <a:latin typeface="PT Sans" panose="020B0503020203020204"/>
                        </a:rPr>
                        <a:t>$17,505,841.13</a:t>
                      </a:r>
                    </a:p>
                  </a:txBody>
                  <a:tcPr/>
                </a:tc>
                <a:tc>
                  <a:txBody>
                    <a:bodyPr/>
                    <a:lstStyle/>
                    <a:p>
                      <a:pPr algn="ctr"/>
                      <a:r>
                        <a:rPr lang="en-US" sz="1500" dirty="0">
                          <a:latin typeface="PT Sans" panose="020B0503020203020204"/>
                        </a:rPr>
                        <a:t>$988,151.57</a:t>
                      </a:r>
                    </a:p>
                  </a:txBody>
                  <a:tcPr/>
                </a:tc>
                <a:extLst>
                  <a:ext uri="{0D108BD9-81ED-4DB2-BD59-A6C34878D82A}">
                    <a16:rowId xmlns:a16="http://schemas.microsoft.com/office/drawing/2014/main" val="4199533641"/>
                  </a:ext>
                </a:extLst>
              </a:tr>
            </a:tbl>
          </a:graphicData>
        </a:graphic>
      </p:graphicFrame>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51" name="Picture 50">
            <a:extLst>
              <a:ext uri="{FF2B5EF4-FFF2-40B4-BE49-F238E27FC236}">
                <a16:creationId xmlns:a16="http://schemas.microsoft.com/office/drawing/2014/main" id="{F999C3B5-2DBB-4A65-B0D5-D4CF53A35A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71716" cy="844612"/>
            <a:chOff x="172361" y="2033593"/>
            <a:chExt cx="8871716"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71716" cy="844612"/>
              <a:chOff x="173243" y="2962504"/>
              <a:chExt cx="8871716"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56105" y="3115112"/>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707667"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880910" y="2962504"/>
                <a:ext cx="1358195"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239105" y="2962504"/>
                <a:ext cx="63606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67974"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74291" y="2033593"/>
              <a:ext cx="1293436"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803205" y="2207236"/>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0033" y="5021935"/>
            <a:ext cx="2433903" cy="163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 name="Table 40">
            <a:extLst>
              <a:ext uri="{FF2B5EF4-FFF2-40B4-BE49-F238E27FC236}">
                <a16:creationId xmlns:a16="http://schemas.microsoft.com/office/drawing/2014/main" id="{0CE1317D-342B-455D-8255-C58A16B65282}"/>
              </a:ext>
            </a:extLst>
          </p:cNvPr>
          <p:cNvGraphicFramePr>
            <a:graphicFrameLocks noGrp="1"/>
          </p:cNvGraphicFramePr>
          <p:nvPr>
            <p:extLst>
              <p:ext uri="{D42A27DB-BD31-4B8C-83A1-F6EECF244321}">
                <p14:modId xmlns:p14="http://schemas.microsoft.com/office/powerpoint/2010/main" val="645713876"/>
              </p:ext>
            </p:extLst>
          </p:nvPr>
        </p:nvGraphicFramePr>
        <p:xfrm>
          <a:off x="136141" y="3285560"/>
          <a:ext cx="8896156" cy="1158240"/>
        </p:xfrm>
        <a:graphic>
          <a:graphicData uri="http://schemas.openxmlformats.org/drawingml/2006/table">
            <a:tbl>
              <a:tblPr firstRow="1" bandRow="1">
                <a:tableStyleId>{9D7B26C5-4107-4FEC-AEDC-1716B250A1EF}</a:tableStyleId>
              </a:tblPr>
              <a:tblGrid>
                <a:gridCol w="2722340">
                  <a:extLst>
                    <a:ext uri="{9D8B030D-6E8A-4147-A177-3AD203B41FA5}">
                      <a16:colId xmlns:a16="http://schemas.microsoft.com/office/drawing/2014/main" val="2346649935"/>
                    </a:ext>
                  </a:extLst>
                </a:gridCol>
                <a:gridCol w="1368152">
                  <a:extLst>
                    <a:ext uri="{9D8B030D-6E8A-4147-A177-3AD203B41FA5}">
                      <a16:colId xmlns:a16="http://schemas.microsoft.com/office/drawing/2014/main" val="736485009"/>
                    </a:ext>
                  </a:extLst>
                </a:gridCol>
                <a:gridCol w="648072">
                  <a:extLst>
                    <a:ext uri="{9D8B030D-6E8A-4147-A177-3AD203B41FA5}">
                      <a16:colId xmlns:a16="http://schemas.microsoft.com/office/drawing/2014/main" val="321046396"/>
                    </a:ext>
                  </a:extLst>
                </a:gridCol>
                <a:gridCol w="1261660">
                  <a:extLst>
                    <a:ext uri="{9D8B030D-6E8A-4147-A177-3AD203B41FA5}">
                      <a16:colId xmlns:a16="http://schemas.microsoft.com/office/drawing/2014/main" val="718421099"/>
                    </a:ext>
                  </a:extLst>
                </a:gridCol>
                <a:gridCol w="1413239">
                  <a:extLst>
                    <a:ext uri="{9D8B030D-6E8A-4147-A177-3AD203B41FA5}">
                      <a16:colId xmlns:a16="http://schemas.microsoft.com/office/drawing/2014/main" val="2695416265"/>
                    </a:ext>
                  </a:extLst>
                </a:gridCol>
                <a:gridCol w="1482693">
                  <a:extLst>
                    <a:ext uri="{9D8B030D-6E8A-4147-A177-3AD203B41FA5}">
                      <a16:colId xmlns:a16="http://schemas.microsoft.com/office/drawing/2014/main" val="1928966016"/>
                    </a:ext>
                  </a:extLst>
                </a:gridCol>
              </a:tblGrid>
              <a:tr h="774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Construction of approximately 2,100 feet of Commerce Park Drive and a right-turn lane on 6th Street SW.</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Cedar Rapids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accent3">
                              <a:lumMod val="75000"/>
                            </a:schemeClr>
                          </a:solidFill>
                          <a:latin typeface="PT Sans" panose="020B0503020203020204" pitchFamily="34" charset="0"/>
                        </a:rPr>
                        <a:t>47</a:t>
                      </a:r>
                      <a:endParaRPr lang="en-US" sz="1400" dirty="0">
                        <a:solidFill>
                          <a:schemeClr val="accent3">
                            <a:lumMod val="75000"/>
                          </a:schemeClr>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$1,638,152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$819,076</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587592"/>
                  </a:ext>
                </a:extLst>
              </a:tr>
            </a:tbl>
          </a:graphicData>
        </a:graphic>
      </p:graphicFrame>
      <p:graphicFrame>
        <p:nvGraphicFramePr>
          <p:cNvPr id="2" name="Table 1">
            <a:extLst>
              <a:ext uri="{FF2B5EF4-FFF2-40B4-BE49-F238E27FC236}">
                <a16:creationId xmlns:a16="http://schemas.microsoft.com/office/drawing/2014/main" id="{D5DD6FA4-2D31-4FB5-A96C-DA28D28FFC50}"/>
              </a:ext>
            </a:extLst>
          </p:cNvPr>
          <p:cNvGraphicFramePr>
            <a:graphicFrameLocks noGrp="1"/>
          </p:cNvGraphicFramePr>
          <p:nvPr>
            <p:extLst>
              <p:ext uri="{D42A27DB-BD31-4B8C-83A1-F6EECF244321}">
                <p14:modId xmlns:p14="http://schemas.microsoft.com/office/powerpoint/2010/main" val="4083976979"/>
              </p:ext>
            </p:extLst>
          </p:nvPr>
        </p:nvGraphicFramePr>
        <p:xfrm>
          <a:off x="136141" y="2487096"/>
          <a:ext cx="8896156" cy="840980"/>
        </p:xfrm>
        <a:graphic>
          <a:graphicData uri="http://schemas.openxmlformats.org/drawingml/2006/table">
            <a:tbl>
              <a:tblPr firstRow="1" bandRow="1">
                <a:tableStyleId>{9D7B26C5-4107-4FEC-AEDC-1716B250A1EF}</a:tableStyleId>
              </a:tblPr>
              <a:tblGrid>
                <a:gridCol w="2722340">
                  <a:extLst>
                    <a:ext uri="{9D8B030D-6E8A-4147-A177-3AD203B41FA5}">
                      <a16:colId xmlns:a16="http://schemas.microsoft.com/office/drawing/2014/main" val="973418925"/>
                    </a:ext>
                  </a:extLst>
                </a:gridCol>
                <a:gridCol w="1368152">
                  <a:extLst>
                    <a:ext uri="{9D8B030D-6E8A-4147-A177-3AD203B41FA5}">
                      <a16:colId xmlns:a16="http://schemas.microsoft.com/office/drawing/2014/main" val="2667803877"/>
                    </a:ext>
                  </a:extLst>
                </a:gridCol>
                <a:gridCol w="648072">
                  <a:extLst>
                    <a:ext uri="{9D8B030D-6E8A-4147-A177-3AD203B41FA5}">
                      <a16:colId xmlns:a16="http://schemas.microsoft.com/office/drawing/2014/main" val="3214809344"/>
                    </a:ext>
                  </a:extLst>
                </a:gridCol>
                <a:gridCol w="1261660">
                  <a:extLst>
                    <a:ext uri="{9D8B030D-6E8A-4147-A177-3AD203B41FA5}">
                      <a16:colId xmlns:a16="http://schemas.microsoft.com/office/drawing/2014/main" val="2857275192"/>
                    </a:ext>
                  </a:extLst>
                </a:gridCol>
                <a:gridCol w="1413239">
                  <a:extLst>
                    <a:ext uri="{9D8B030D-6E8A-4147-A177-3AD203B41FA5}">
                      <a16:colId xmlns:a16="http://schemas.microsoft.com/office/drawing/2014/main" val="3909944722"/>
                    </a:ext>
                  </a:extLst>
                </a:gridCol>
                <a:gridCol w="1482693">
                  <a:extLst>
                    <a:ext uri="{9D8B030D-6E8A-4147-A177-3AD203B41FA5}">
                      <a16:colId xmlns:a16="http://schemas.microsoft.com/office/drawing/2014/main" val="2740814702"/>
                    </a:ext>
                  </a:extLst>
                </a:gridCol>
              </a:tblGrid>
              <a:tr h="840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Reconstruction of approximately 636 feet of Gifford Road.</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Council Bluffs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60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$578,895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$289,448</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0013016"/>
                  </a:ext>
                </a:extLst>
              </a:tr>
            </a:tbl>
          </a:graphicData>
        </a:graphic>
      </p:graphicFrame>
      <p:sp>
        <p:nvSpPr>
          <p:cNvPr id="36" name="Oval 35">
            <a:extLst>
              <a:ext uri="{FF2B5EF4-FFF2-40B4-BE49-F238E27FC236}">
                <a16:creationId xmlns:a16="http://schemas.microsoft.com/office/drawing/2014/main" id="{5C2733DA-9C17-434E-83E2-92A9674E1E4D}"/>
              </a:ext>
            </a:extLst>
          </p:cNvPr>
          <p:cNvSpPr>
            <a:spLocks noChangeAspect="1"/>
          </p:cNvSpPr>
          <p:nvPr/>
        </p:nvSpPr>
        <p:spPr>
          <a:xfrm>
            <a:off x="3858349" y="6097408"/>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a:extLst>
              <a:ext uri="{FF2B5EF4-FFF2-40B4-BE49-F238E27FC236}">
                <a16:creationId xmlns:a16="http://schemas.microsoft.com/office/drawing/2014/main" id="{7EDD6C25-0441-41DF-8366-AC464BDA4E03}"/>
              </a:ext>
            </a:extLst>
          </p:cNvPr>
          <p:cNvSpPr>
            <a:spLocks noChangeAspect="1"/>
          </p:cNvSpPr>
          <p:nvPr/>
        </p:nvSpPr>
        <p:spPr>
          <a:xfrm>
            <a:off x="5372614" y="5786082"/>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8904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Council Bluffs</a:t>
            </a:r>
          </a:p>
          <a:p>
            <a:pPr marL="0" indent="0">
              <a:spcBef>
                <a:spcPts val="0"/>
              </a:spcBef>
              <a:buClr>
                <a:schemeClr val="tx1"/>
              </a:buClr>
              <a:buNone/>
              <a:defRPr/>
            </a:pPr>
            <a:r>
              <a:rPr lang="en-US" sz="1800" b="1" dirty="0">
                <a:latin typeface="PT Sans" panose="020B0503020203020204"/>
                <a:cs typeface="Arial" pitchFamily="34" charset="0"/>
              </a:rPr>
              <a:t>(Local Development)</a:t>
            </a:r>
            <a:endParaRPr lang="en-US" sz="2400" b="1" dirty="0">
              <a:latin typeface="PT Sans" panose="020B0503020203020204"/>
              <a:cs typeface="Arial" pitchFamily="34" charset="0"/>
            </a:endParaRPr>
          </a:p>
          <a:p>
            <a:pPr marL="0" indent="0">
              <a:buNone/>
            </a:pPr>
            <a:r>
              <a:rPr lang="en-US" sz="1800" dirty="0">
                <a:latin typeface="PT Sans" panose="020B0503020203020204"/>
              </a:rPr>
              <a:t>Reconstruction of approximately 636 feet of Gifford Road located on the south side of town. This project will provide improved access to more than 69 acres for industrial and technology purposes. </a:t>
            </a:r>
          </a:p>
          <a:p>
            <a:pPr marL="0" indent="0">
              <a:spcBef>
                <a:spcPts val="0"/>
              </a:spcBef>
              <a:buClr>
                <a:schemeClr val="tx1"/>
              </a:buClr>
              <a:buNone/>
              <a:defRPr/>
            </a:pPr>
            <a:r>
              <a:rPr lang="en-US" sz="1800" dirty="0">
                <a:latin typeface="PT Sans" panose="020B0503020203020204"/>
                <a:cs typeface="Arial" pitchFamily="34" charset="0"/>
              </a:rPr>
              <a:t>Total Cost:     $578,895</a:t>
            </a:r>
          </a:p>
          <a:p>
            <a:pPr marL="0" indent="0">
              <a:spcBef>
                <a:spcPts val="0"/>
              </a:spcBef>
              <a:buClr>
                <a:schemeClr val="tx1"/>
              </a:buClr>
              <a:buNone/>
              <a:defRPr/>
            </a:pPr>
            <a:r>
              <a:rPr lang="en-US" sz="1800" dirty="0">
                <a:latin typeface="PT Sans" panose="020B0503020203020204"/>
                <a:cs typeface="Arial" pitchFamily="34" charset="0"/>
              </a:rPr>
              <a:t>Requested</a:t>
            </a:r>
            <a:r>
              <a:rPr lang="en-US" sz="1800">
                <a:latin typeface="PT Sans" panose="020B0503020203020204"/>
                <a:cs typeface="Arial" pitchFamily="34" charset="0"/>
              </a:rPr>
              <a:t>:    $289,448  </a:t>
            </a:r>
            <a:r>
              <a:rPr lang="en-US" sz="1800" dirty="0">
                <a:latin typeface="PT Sans" panose="020B0503020203020204"/>
                <a:cs typeface="Arial" pitchFamily="34" charset="0"/>
              </a:rPr>
              <a:t>(50%)</a:t>
            </a:r>
          </a:p>
          <a:p>
            <a:pPr marL="0" indent="0">
              <a:spcBef>
                <a:spcPts val="0"/>
              </a:spcBef>
              <a:buClr>
                <a:schemeClr val="tx1"/>
              </a:buClr>
              <a:buNone/>
              <a:defRPr/>
            </a:pPr>
            <a:endParaRPr lang="en-US" sz="2400" dirty="0">
              <a:latin typeface="PT Sans" panose="020B0503020203020204"/>
              <a:cs typeface="Arial" pitchFamily="34" charset="0"/>
            </a:endParaRPr>
          </a:p>
        </p:txBody>
      </p:sp>
      <p:pic>
        <p:nvPicPr>
          <p:cNvPr id="3" name="Picture 2">
            <a:extLst>
              <a:ext uri="{FF2B5EF4-FFF2-40B4-BE49-F238E27FC236}">
                <a16:creationId xmlns:a16="http://schemas.microsoft.com/office/drawing/2014/main" id="{F9B1BFAD-A294-4F88-89AE-E677644D694F}"/>
              </a:ext>
            </a:extLst>
          </p:cNvPr>
          <p:cNvPicPr>
            <a:picLocks noChangeAspect="1"/>
          </p:cNvPicPr>
          <p:nvPr/>
        </p:nvPicPr>
        <p:blipFill>
          <a:blip r:embed="rId2"/>
          <a:stretch>
            <a:fillRect/>
          </a:stretch>
        </p:blipFill>
        <p:spPr>
          <a:xfrm>
            <a:off x="727598" y="2908601"/>
            <a:ext cx="3158002" cy="3353091"/>
          </a:xfrm>
          <a:prstGeom prst="rect">
            <a:avLst/>
          </a:prstGeom>
        </p:spPr>
      </p:pic>
      <p:pic>
        <p:nvPicPr>
          <p:cNvPr id="4" name="Picture 3">
            <a:extLst>
              <a:ext uri="{FF2B5EF4-FFF2-40B4-BE49-F238E27FC236}">
                <a16:creationId xmlns:a16="http://schemas.microsoft.com/office/drawing/2014/main" id="{B04DA493-4CCD-4F4E-B3A0-88126FE6359C}"/>
              </a:ext>
            </a:extLst>
          </p:cNvPr>
          <p:cNvPicPr>
            <a:picLocks noChangeAspect="1"/>
          </p:cNvPicPr>
          <p:nvPr/>
        </p:nvPicPr>
        <p:blipFill rotWithShape="1">
          <a:blip r:embed="rId3"/>
          <a:srcRect l="13775" t="25194" r="38975" b="6294"/>
          <a:stretch/>
        </p:blipFill>
        <p:spPr>
          <a:xfrm>
            <a:off x="4171841" y="2060848"/>
            <a:ext cx="4320480" cy="4176464"/>
          </a:xfrm>
          <a:prstGeom prst="rect">
            <a:avLst/>
          </a:prstGeom>
          <a:ln>
            <a:solidFill>
              <a:schemeClr val="tx1"/>
            </a:solidFill>
          </a:ln>
        </p:spPr>
      </p:pic>
    </p:spTree>
    <p:extLst>
      <p:ext uri="{BB962C8B-B14F-4D97-AF65-F5344CB8AC3E}">
        <p14:creationId xmlns:p14="http://schemas.microsoft.com/office/powerpoint/2010/main" val="2488947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Cedar Rapids</a:t>
            </a:r>
          </a:p>
          <a:p>
            <a:pPr marL="0" indent="0">
              <a:spcBef>
                <a:spcPts val="0"/>
              </a:spcBef>
              <a:buClr>
                <a:schemeClr val="tx1"/>
              </a:buClr>
              <a:buNone/>
              <a:defRPr/>
            </a:pPr>
            <a:r>
              <a:rPr lang="en-US" sz="1800" b="1" dirty="0">
                <a:latin typeface="PT Sans" panose="020B0503020203020204"/>
                <a:cs typeface="Arial" pitchFamily="34" charset="0"/>
              </a:rPr>
              <a:t>(Local Development)</a:t>
            </a:r>
            <a:endParaRPr lang="en-US" sz="2400" b="1" dirty="0">
              <a:latin typeface="PT Sans" panose="020B0503020203020204"/>
              <a:cs typeface="Arial" pitchFamily="34" charset="0"/>
            </a:endParaRPr>
          </a:p>
          <a:p>
            <a:pPr marL="0" indent="0">
              <a:buNone/>
            </a:pPr>
            <a:r>
              <a:rPr lang="en-US" sz="1800" dirty="0">
                <a:latin typeface="PT Sans" panose="020B0503020203020204"/>
              </a:rPr>
              <a:t>Construction of approximately 2,100 feet of Commerce Park Drive and a right-turn lane on 6th Street SW located on the southwest side of town. This project is necessary to provide access to five lots totaling more than 75 acres for warehousing and industrial purposes.</a:t>
            </a:r>
          </a:p>
          <a:p>
            <a:pPr marL="0" indent="0">
              <a:spcBef>
                <a:spcPts val="0"/>
              </a:spcBef>
              <a:buClr>
                <a:schemeClr val="tx1"/>
              </a:buClr>
              <a:buNone/>
              <a:defRPr/>
            </a:pPr>
            <a:r>
              <a:rPr lang="en-US" sz="1800" dirty="0">
                <a:latin typeface="PT Sans" panose="020B0503020203020204"/>
                <a:cs typeface="Arial" pitchFamily="34" charset="0"/>
              </a:rPr>
              <a:t>Total Cost:     $1,638,152</a:t>
            </a:r>
          </a:p>
          <a:p>
            <a:pPr marL="0" indent="0">
              <a:spcBef>
                <a:spcPts val="0"/>
              </a:spcBef>
              <a:buClr>
                <a:schemeClr val="tx1"/>
              </a:buClr>
              <a:buNone/>
              <a:defRPr/>
            </a:pPr>
            <a:r>
              <a:rPr lang="en-US" sz="1800" dirty="0">
                <a:latin typeface="PT Sans" panose="020B0503020203020204"/>
                <a:cs typeface="Arial" pitchFamily="34" charset="0"/>
              </a:rPr>
              <a:t>Requested:       $819,076  (50%)</a:t>
            </a:r>
          </a:p>
          <a:p>
            <a:pPr marL="0" indent="0">
              <a:spcBef>
                <a:spcPts val="0"/>
              </a:spcBef>
              <a:buClr>
                <a:schemeClr val="tx1"/>
              </a:buClr>
              <a:buNone/>
              <a:defRPr/>
            </a:pPr>
            <a:endParaRPr lang="en-US" sz="2400" dirty="0">
              <a:latin typeface="PT Sans" panose="020B0503020203020204"/>
              <a:cs typeface="Arial" pitchFamily="34" charset="0"/>
            </a:endParaRPr>
          </a:p>
        </p:txBody>
      </p:sp>
      <p:pic>
        <p:nvPicPr>
          <p:cNvPr id="3" name="Picture 2">
            <a:extLst>
              <a:ext uri="{FF2B5EF4-FFF2-40B4-BE49-F238E27FC236}">
                <a16:creationId xmlns:a16="http://schemas.microsoft.com/office/drawing/2014/main" id="{49D02A10-6477-419E-BAB8-0BBB6B45D4E7}"/>
              </a:ext>
            </a:extLst>
          </p:cNvPr>
          <p:cNvPicPr>
            <a:picLocks noChangeAspect="1"/>
          </p:cNvPicPr>
          <p:nvPr/>
        </p:nvPicPr>
        <p:blipFill rotWithShape="1">
          <a:blip r:embed="rId2"/>
          <a:srcRect l="10351" t="25194" r="25588" b="13381"/>
          <a:stretch/>
        </p:blipFill>
        <p:spPr>
          <a:xfrm>
            <a:off x="395536" y="2996952"/>
            <a:ext cx="5294513" cy="3384376"/>
          </a:xfrm>
          <a:prstGeom prst="rect">
            <a:avLst/>
          </a:prstGeom>
          <a:ln>
            <a:solidFill>
              <a:schemeClr val="tx1"/>
            </a:solidFill>
          </a:ln>
        </p:spPr>
      </p:pic>
      <p:pic>
        <p:nvPicPr>
          <p:cNvPr id="2" name="Picture 1">
            <a:extLst>
              <a:ext uri="{FF2B5EF4-FFF2-40B4-BE49-F238E27FC236}">
                <a16:creationId xmlns:a16="http://schemas.microsoft.com/office/drawing/2014/main" id="{A6A90908-2C78-4960-8EE1-8FC3DEA6484D}"/>
              </a:ext>
            </a:extLst>
          </p:cNvPr>
          <p:cNvPicPr>
            <a:picLocks noChangeAspect="1"/>
          </p:cNvPicPr>
          <p:nvPr/>
        </p:nvPicPr>
        <p:blipFill rotWithShape="1">
          <a:blip r:embed="rId3"/>
          <a:srcRect l="27951" t="25194" r="34250" b="41731"/>
          <a:stretch/>
        </p:blipFill>
        <p:spPr>
          <a:xfrm>
            <a:off x="5364088" y="2132856"/>
            <a:ext cx="3456384" cy="2016224"/>
          </a:xfrm>
          <a:prstGeom prst="rect">
            <a:avLst/>
          </a:prstGeom>
        </p:spPr>
      </p:pic>
    </p:spTree>
    <p:extLst>
      <p:ext uri="{BB962C8B-B14F-4D97-AF65-F5344CB8AC3E}">
        <p14:creationId xmlns:p14="http://schemas.microsoft.com/office/powerpoint/2010/main" val="209915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Craig Markley, Systems Planning Bureau</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3"/>
              </a:rPr>
              <a:t>craig.markley@iowadot.us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515-239-1027</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13316</TotalTime>
  <Words>363</Words>
  <Application>Microsoft Office PowerPoint</Application>
  <PresentationFormat>On-screen Show (4:3)</PresentationFormat>
  <Paragraphs>71</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PT Sans</vt:lpstr>
      <vt:lpstr>Office Theme</vt:lpstr>
      <vt:lpstr>PowerPoint Presentation</vt:lpstr>
      <vt:lpstr>Revitalize Iowa’s Sound Economy Program</vt:lpstr>
      <vt:lpstr>Available Funding and Application Summary</vt:lpstr>
      <vt:lpstr>Local Development Project Evaluation Criteria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Kolacia, Jennifer</cp:lastModifiedBy>
  <cp:revision>280</cp:revision>
  <cp:lastPrinted>2019-10-01T13:54:03Z</cp:lastPrinted>
  <dcterms:created xsi:type="dcterms:W3CDTF">2014-05-10T08:44:16Z</dcterms:created>
  <dcterms:modified xsi:type="dcterms:W3CDTF">2019-11-04T22:58:45Z</dcterms:modified>
</cp:coreProperties>
</file>