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39" r:id="rId3"/>
    <p:sldId id="341" r:id="rId4"/>
    <p:sldId id="333" r:id="rId5"/>
    <p:sldId id="334" r:id="rId6"/>
    <p:sldId id="350" r:id="rId7"/>
    <p:sldId id="351" r:id="rId8"/>
    <p:sldId id="367" r:id="rId9"/>
    <p:sldId id="360" r:id="rId10"/>
    <p:sldId id="347" r:id="rId11"/>
    <p:sldId id="368" r:id="rId12"/>
    <p:sldId id="336" r:id="rId13"/>
    <p:sldId id="287" r:id="rId14"/>
    <p:sldId id="358" r:id="rId15"/>
    <p:sldId id="363" r:id="rId16"/>
    <p:sldId id="3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717F"/>
    <a:srgbClr val="B55813"/>
    <a:srgbClr val="B1B3B3"/>
    <a:srgbClr val="53565A"/>
    <a:srgbClr val="871721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50" autoAdjust="0"/>
  </p:normalViewPr>
  <p:slideViewPr>
    <p:cSldViewPr>
      <p:cViewPr varScale="1">
        <p:scale>
          <a:sx n="63" d="100"/>
          <a:sy n="63" d="100"/>
        </p:scale>
        <p:origin x="13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1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Traffic Safety Improvement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Traffic Safety Improvement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n.laaser-webb@iowadot.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traffic/Traffic-and-Safety-programs/TSIP/TSIP-Progra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0" y="4869160"/>
            <a:ext cx="666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Traffic Safety Improvement Program</a:t>
            </a:r>
          </a:p>
          <a:p>
            <a:r>
              <a:rPr lang="en-US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283703" y="576229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 2021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897B5CF-F6D3-49FA-8E27-0DA5715F2A47}"/>
              </a:ext>
            </a:extLst>
          </p:cNvPr>
          <p:cNvGrpSpPr/>
          <p:nvPr/>
        </p:nvGrpSpPr>
        <p:grpSpPr>
          <a:xfrm>
            <a:off x="179512" y="2149421"/>
            <a:ext cx="8799274" cy="432048"/>
            <a:chOff x="173245" y="3145145"/>
            <a:chExt cx="8799274" cy="4320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6AD57F-3460-4E9C-8440-F1D8F9BDA4AF}"/>
                </a:ext>
              </a:extLst>
            </p:cNvPr>
            <p:cNvSpPr/>
            <p:nvPr/>
          </p:nvSpPr>
          <p:spPr>
            <a:xfrm>
              <a:off x="173245" y="3145145"/>
              <a:ext cx="2930704" cy="432048"/>
            </a:xfrm>
            <a:prstGeom prst="rect">
              <a:avLst/>
            </a:prstGeom>
            <a:solidFill>
              <a:srgbClr val="87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F4CAD-BDFD-47DB-A1E9-071BC330FB56}"/>
                </a:ext>
              </a:extLst>
            </p:cNvPr>
            <p:cNvSpPr txBox="1"/>
            <p:nvPr/>
          </p:nvSpPr>
          <p:spPr>
            <a:xfrm>
              <a:off x="176965" y="3214091"/>
              <a:ext cx="292698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PROJECT NAME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1F4F73-2CFA-42D8-ACB3-69A705307D0D}"/>
                </a:ext>
              </a:extLst>
            </p:cNvPr>
            <p:cNvSpPr/>
            <p:nvPr/>
          </p:nvSpPr>
          <p:spPr>
            <a:xfrm>
              <a:off x="3161491" y="3145145"/>
              <a:ext cx="2852204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BFD042-C387-4533-A300-4262290A545A}"/>
                </a:ext>
              </a:extLst>
            </p:cNvPr>
            <p:cNvSpPr txBox="1"/>
            <p:nvPr/>
          </p:nvSpPr>
          <p:spPr>
            <a:xfrm>
              <a:off x="3161491" y="3214091"/>
              <a:ext cx="28522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REQUESTED AMOUNT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3182F6-E834-48D5-878A-8EA9846B082C}"/>
                </a:ext>
              </a:extLst>
            </p:cNvPr>
            <p:cNvSpPr/>
            <p:nvPr/>
          </p:nvSpPr>
          <p:spPr>
            <a:xfrm>
              <a:off x="6071237" y="3145145"/>
              <a:ext cx="2901282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EB787-A360-4659-B2CA-D3E1F7F97052}"/>
                </a:ext>
              </a:extLst>
            </p:cNvPr>
            <p:cNvSpPr txBox="1"/>
            <p:nvPr/>
          </p:nvSpPr>
          <p:spPr>
            <a:xfrm>
              <a:off x="6080247" y="3216660"/>
              <a:ext cx="288326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RECOMMENDED AMOUNT</a:t>
              </a:r>
            </a:p>
          </p:txBody>
        </p:sp>
      </p:grp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8A20531-B82A-4D5E-BC51-2FB957B97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46589"/>
              </p:ext>
            </p:extLst>
          </p:nvPr>
        </p:nvGraphicFramePr>
        <p:xfrm>
          <a:off x="183233" y="2598382"/>
          <a:ext cx="8781255" cy="4112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27085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48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Non-motorized Traffic Monitoring (Phase 4)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$39,664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707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Applications of the Iowa Curve Database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32515"/>
                  </a:ext>
                </a:extLst>
              </a:tr>
              <a:tr h="512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ICAT Training (Phase 3)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$70,000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170122"/>
                  </a:ext>
                </a:extLst>
              </a:tr>
              <a:tr h="512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MDST Facilitator Program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651249"/>
                  </a:ext>
                </a:extLst>
              </a:tr>
              <a:tr h="512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Roundabout Conference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300739"/>
                  </a:ext>
                </a:extLst>
              </a:tr>
              <a:tr h="1119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Inventory of Three-Lane Road Characteristics, Origins, and Impacts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3206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7320F2D-15AA-4951-8161-0C2537D7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676916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Studies &amp; Outreach</a:t>
            </a:r>
            <a:br>
              <a:rPr lang="en-US" dirty="0"/>
            </a:br>
            <a:r>
              <a:rPr lang="en-US" sz="2700" dirty="0"/>
              <a:t>Funding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85506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897B5CF-F6D3-49FA-8E27-0DA5715F2A47}"/>
              </a:ext>
            </a:extLst>
          </p:cNvPr>
          <p:cNvGrpSpPr/>
          <p:nvPr/>
        </p:nvGrpSpPr>
        <p:grpSpPr>
          <a:xfrm>
            <a:off x="171713" y="2141595"/>
            <a:ext cx="8799274" cy="432048"/>
            <a:chOff x="173245" y="3145145"/>
            <a:chExt cx="8799274" cy="4320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6AD57F-3460-4E9C-8440-F1D8F9BDA4AF}"/>
                </a:ext>
              </a:extLst>
            </p:cNvPr>
            <p:cNvSpPr/>
            <p:nvPr/>
          </p:nvSpPr>
          <p:spPr>
            <a:xfrm>
              <a:off x="173245" y="3145145"/>
              <a:ext cx="2930704" cy="432048"/>
            </a:xfrm>
            <a:prstGeom prst="rect">
              <a:avLst/>
            </a:prstGeom>
            <a:solidFill>
              <a:srgbClr val="87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F4CAD-BDFD-47DB-A1E9-071BC330FB56}"/>
                </a:ext>
              </a:extLst>
            </p:cNvPr>
            <p:cNvSpPr txBox="1"/>
            <p:nvPr/>
          </p:nvSpPr>
          <p:spPr>
            <a:xfrm>
              <a:off x="173245" y="3214091"/>
              <a:ext cx="293070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PROJECT NAME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1F4F73-2CFA-42D8-ACB3-69A705307D0D}"/>
                </a:ext>
              </a:extLst>
            </p:cNvPr>
            <p:cNvSpPr/>
            <p:nvPr/>
          </p:nvSpPr>
          <p:spPr>
            <a:xfrm>
              <a:off x="3161491" y="3145145"/>
              <a:ext cx="2852204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BFD042-C387-4533-A300-4262290A545A}"/>
                </a:ext>
              </a:extLst>
            </p:cNvPr>
            <p:cNvSpPr txBox="1"/>
            <p:nvPr/>
          </p:nvSpPr>
          <p:spPr>
            <a:xfrm>
              <a:off x="3161490" y="3214091"/>
              <a:ext cx="2852203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REQUESTED AMOUNT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3182F6-E834-48D5-878A-8EA9846B082C}"/>
                </a:ext>
              </a:extLst>
            </p:cNvPr>
            <p:cNvSpPr/>
            <p:nvPr/>
          </p:nvSpPr>
          <p:spPr>
            <a:xfrm>
              <a:off x="6071237" y="3145145"/>
              <a:ext cx="2901282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8A20531-B82A-4D5E-BC51-2FB957B97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626284"/>
              </p:ext>
            </p:extLst>
          </p:nvPr>
        </p:nvGraphicFramePr>
        <p:xfrm>
          <a:off x="183233" y="2598382"/>
          <a:ext cx="8781255" cy="24859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27085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48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Work Zone Sign Package Program Extension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707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Railroad Crossing Safety Education Support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32515"/>
                  </a:ext>
                </a:extLst>
              </a:tr>
              <a:tr h="512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Traffic Safety Outreach Videos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170122"/>
                  </a:ext>
                </a:extLst>
              </a:tr>
              <a:tr h="512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Statewide Bicycle Safety Media Campaign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651249"/>
                  </a:ext>
                </a:extLst>
              </a:tr>
            </a:tbl>
          </a:graphicData>
        </a:graphic>
      </p:graphicFrame>
      <p:sp>
        <p:nvSpPr>
          <p:cNvPr id="15" name="Title 2">
            <a:extLst>
              <a:ext uri="{FF2B5EF4-FFF2-40B4-BE49-F238E27FC236}">
                <a16:creationId xmlns:a16="http://schemas.microsoft.com/office/drawing/2014/main" id="{D9B1B553-06F2-4665-A357-5F3B3572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676916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Studies &amp; Outreach</a:t>
            </a:r>
            <a:br>
              <a:rPr lang="en-US" dirty="0"/>
            </a:br>
            <a:r>
              <a:rPr lang="en-US" sz="2700" dirty="0"/>
              <a:t>Funding Recommendation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0051D-4F21-4675-BE9D-2156CB623800}"/>
              </a:ext>
            </a:extLst>
          </p:cNvPr>
          <p:cNvSpPr txBox="1"/>
          <p:nvPr/>
        </p:nvSpPr>
        <p:spPr>
          <a:xfrm>
            <a:off x="6086514" y="2220936"/>
            <a:ext cx="28832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RECOMMENDED AMOUNT</a:t>
            </a:r>
          </a:p>
        </p:txBody>
      </p:sp>
    </p:spTree>
    <p:extLst>
      <p:ext uri="{BB962C8B-B14F-4D97-AF65-F5344CB8AC3E}">
        <p14:creationId xmlns:p14="http://schemas.microsoft.com/office/powerpoint/2010/main" val="75395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B82227-9B6B-4524-B212-D9F57BEAE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8310" r="7849" b="4372"/>
          <a:stretch/>
        </p:blipFill>
        <p:spPr>
          <a:xfrm>
            <a:off x="395536" y="1556792"/>
            <a:ext cx="7054638" cy="46839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8882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Applications Received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5A86A-A01C-4130-B2D4-D241BB760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252" y="4997549"/>
            <a:ext cx="2449748" cy="14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27784" y="522920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Jan Laaser-Webb, Traffic and Safety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jan.laaser-webb@iowadot.us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515-239-1349</a:t>
            </a: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56" y="1018158"/>
            <a:ext cx="7886700" cy="79208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Site-Specific Improvements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55202"/>
              </p:ext>
            </p:extLst>
          </p:nvPr>
        </p:nvGraphicFramePr>
        <p:xfrm>
          <a:off x="159368" y="3172786"/>
          <a:ext cx="8799276" cy="14749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654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Independence Ave at Vinton St – turn lanes/signal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City of 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$200,000           (98%)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212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St -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guardrail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Davis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$75,000       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99932" y="6372704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3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72363" y="2283252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51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52" y="930717"/>
            <a:ext cx="7886700" cy="792088"/>
          </a:xfrm>
        </p:spPr>
        <p:txBody>
          <a:bodyPr>
            <a:noAutofit/>
          </a:bodyPr>
          <a:lstStyle/>
          <a:p>
            <a:r>
              <a:rPr lang="en-US" dirty="0"/>
              <a:t>Traffic Control Device</a:t>
            </a:r>
            <a:r>
              <a:rPr lang="en-US" sz="3400" b="1" dirty="0">
                <a:solidFill>
                  <a:schemeClr val="tx2"/>
                </a:solidFill>
              </a:rPr>
              <a:t>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07365"/>
              </p:ext>
            </p:extLst>
          </p:nvPr>
        </p:nvGraphicFramePr>
        <p:xfrm>
          <a:off x="172362" y="3050680"/>
          <a:ext cx="8786280" cy="33070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438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59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Traffic Signals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Denison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$247,800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$120,200           (49%)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Traffic Signals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Pottawattamie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 (Application Withdrawn)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$275,000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  <a:tr h="502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Traffic Signals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City of Belle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Plaine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$27,277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$27,277     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92397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Traffic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Mgmt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Hardware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City of Dubuque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$3,366,250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$200,000             (6%)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32515"/>
                  </a:ext>
                </a:extLst>
              </a:tr>
              <a:tr h="357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and County Bridge Sign Posting Program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- Local Systems Bureau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      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526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99932" y="6372704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72363" y="2140672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9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897B5CF-F6D3-49FA-8E27-0DA5715F2A47}"/>
              </a:ext>
            </a:extLst>
          </p:cNvPr>
          <p:cNvGrpSpPr/>
          <p:nvPr/>
        </p:nvGrpSpPr>
        <p:grpSpPr>
          <a:xfrm>
            <a:off x="171713" y="2141595"/>
            <a:ext cx="8799274" cy="432048"/>
            <a:chOff x="173245" y="3145145"/>
            <a:chExt cx="8799274" cy="4320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6AD57F-3460-4E9C-8440-F1D8F9BDA4AF}"/>
                </a:ext>
              </a:extLst>
            </p:cNvPr>
            <p:cNvSpPr/>
            <p:nvPr/>
          </p:nvSpPr>
          <p:spPr>
            <a:xfrm>
              <a:off x="173245" y="3145145"/>
              <a:ext cx="2930704" cy="432048"/>
            </a:xfrm>
            <a:prstGeom prst="rect">
              <a:avLst/>
            </a:prstGeom>
            <a:solidFill>
              <a:srgbClr val="87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F4CAD-BDFD-47DB-A1E9-071BC330FB56}"/>
                </a:ext>
              </a:extLst>
            </p:cNvPr>
            <p:cNvSpPr txBox="1"/>
            <p:nvPr/>
          </p:nvSpPr>
          <p:spPr>
            <a:xfrm>
              <a:off x="184765" y="3214091"/>
              <a:ext cx="291797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PROJECT NAME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1F4F73-2CFA-42D8-ACB3-69A705307D0D}"/>
                </a:ext>
              </a:extLst>
            </p:cNvPr>
            <p:cNvSpPr/>
            <p:nvPr/>
          </p:nvSpPr>
          <p:spPr>
            <a:xfrm>
              <a:off x="3161491" y="3145145"/>
              <a:ext cx="2852204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BFD042-C387-4533-A300-4262290A545A}"/>
                </a:ext>
              </a:extLst>
            </p:cNvPr>
            <p:cNvSpPr txBox="1"/>
            <p:nvPr/>
          </p:nvSpPr>
          <p:spPr>
            <a:xfrm>
              <a:off x="3160280" y="3214091"/>
              <a:ext cx="28522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REQUESTED AMOUNT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3182F6-E834-48D5-878A-8EA9846B082C}"/>
                </a:ext>
              </a:extLst>
            </p:cNvPr>
            <p:cNvSpPr/>
            <p:nvPr/>
          </p:nvSpPr>
          <p:spPr>
            <a:xfrm>
              <a:off x="6071237" y="3145145"/>
              <a:ext cx="2901282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8A20531-B82A-4D5E-BC51-2FB957B97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35544"/>
              </p:ext>
            </p:extLst>
          </p:nvPr>
        </p:nvGraphicFramePr>
        <p:xfrm>
          <a:off x="183233" y="2598382"/>
          <a:ext cx="8781255" cy="29983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27085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48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Evaluating the Impact of Stop Bars on Stopping Behavior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$60,000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707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Evaluating TIM Plans Using Probe Data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32515"/>
                  </a:ext>
                </a:extLst>
              </a:tr>
              <a:tr h="512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Purchase and Distribute Hardcopies of 2020 MUTCD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$90,000 </a:t>
                      </a:r>
                      <a:endPara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170122"/>
                  </a:ext>
                </a:extLst>
              </a:tr>
              <a:tr h="512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Safety Improvements Database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$175,000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651249"/>
                  </a:ext>
                </a:extLst>
              </a:tr>
              <a:tr h="512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Work Zone Safety Training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$35,000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300739"/>
                  </a:ext>
                </a:extLst>
              </a:tr>
            </a:tbl>
          </a:graphicData>
        </a:graphic>
      </p:graphicFrame>
      <p:sp>
        <p:nvSpPr>
          <p:cNvPr id="15" name="Title 10">
            <a:extLst>
              <a:ext uri="{FF2B5EF4-FFF2-40B4-BE49-F238E27FC236}">
                <a16:creationId xmlns:a16="http://schemas.microsoft.com/office/drawing/2014/main" id="{495CC2E2-FCB7-491B-AC27-D3E600A2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52" y="930717"/>
            <a:ext cx="7886700" cy="792088"/>
          </a:xfrm>
        </p:spPr>
        <p:txBody>
          <a:bodyPr>
            <a:noAutofit/>
          </a:bodyPr>
          <a:lstStyle/>
          <a:p>
            <a:r>
              <a:rPr lang="en-US" dirty="0"/>
              <a:t>Studies &amp; Outreach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0DE26-2593-4EAA-A0DC-DFC8612D24DA}"/>
              </a:ext>
            </a:extLst>
          </p:cNvPr>
          <p:cNvSpPr txBox="1"/>
          <p:nvPr/>
        </p:nvSpPr>
        <p:spPr>
          <a:xfrm>
            <a:off x="6086514" y="2220936"/>
            <a:ext cx="28832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RECOMMENDED AMOUNT</a:t>
            </a:r>
          </a:p>
        </p:txBody>
      </p:sp>
    </p:spTree>
    <p:extLst>
      <p:ext uri="{BB962C8B-B14F-4D97-AF65-F5344CB8AC3E}">
        <p14:creationId xmlns:p14="http://schemas.microsoft.com/office/powerpoint/2010/main" val="110087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916832"/>
            <a:ext cx="78867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/>
            <a:r>
              <a:rPr lang="en-US" b="0" dirty="0"/>
              <a:t>Established in 1987 by Iowa Legislature</a:t>
            </a:r>
          </a:p>
          <a:p>
            <a:pPr lvl="1"/>
            <a:r>
              <a:rPr lang="en-US" sz="1800" dirty="0"/>
              <a:t>Iowa Code Section 312.2 and Administrative Rules 761 Chapter 164</a:t>
            </a:r>
          </a:p>
          <a:p>
            <a:pPr lvl="1"/>
            <a:r>
              <a:rPr lang="en-US" sz="1800" dirty="0"/>
              <a:t>0.5% of Road Use Tax Fund</a:t>
            </a:r>
            <a:endParaRPr lang="en-US" sz="1800" b="0" dirty="0"/>
          </a:p>
          <a:p>
            <a:pPr lvl="0"/>
            <a:r>
              <a:rPr lang="en-US" b="0" dirty="0"/>
              <a:t>Purpose:  Implement traffic safety features in order to reduce fatalities and serious injuries</a:t>
            </a:r>
          </a:p>
          <a:p>
            <a:r>
              <a:rPr lang="en-US" b="0" dirty="0"/>
              <a:t>Available to all public entities responsible for public roads and streets</a:t>
            </a:r>
          </a:p>
          <a:p>
            <a:pPr lvl="1"/>
            <a:r>
              <a:rPr lang="en-US" b="0" dirty="0"/>
              <a:t>Now including state parks and institutional roads</a:t>
            </a:r>
          </a:p>
          <a:p>
            <a:pPr lvl="0"/>
            <a:r>
              <a:rPr lang="en-US" b="0" dirty="0"/>
              <a:t>Unique program among state DOTs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dirty="0"/>
              <a:t>Background</a:t>
            </a:r>
            <a:endParaRPr lang="en-US" sz="3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3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3"/>
            <a:ext cx="7704856" cy="4968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/>
            <a:r>
              <a:rPr lang="en-US" sz="4200" b="0" dirty="0"/>
              <a:t>Site-Specific Improvements</a:t>
            </a:r>
          </a:p>
          <a:p>
            <a:pPr lvl="1"/>
            <a:r>
              <a:rPr lang="en-US" sz="2900" dirty="0"/>
              <a:t>C</a:t>
            </a:r>
            <a:r>
              <a:rPr lang="en-US" sz="2900" b="0" dirty="0"/>
              <a:t>onstruction projects to improve traffic safety and operations</a:t>
            </a:r>
          </a:p>
          <a:p>
            <a:pPr lvl="1"/>
            <a:r>
              <a:rPr lang="en-US" sz="2900" b="0" dirty="0"/>
              <a:t>Annual funding varies, generally $6-$7 million </a:t>
            </a:r>
          </a:p>
          <a:p>
            <a:pPr lvl="0"/>
            <a:r>
              <a:rPr lang="en-US" sz="4200" b="0" dirty="0"/>
              <a:t>Traffic Control Devices</a:t>
            </a:r>
          </a:p>
          <a:p>
            <a:pPr lvl="1"/>
            <a:r>
              <a:rPr lang="en-US" sz="2900" b="0" dirty="0"/>
              <a:t>For purchase of traffic control device materials</a:t>
            </a:r>
          </a:p>
          <a:p>
            <a:pPr lvl="1"/>
            <a:r>
              <a:rPr lang="en-US" sz="2900" b="0" dirty="0"/>
              <a:t>Annual funding </a:t>
            </a:r>
            <a:r>
              <a:rPr lang="en-US" sz="2900" dirty="0"/>
              <a:t>=</a:t>
            </a:r>
            <a:r>
              <a:rPr lang="en-US" sz="2900" b="0" dirty="0"/>
              <a:t> $500,000</a:t>
            </a:r>
          </a:p>
          <a:p>
            <a:pPr lvl="0"/>
            <a:r>
              <a:rPr lang="en-US" sz="4200" b="0" dirty="0"/>
              <a:t>Studies &amp; Outreach</a:t>
            </a:r>
          </a:p>
          <a:p>
            <a:pPr lvl="1"/>
            <a:r>
              <a:rPr lang="en-US" sz="2900" dirty="0"/>
              <a:t>T</a:t>
            </a:r>
            <a:r>
              <a:rPr lang="en-US" sz="2900" b="0" dirty="0"/>
              <a:t>raffic safety research, studies, and public information initiatives</a:t>
            </a:r>
          </a:p>
          <a:p>
            <a:pPr lvl="1"/>
            <a:r>
              <a:rPr lang="en-US" sz="2900" b="0" dirty="0"/>
              <a:t>Annual funding = $500,000</a:t>
            </a:r>
          </a:p>
          <a:p>
            <a:pPr marL="0" lv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Listing of applications can be found at this link: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https://iowadot.gov/traffic/Traffic-and-Safety-programs/TSIP/TSIP-Program</a:t>
            </a:r>
            <a:endParaRPr lang="en-US" b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Funding Categories</a:t>
            </a:r>
          </a:p>
        </p:txBody>
      </p:sp>
    </p:spTree>
    <p:extLst>
      <p:ext uri="{BB962C8B-B14F-4D97-AF65-F5344CB8AC3E}">
        <p14:creationId xmlns:p14="http://schemas.microsoft.com/office/powerpoint/2010/main" val="85194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800" b="0" dirty="0"/>
              <a:t>Demonstrated relationship to traffic safety</a:t>
            </a:r>
          </a:p>
          <a:p>
            <a:pPr lvl="1"/>
            <a:r>
              <a:rPr lang="en-US" sz="1900" b="0" dirty="0"/>
              <a:t>Safety benefit </a:t>
            </a:r>
          </a:p>
          <a:p>
            <a:pPr lvl="1"/>
            <a:r>
              <a:rPr lang="en-US" sz="1900" dirty="0"/>
              <a:t>P</a:t>
            </a:r>
            <a:r>
              <a:rPr lang="en-US" sz="1900" b="0" dirty="0"/>
              <a:t>roject cost</a:t>
            </a:r>
          </a:p>
          <a:p>
            <a:pPr lvl="1"/>
            <a:r>
              <a:rPr lang="en-US" sz="1900" dirty="0"/>
              <a:t>Type of countermeasure(s) proposed</a:t>
            </a:r>
            <a:endParaRPr lang="en-US" sz="1900" b="0" dirty="0"/>
          </a:p>
          <a:p>
            <a:pPr lvl="1"/>
            <a:r>
              <a:rPr lang="en-US" sz="1900" dirty="0"/>
              <a:t>Risk factor(s) addressed</a:t>
            </a:r>
            <a:endParaRPr lang="en-US" sz="1900" b="0" dirty="0"/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Safety engineering analysis</a:t>
            </a:r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Multi-agency committee input</a:t>
            </a:r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Funding subject to agreement execution</a:t>
            </a:r>
          </a:p>
          <a:p>
            <a:pPr marL="0" lvl="0" indent="0">
              <a:buNone/>
            </a:pPr>
            <a:endParaRPr lang="en-US" b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96752"/>
            <a:ext cx="7886700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Application Review/Scoring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95439"/>
            <a:ext cx="7776864" cy="4485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/>
            <a:r>
              <a:rPr lang="en-US" sz="3100" b="0" dirty="0"/>
              <a:t>Application Summary</a:t>
            </a:r>
          </a:p>
          <a:p>
            <a:pPr lvl="1"/>
            <a:r>
              <a:rPr lang="en-US" dirty="0"/>
              <a:t>Applications received: 42</a:t>
            </a:r>
          </a:p>
          <a:p>
            <a:pPr lvl="1"/>
            <a:r>
              <a:rPr lang="en-US" dirty="0"/>
              <a:t>Total project costs: $30,504,196</a:t>
            </a:r>
          </a:p>
          <a:p>
            <a:pPr lvl="1"/>
            <a:r>
              <a:rPr lang="en-US" dirty="0"/>
              <a:t>TSIP funds requested: $9,698,743</a:t>
            </a:r>
          </a:p>
          <a:p>
            <a:pPr lvl="0"/>
            <a:r>
              <a:rPr lang="en-US" sz="3100" b="0" dirty="0"/>
              <a:t>Available Funding</a:t>
            </a:r>
          </a:p>
          <a:p>
            <a:pPr lvl="1"/>
            <a:r>
              <a:rPr lang="en-US" dirty="0"/>
              <a:t>FY 2021 TSIP estimated appropriation: $7,356,000</a:t>
            </a:r>
          </a:p>
          <a:p>
            <a:pPr lvl="2"/>
            <a:r>
              <a:rPr lang="en-US" dirty="0"/>
              <a:t>Site-Specific: $6,356,000</a:t>
            </a:r>
          </a:p>
          <a:p>
            <a:pPr lvl="2"/>
            <a:r>
              <a:rPr lang="en-US" dirty="0"/>
              <a:t>TCD: $500,000</a:t>
            </a:r>
          </a:p>
          <a:p>
            <a:pPr lvl="2"/>
            <a:r>
              <a:rPr lang="en-US" dirty="0"/>
              <a:t>Studies &amp; Outreach: $500,000</a:t>
            </a:r>
          </a:p>
          <a:p>
            <a:r>
              <a:rPr lang="en-US" dirty="0"/>
              <a:t>Total funding recommended:  $7,351,000</a:t>
            </a:r>
          </a:p>
          <a:p>
            <a:pPr lvl="2"/>
            <a:endParaRPr lang="en-US" dirty="0"/>
          </a:p>
          <a:p>
            <a:pPr lvl="1"/>
            <a:endParaRPr lang="en-US" dirty="0">
              <a:highlight>
                <a:srgbClr val="FF9966"/>
              </a:highlight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dirty="0"/>
              <a:t>Application/Funding</a:t>
            </a:r>
            <a:r>
              <a:rPr lang="en-US" b="1" dirty="0">
                <a:solidFill>
                  <a:schemeClr val="tx2"/>
                </a:solidFill>
              </a:rPr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dirty="0"/>
              <a:t>Funding </a:t>
            </a:r>
            <a:r>
              <a:rPr lang="en-US" sz="2400" b="1" dirty="0">
                <a:solidFill>
                  <a:schemeClr val="tx2"/>
                </a:solidFill>
              </a:rPr>
              <a:t>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285391"/>
              </p:ext>
            </p:extLst>
          </p:nvPr>
        </p:nvGraphicFramePr>
        <p:xfrm>
          <a:off x="203533" y="1484784"/>
          <a:ext cx="8788608" cy="4825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69 at Magazine Rd – turn lanes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Ankeny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$329,000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$239,000 (73%)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$239,000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Greenhill Rd at Cedar Heights Dr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Cedar Falls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$2,553,650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(20%)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Ave N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lane conversion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Clinton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$1,100,000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$490,000 (45%)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$490,000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13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lane conversion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Manchester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$3,080,609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(16%)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$382,000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Alburnett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Rd at Echo Hill Rd – roundabout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Marion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$990,000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(51%)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175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lane conversion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Onawa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$1,189,745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(42%)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437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12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25252"/>
              </p:ext>
            </p:extLst>
          </p:nvPr>
        </p:nvGraphicFramePr>
        <p:xfrm>
          <a:off x="203533" y="1484784"/>
          <a:ext cx="8788608" cy="497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Ashworth Dr at Warrior Ln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Waukee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$1,727,070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(29%)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E-59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edge/centerline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Crawford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$2,983,424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(17%)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 Duff Ave at US 30 EB Offramp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turn lanes/signal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$1,089,240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(46%)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100 at 31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St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turn lanes/signal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Marion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$502,108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(99%)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US 69 at 280</a:t>
                      </a:r>
                      <a:r>
                        <a:rPr lang="en-US" sz="1400" b="1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St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turn lanes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Iowa DOT -            District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$802,000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(62%)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(62%)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T-14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Marion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$966,985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(52%)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437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02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10642"/>
              </p:ext>
            </p:extLst>
          </p:nvPr>
        </p:nvGraphicFramePr>
        <p:xfrm>
          <a:off x="203533" y="1484784"/>
          <a:ext cx="8788608" cy="2904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W-61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Washington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$3,996,159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(13%)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32 at John F Kennedy Rd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turn lanes/signal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Dubuque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$160,715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$132,715 (83%)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$105,000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(65%)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Ave at 35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St – turn lanes/signal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Marion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$528,600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$257,000 (49%)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$140,000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251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Traffic Control Devices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28182"/>
              </p:ext>
            </p:extLst>
          </p:nvPr>
        </p:nvGraphicFramePr>
        <p:xfrm>
          <a:off x="203533" y="1484784"/>
          <a:ext cx="8788608" cy="400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Signal Replacement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Norwalk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$1,982,400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$200,000 (10%)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$130,000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Install New Traffic Signal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Orange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$450,423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$296,810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(66%)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Sign Replacement Program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Iowa DOT - Traffic &amp; Safety Bureau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$100,000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Portable Temporary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Mahaska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$50,000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(120%)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Install Stop Sign Beacons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Humboldt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$4,077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$4,077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(123%)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 action="ppaction://hlinksldjump"/>
              </a:rPr>
              <a:t>Jump to applications not recommended for funding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386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11973</TotalTime>
  <Words>1201</Words>
  <Application>Microsoft Office PowerPoint</Application>
  <PresentationFormat>On-screen Show (4:3)</PresentationFormat>
  <Paragraphs>367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PT Sans</vt:lpstr>
      <vt:lpstr>Office Theme</vt:lpstr>
      <vt:lpstr>PowerPoint Presentation</vt:lpstr>
      <vt:lpstr>Background</vt:lpstr>
      <vt:lpstr>Funding Categories</vt:lpstr>
      <vt:lpstr>Application Review/Scoring</vt:lpstr>
      <vt:lpstr>Application/Funding Summary</vt:lpstr>
      <vt:lpstr>Site-Specific Improvements Funding Recommendation</vt:lpstr>
      <vt:lpstr>Site-Specific Improvements Funding Recommendation</vt:lpstr>
      <vt:lpstr>Site-Specific Improvements Funding Recommendation</vt:lpstr>
      <vt:lpstr>Traffic Control Devices Funding Recommendation</vt:lpstr>
      <vt:lpstr>Studies &amp; Outreach Funding Recommendation</vt:lpstr>
      <vt:lpstr>Studies &amp; Outreach Funding Recommendation</vt:lpstr>
      <vt:lpstr>Map of Applications Received</vt:lpstr>
      <vt:lpstr>PowerPoint Presentation</vt:lpstr>
      <vt:lpstr>Site-Specific Improvements Applications Not Recommended for Award</vt:lpstr>
      <vt:lpstr>Traffic Control Devices Applications Not Recommended for Award</vt:lpstr>
      <vt:lpstr>Studies &amp; Outreach Applications Not Recommended for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Poole, Chris</cp:lastModifiedBy>
  <cp:revision>247</cp:revision>
  <cp:lastPrinted>2018-11-06T16:44:02Z</cp:lastPrinted>
  <dcterms:created xsi:type="dcterms:W3CDTF">2014-05-10T08:44:16Z</dcterms:created>
  <dcterms:modified xsi:type="dcterms:W3CDTF">2019-11-01T14:20:38Z</dcterms:modified>
</cp:coreProperties>
</file>