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349" r:id="rId4"/>
    <p:sldId id="350" r:id="rId5"/>
    <p:sldId id="351" r:id="rId6"/>
    <p:sldId id="352" r:id="rId7"/>
    <p:sldId id="353" r:id="rId8"/>
    <p:sldId id="354" r:id="rId9"/>
    <p:sldId id="28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871721"/>
    <a:srgbClr val="00717F"/>
    <a:srgbClr val="B55813"/>
    <a:srgbClr val="B1B3B3"/>
    <a:srgbClr val="53565A"/>
    <a:srgbClr val="FF9966"/>
    <a:srgbClr val="FF0066"/>
    <a:srgbClr val="69686D"/>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50" autoAdjust="0"/>
    <p:restoredTop sz="94994" autoAdjust="0"/>
  </p:normalViewPr>
  <p:slideViewPr>
    <p:cSldViewPr>
      <p:cViewPr varScale="1">
        <p:scale>
          <a:sx n="65" d="100"/>
          <a:sy n="65" d="100"/>
        </p:scale>
        <p:origin x="900"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A43C6D-E55F-4BE5-8554-C22BB859EDE9}" type="datetimeFigureOut">
              <a:rPr lang="en-US" smtClean="0"/>
              <a:t>11/4/2019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2597537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67396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1447065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270271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30655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313740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851664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9</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C8A88-9A65-4791-ACC7-C177C0457A98}"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72394-20AE-4583-8A01-A144B1C77253}" type="slidenum">
              <a:rPr lang="en-US" smtClean="0"/>
              <a:t>‹#›</a:t>
            </a:fld>
            <a:endParaRPr lang="en-US"/>
          </a:p>
        </p:txBody>
      </p:sp>
    </p:spTree>
    <p:extLst>
      <p:ext uri="{BB962C8B-B14F-4D97-AF65-F5344CB8AC3E}">
        <p14:creationId xmlns:p14="http://schemas.microsoft.com/office/powerpoint/2010/main" val="369887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Bis Program </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hasCustomPrompt="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sz="2800" dirty="0"/>
              <a:t> 15% of state’s federal non-urbanized (5311) transit funding must be used for support of intercity bus services (unless the Governor certifies need has been met).  Average yearly funds available is $2 </a:t>
            </a:r>
            <a:r>
              <a:rPr lang="en-US" sz="2800" dirty="0" err="1"/>
              <a:t>million.</a:t>
            </a:r>
            <a:r>
              <a:rPr lang="en-US" dirty="0" err="1"/>
              <a:t>Edit</a:t>
            </a:r>
            <a:r>
              <a:rPr lang="en-US" dirty="0"/>
              <a:t> Master text styles</a:t>
            </a:r>
          </a:p>
          <a:p>
            <a:pPr lvl="1"/>
            <a:r>
              <a:rPr lang="en-US" dirty="0"/>
              <a:t>Second </a:t>
            </a:r>
            <a:r>
              <a:rPr lang="en-US" dirty="0" err="1"/>
              <a:t>level</a:t>
            </a:r>
            <a:r>
              <a:rPr lang="en-US" sz="2400" dirty="0" err="1"/>
              <a:t>Intercity</a:t>
            </a:r>
            <a:r>
              <a:rPr lang="en-US" sz="2400" dirty="0"/>
              <a:t> bus services must include stops at non-urbanized locations and must make meaningful connections to nationwide network.</a:t>
            </a:r>
            <a:endParaRPr lang="en-US" dirty="0"/>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CY 19 Intercity Bus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hasCustomPrompt="1"/>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Intercity Bus Map</a:t>
            </a:r>
          </a:p>
        </p:txBody>
      </p:sp>
      <p:pic>
        <p:nvPicPr>
          <p:cNvPr id="13" name="Picture 2" descr="C:\Users\rward2\AppData\Local\Microsoft\Windows\Temporary Internet Files\Content.Outlook\HL5F2W64\icb (2).jpg">
            <a:extLst>
              <a:ext uri="{FF2B5EF4-FFF2-40B4-BE49-F238E27FC236}">
                <a16:creationId xmlns:a16="http://schemas.microsoft.com/office/drawing/2014/main" id="{627E7392-CF97-4ACB-8A96-EABE5611FB2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03847" y="1946086"/>
            <a:ext cx="6324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notawigshop.com/2011/02/megabus-travels-review-in-story-form.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323528" y="4941168"/>
            <a:ext cx="5832648" cy="523220"/>
          </a:xfrm>
          <a:prstGeom prst="rect">
            <a:avLst/>
          </a:prstGeom>
          <a:noFill/>
        </p:spPr>
        <p:txBody>
          <a:bodyPr wrap="square" rtlCol="0">
            <a:spAutoFit/>
          </a:bodyPr>
          <a:lstStyle/>
          <a:p>
            <a:r>
              <a:rPr lang="en-US" sz="2800" dirty="0">
                <a:solidFill>
                  <a:schemeClr val="bg1"/>
                </a:solidFill>
                <a:latin typeface="PT Sans" panose="020B0503020203020204" pitchFamily="34" charset="0"/>
              </a:rPr>
              <a:t>CY 20 Intercity Bus Program</a:t>
            </a: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CY20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Program</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1700808"/>
            <a:ext cx="7776864" cy="4063956"/>
          </a:xfrm>
          <a:prstGeom prst="rect">
            <a:avLst/>
          </a:prstGeom>
        </p:spPr>
        <p:txBody>
          <a:bodyPr vert="horz" lIns="91440" tIns="45720" rIns="91440" bIns="45720" rtlCol="0">
            <a:normAutofit/>
          </a:bodyPr>
          <a:lstStyle/>
          <a:p>
            <a:r>
              <a:rPr lang="en-US" sz="2400" b="0" dirty="0"/>
              <a:t>Purpose: Support intercity bus services that includes stops at non-urbanized locations and makes meaningful connections to nationwide network</a:t>
            </a:r>
          </a:p>
          <a:p>
            <a:r>
              <a:rPr lang="en-US" sz="2400" b="0" dirty="0"/>
              <a:t>Available to private intercity bus companies, companies wishing to start bus service, public transit agencies either operating of proposing to operate bus service, and local communities wishing to support intercity connections to their community</a:t>
            </a:r>
          </a:p>
          <a:p>
            <a:endParaRPr lang="en-US" sz="2400" b="0" dirty="0"/>
          </a:p>
        </p:txBody>
      </p:sp>
    </p:spTree>
    <p:extLst>
      <p:ext uri="{BB962C8B-B14F-4D97-AF65-F5344CB8AC3E}">
        <p14:creationId xmlns:p14="http://schemas.microsoft.com/office/powerpoint/2010/main" val="74420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8166" y="248531"/>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CY20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Funding Priorities</a:t>
            </a:r>
          </a:p>
        </p:txBody>
      </p:sp>
      <p:sp>
        <p:nvSpPr>
          <p:cNvPr id="2" name="Content Placeholder 1">
            <a:extLst>
              <a:ext uri="{FF2B5EF4-FFF2-40B4-BE49-F238E27FC236}">
                <a16:creationId xmlns:a16="http://schemas.microsoft.com/office/drawing/2014/main" id="{E2A3FE76-467E-4AEE-A68E-42A6B6EE314E}"/>
              </a:ext>
            </a:extLst>
          </p:cNvPr>
          <p:cNvSpPr>
            <a:spLocks noGrp="1"/>
          </p:cNvSpPr>
          <p:nvPr>
            <p:ph idx="1"/>
          </p:nvPr>
        </p:nvSpPr>
        <p:spPr/>
        <p:txBody>
          <a:bodyPr/>
          <a:lstStyle/>
          <a:p>
            <a:pPr marL="0" indent="0">
              <a:buNone/>
            </a:pPr>
            <a:endParaRPr lang="en-US" dirty="0"/>
          </a:p>
        </p:txBody>
      </p:sp>
      <p:sp>
        <p:nvSpPr>
          <p:cNvPr id="14" name="Text Placeholder 2">
            <a:extLst>
              <a:ext uri="{FF2B5EF4-FFF2-40B4-BE49-F238E27FC236}">
                <a16:creationId xmlns:a16="http://schemas.microsoft.com/office/drawing/2014/main" id="{D278A22F-339D-4D21-9EC4-097BB35322B9}"/>
              </a:ext>
            </a:extLst>
          </p:cNvPr>
          <p:cNvSpPr txBox="1">
            <a:spLocks/>
          </p:cNvSpPr>
          <p:nvPr/>
        </p:nvSpPr>
        <p:spPr>
          <a:xfrm>
            <a:off x="683568" y="1700808"/>
            <a:ext cx="7776864" cy="50339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tx1"/>
              </a:buClr>
              <a:buFont typeface="Arial" panose="020B0604020202020204" pitchFamily="34" charset="0"/>
              <a:buNone/>
            </a:pPr>
            <a:r>
              <a:rPr lang="en-US" sz="2000" dirty="0"/>
              <a:t>Iowa’s program has four components in priority order:</a:t>
            </a:r>
          </a:p>
          <a:p>
            <a:pPr marL="457200" indent="-457200">
              <a:buClr>
                <a:schemeClr val="tx1"/>
              </a:buClr>
              <a:buFont typeface="+mj-lt"/>
              <a:buAutoNum type="arabicPeriod"/>
            </a:pPr>
            <a:r>
              <a:rPr lang="en-US" sz="2000" dirty="0"/>
              <a:t>Base level support of existing services ($0.20 per revenue mile)</a:t>
            </a:r>
          </a:p>
          <a:p>
            <a:pPr marL="457200" indent="-457200">
              <a:buClr>
                <a:schemeClr val="tx1"/>
              </a:buClr>
              <a:buFont typeface="+mj-lt"/>
              <a:buAutoNum type="arabicPeriod"/>
            </a:pPr>
            <a:r>
              <a:rPr lang="en-US" sz="2000" dirty="0"/>
              <a:t>Start-up support for new services (three years at $0.50 per revenue mile)</a:t>
            </a:r>
          </a:p>
          <a:p>
            <a:pPr marL="457200" indent="-457200">
              <a:buClr>
                <a:schemeClr val="tx1"/>
              </a:buClr>
              <a:buFont typeface="+mj-lt"/>
              <a:buAutoNum type="arabicPeriod"/>
            </a:pPr>
            <a:r>
              <a:rPr lang="en-US" sz="2000" dirty="0"/>
              <a:t>Support for marketing of intercity bus services and interlined services (maximum $7,500 for existing routes per agency and $12,000 per each new route with 20% local match required)</a:t>
            </a:r>
          </a:p>
          <a:p>
            <a:pPr marL="457200" indent="-457200">
              <a:buClr>
                <a:schemeClr val="tx1"/>
              </a:buClr>
              <a:buFont typeface="+mj-lt"/>
              <a:buAutoNum type="arabicPeriod"/>
            </a:pPr>
            <a:r>
              <a:rPr lang="en-US" sz="2000" dirty="0"/>
              <a:t>Support for intercity bus capital improvements (over the road coaches, vertical infrastructure, vehicle renovations/improvements, ADA improvements to vehicles and facilities). Vehicles require a 15% local match while all other capital projects require 20% local match.</a:t>
            </a:r>
          </a:p>
          <a:p>
            <a:endParaRPr lang="en-US" dirty="0"/>
          </a:p>
        </p:txBody>
      </p:sp>
    </p:spTree>
    <p:extLst>
      <p:ext uri="{BB962C8B-B14F-4D97-AF65-F5344CB8AC3E}">
        <p14:creationId xmlns:p14="http://schemas.microsoft.com/office/powerpoint/2010/main" val="107093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CY20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Available Funding and Application Summary</a:t>
            </a:r>
          </a:p>
        </p:txBody>
      </p:sp>
      <p:sp>
        <p:nvSpPr>
          <p:cNvPr id="13" name="Text Placeholder 2">
            <a:extLst>
              <a:ext uri="{FF2B5EF4-FFF2-40B4-BE49-F238E27FC236}">
                <a16:creationId xmlns:a16="http://schemas.microsoft.com/office/drawing/2014/main" id="{D3504442-453B-484D-AA7B-38254EB0FC89}"/>
              </a:ext>
            </a:extLst>
          </p:cNvPr>
          <p:cNvSpPr>
            <a:spLocks noGrp="1"/>
          </p:cNvSpPr>
          <p:nvPr>
            <p:ph idx="1"/>
          </p:nvPr>
        </p:nvSpPr>
        <p:spPr>
          <a:xfrm>
            <a:off x="683568" y="2492896"/>
            <a:ext cx="7776864" cy="3875288"/>
          </a:xfrm>
          <a:prstGeom prst="rect">
            <a:avLst/>
          </a:prstGeom>
        </p:spPr>
        <p:txBody>
          <a:bodyPr vert="horz" lIns="91440" tIns="45720" rIns="91440" bIns="45720" rtlCol="0">
            <a:normAutofit/>
          </a:bodyPr>
          <a:lstStyle/>
          <a:p>
            <a:pPr marL="457200" indent="-284163">
              <a:lnSpc>
                <a:spcPct val="90000"/>
              </a:lnSpc>
              <a:buClr>
                <a:schemeClr val="tx1"/>
              </a:buClr>
            </a:pPr>
            <a:r>
              <a:rPr lang="en-US" sz="2400" b="1" dirty="0"/>
              <a:t>Available Funding</a:t>
            </a:r>
          </a:p>
          <a:p>
            <a:pPr marL="893826" lvl="1" indent="-457200">
              <a:lnSpc>
                <a:spcPct val="90000"/>
              </a:lnSpc>
              <a:buClr>
                <a:schemeClr val="tx1"/>
              </a:buClr>
            </a:pPr>
            <a:r>
              <a:rPr lang="en-US" sz="2000" dirty="0"/>
              <a:t>Total Intercity Bus Funds Available: </a:t>
            </a:r>
            <a:r>
              <a:rPr lang="en-US" sz="2000" u="sng" dirty="0"/>
              <a:t>$2,321,680 </a:t>
            </a:r>
          </a:p>
          <a:p>
            <a:pPr marL="1293876" lvl="2" indent="-457200">
              <a:lnSpc>
                <a:spcPct val="90000"/>
              </a:lnSpc>
              <a:buClr>
                <a:schemeClr val="tx1"/>
              </a:buClr>
              <a:buFont typeface="Wingdings" panose="05000000000000000000" pitchFamily="2" charset="2"/>
              <a:buChar char="§"/>
            </a:pPr>
            <a:r>
              <a:rPr lang="en-US" sz="2000" dirty="0"/>
              <a:t>15% of federal non-urbanized (FTA Section 5311) 	transit funding</a:t>
            </a:r>
          </a:p>
          <a:p>
            <a:pPr marL="1293876" lvl="2" indent="-457200">
              <a:lnSpc>
                <a:spcPct val="90000"/>
              </a:lnSpc>
              <a:buClr>
                <a:schemeClr val="tx1"/>
              </a:buClr>
              <a:buFont typeface="Wingdings" panose="05000000000000000000" pitchFamily="2" charset="2"/>
              <a:buChar char="§"/>
            </a:pPr>
            <a:r>
              <a:rPr lang="en-US" sz="2000" dirty="0"/>
              <a:t>Includes $207,039 in carryover funds</a:t>
            </a:r>
          </a:p>
          <a:p>
            <a:pPr marL="436626" lvl="1" indent="0">
              <a:lnSpc>
                <a:spcPct val="90000"/>
              </a:lnSpc>
              <a:buClr>
                <a:schemeClr val="tx1"/>
              </a:buClr>
              <a:buNone/>
            </a:pPr>
            <a:endParaRPr lang="en-US" sz="2000" dirty="0"/>
          </a:p>
          <a:p>
            <a:pPr marL="457200" indent="-320675">
              <a:lnSpc>
                <a:spcPct val="90000"/>
              </a:lnSpc>
              <a:buClr>
                <a:schemeClr val="tx1"/>
              </a:buClr>
            </a:pPr>
            <a:r>
              <a:rPr lang="en-US" sz="2400" b="1" dirty="0"/>
              <a:t>Application Summary</a:t>
            </a:r>
          </a:p>
          <a:p>
            <a:pPr marL="893826" lvl="1" indent="-457200">
              <a:lnSpc>
                <a:spcPct val="90000"/>
              </a:lnSpc>
              <a:buClr>
                <a:schemeClr val="tx1"/>
              </a:buClr>
            </a:pPr>
            <a:r>
              <a:rPr lang="en-US" sz="2000" dirty="0"/>
              <a:t>Total number of projects: 11</a:t>
            </a:r>
          </a:p>
          <a:p>
            <a:pPr marL="893826" lvl="1" indent="-457200">
              <a:lnSpc>
                <a:spcPct val="90000"/>
              </a:lnSpc>
              <a:buClr>
                <a:schemeClr val="tx1"/>
              </a:buClr>
            </a:pPr>
            <a:r>
              <a:rPr lang="en-US" sz="2000" dirty="0"/>
              <a:t>Total project costs: $11,029,621</a:t>
            </a:r>
          </a:p>
          <a:p>
            <a:pPr marL="893826" lvl="1" indent="-457200">
              <a:lnSpc>
                <a:spcPct val="90000"/>
              </a:lnSpc>
              <a:buClr>
                <a:schemeClr val="tx1"/>
              </a:buClr>
            </a:pPr>
            <a:r>
              <a:rPr lang="en-US" sz="2000" dirty="0"/>
              <a:t>Total amount requested: </a:t>
            </a:r>
            <a:r>
              <a:rPr lang="en-US" sz="2000" u="sng" dirty="0"/>
              <a:t>$2,586,070</a:t>
            </a:r>
          </a:p>
        </p:txBody>
      </p:sp>
    </p:spTree>
    <p:extLst>
      <p:ext uri="{BB962C8B-B14F-4D97-AF65-F5344CB8AC3E}">
        <p14:creationId xmlns:p14="http://schemas.microsoft.com/office/powerpoint/2010/main" val="161783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CY20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5" name="Title 4">
            <a:extLst>
              <a:ext uri="{FF2B5EF4-FFF2-40B4-BE49-F238E27FC236}">
                <a16:creationId xmlns:a16="http://schemas.microsoft.com/office/drawing/2014/main" id="{97DBB37C-53E0-4A25-AECA-7CFC01B314FF}"/>
              </a:ext>
            </a:extLst>
          </p:cNvPr>
          <p:cNvSpPr>
            <a:spLocks noGrp="1"/>
          </p:cNvSpPr>
          <p:nvPr>
            <p:ph type="title"/>
          </p:nvPr>
        </p:nvSpPr>
        <p:spPr/>
        <p:txBody>
          <a:bodyPr/>
          <a:lstStyle/>
          <a:p>
            <a:endParaRPr lang="en-US" u="sng" dirty="0"/>
          </a:p>
        </p:txBody>
      </p:sp>
      <p:sp>
        <p:nvSpPr>
          <p:cNvPr id="6" name="Content Placeholder 5">
            <a:extLst>
              <a:ext uri="{FF2B5EF4-FFF2-40B4-BE49-F238E27FC236}">
                <a16:creationId xmlns:a16="http://schemas.microsoft.com/office/drawing/2014/main" id="{D8AC9CBF-31C7-4B62-B38A-08C175129832}"/>
              </a:ext>
            </a:extLst>
          </p:cNvPr>
          <p:cNvSpPr>
            <a:spLocks noGrp="1"/>
          </p:cNvSpPr>
          <p:nvPr>
            <p:ph idx="1"/>
          </p:nvPr>
        </p:nvSpPr>
        <p:spPr/>
        <p:txBody>
          <a:bodyPr/>
          <a:lstStyle/>
          <a:p>
            <a:endParaRPr lang="en-US" dirty="0"/>
          </a:p>
        </p:txBody>
      </p:sp>
      <p:sp>
        <p:nvSpPr>
          <p:cNvPr id="14" name="Title 10">
            <a:extLst>
              <a:ext uri="{FF2B5EF4-FFF2-40B4-BE49-F238E27FC236}">
                <a16:creationId xmlns:a16="http://schemas.microsoft.com/office/drawing/2014/main" id="{FD3D7F56-7994-41D6-B6EF-15B21DA9159C}"/>
              </a:ext>
            </a:extLst>
          </p:cNvPr>
          <p:cNvSpPr txBox="1">
            <a:spLocks/>
          </p:cNvSpPr>
          <p:nvPr/>
        </p:nvSpPr>
        <p:spPr>
          <a:xfrm>
            <a:off x="628650" y="71898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Recommended Projects</a:t>
            </a:r>
          </a:p>
        </p:txBody>
      </p:sp>
      <p:graphicFrame>
        <p:nvGraphicFramePr>
          <p:cNvPr id="15" name="Table 14">
            <a:extLst>
              <a:ext uri="{FF2B5EF4-FFF2-40B4-BE49-F238E27FC236}">
                <a16:creationId xmlns:a16="http://schemas.microsoft.com/office/drawing/2014/main" id="{0EB92EE9-AE0F-40FD-9A9D-C64EE313D79F}"/>
              </a:ext>
            </a:extLst>
          </p:cNvPr>
          <p:cNvGraphicFramePr>
            <a:graphicFrameLocks noGrp="1"/>
          </p:cNvGraphicFramePr>
          <p:nvPr>
            <p:extLst>
              <p:ext uri="{D42A27DB-BD31-4B8C-83A1-F6EECF244321}">
                <p14:modId xmlns:p14="http://schemas.microsoft.com/office/powerpoint/2010/main" val="3673585332"/>
              </p:ext>
            </p:extLst>
          </p:nvPr>
        </p:nvGraphicFramePr>
        <p:xfrm>
          <a:off x="493833" y="1628800"/>
          <a:ext cx="8424934" cy="3900559"/>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672485">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475482">
                <a:tc>
                  <a:txBody>
                    <a:bodyPr/>
                    <a:lstStyle/>
                    <a:p>
                      <a:r>
                        <a:rPr lang="en-US" sz="1400" dirty="0">
                          <a:latin typeface="PT Sans" panose="020B0503020203020204"/>
                        </a:rPr>
                        <a:t>Operational Assistance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a:r>
                        <a:rPr lang="en-US" sz="1400" dirty="0">
                          <a:latin typeface="PT Sans" panose="020B0503020203020204"/>
                        </a:rPr>
                        <a:t>$5,402,457</a:t>
                      </a:r>
                    </a:p>
                  </a:txBody>
                  <a:tcPr anchor="ctr"/>
                </a:tc>
                <a:tc>
                  <a:txBody>
                    <a:bodyPr/>
                    <a:lstStyle/>
                    <a:p>
                      <a:pPr algn="ctr"/>
                      <a:r>
                        <a:rPr lang="en-US" sz="1400" dirty="0">
                          <a:latin typeface="PT Sans" panose="020B0503020203020204"/>
                        </a:rPr>
                        <a:t>$268,112 (5%)</a:t>
                      </a:r>
                    </a:p>
                  </a:txBody>
                  <a:tcPr anchor="ctr"/>
                </a:tc>
                <a:tc>
                  <a:txBody>
                    <a:bodyPr/>
                    <a:lstStyle/>
                    <a:p>
                      <a:pPr algn="ctr"/>
                      <a:r>
                        <a:rPr lang="en-US" sz="1400" dirty="0">
                          <a:latin typeface="PT Sans" panose="020B0503020203020204"/>
                        </a:rPr>
                        <a:t>$268,112 (5%)</a:t>
                      </a:r>
                    </a:p>
                  </a:txBody>
                  <a:tcPr anchor="ctr"/>
                </a:tc>
                <a:extLst>
                  <a:ext uri="{0D108BD9-81ED-4DB2-BD59-A6C34878D82A}">
                    <a16:rowId xmlns:a16="http://schemas.microsoft.com/office/drawing/2014/main" val="4063458345"/>
                  </a:ext>
                </a:extLst>
              </a:tr>
              <a:tr h="480541">
                <a:tc>
                  <a:txBody>
                    <a:bodyPr/>
                    <a:lstStyle/>
                    <a:p>
                      <a:r>
                        <a:rPr lang="en-US" sz="1400" dirty="0">
                          <a:latin typeface="PT Sans" panose="020B0503020203020204"/>
                        </a:rPr>
                        <a:t>Marketing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a:r>
                        <a:rPr lang="en-US" sz="1400" dirty="0">
                          <a:latin typeface="PT Sans" panose="020B0503020203020204"/>
                        </a:rPr>
                        <a:t>$7,346</a:t>
                      </a:r>
                    </a:p>
                  </a:txBody>
                  <a:tcPr anchor="ctr"/>
                </a:tc>
                <a:tc>
                  <a:txBody>
                    <a:bodyPr/>
                    <a:lstStyle/>
                    <a:p>
                      <a:pPr algn="ctr"/>
                      <a:r>
                        <a:rPr lang="en-US" sz="1400" dirty="0">
                          <a:latin typeface="PT Sans" panose="020B0503020203020204"/>
                        </a:rPr>
                        <a:t>$5,877 (80%)</a:t>
                      </a:r>
                    </a:p>
                  </a:txBody>
                  <a:tcPr anchor="ctr"/>
                </a:tc>
                <a:tc>
                  <a:txBody>
                    <a:bodyPr/>
                    <a:lstStyle/>
                    <a:p>
                      <a:pPr algn="ctr"/>
                      <a:r>
                        <a:rPr lang="en-US" sz="1400" dirty="0">
                          <a:latin typeface="PT Sans" panose="020B0503020203020204"/>
                        </a:rPr>
                        <a:t>$5,877 (80%)</a:t>
                      </a:r>
                    </a:p>
                  </a:txBody>
                  <a:tcPr anchor="ctr"/>
                </a:tc>
                <a:extLst>
                  <a:ext uri="{0D108BD9-81ED-4DB2-BD59-A6C34878D82A}">
                    <a16:rowId xmlns:a16="http://schemas.microsoft.com/office/drawing/2014/main" val="3917525548"/>
                  </a:ext>
                </a:extLst>
              </a:tr>
              <a:tr h="883039">
                <a:tc>
                  <a:txBody>
                    <a:bodyPr/>
                    <a:lstStyle/>
                    <a:p>
                      <a:r>
                        <a:rPr lang="en-US" sz="1400" dirty="0">
                          <a:latin typeface="PT Sans" panose="020B0503020203020204"/>
                        </a:rPr>
                        <a:t>Capital Funding for Des Moines Bus Station Operations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a:r>
                        <a:rPr lang="en-US" sz="1400" dirty="0">
                          <a:latin typeface="PT Sans" panose="020B0503020203020204"/>
                        </a:rPr>
                        <a:t>$100,000</a:t>
                      </a:r>
                    </a:p>
                  </a:txBody>
                  <a:tcPr anchor="ctr"/>
                </a:tc>
                <a:tc>
                  <a:txBody>
                    <a:bodyPr/>
                    <a:lstStyle/>
                    <a:p>
                      <a:pPr algn="ctr"/>
                      <a:r>
                        <a:rPr lang="en-US" sz="1400" dirty="0">
                          <a:latin typeface="PT Sans" panose="020B0503020203020204"/>
                        </a:rPr>
                        <a:t>$80,000 (80%)</a:t>
                      </a:r>
                    </a:p>
                  </a:txBody>
                  <a:tcPr anchor="ctr"/>
                </a:tc>
                <a:tc>
                  <a:txBody>
                    <a:bodyPr/>
                    <a:lstStyle/>
                    <a:p>
                      <a:pPr algn="ctr"/>
                      <a:r>
                        <a:rPr lang="en-US" sz="1400" dirty="0">
                          <a:latin typeface="PT Sans" panose="020B0503020203020204"/>
                        </a:rPr>
                        <a:t>$0</a:t>
                      </a:r>
                    </a:p>
                  </a:txBody>
                  <a:tcPr anchor="ctr"/>
                </a:tc>
                <a:extLst>
                  <a:ext uri="{0D108BD9-81ED-4DB2-BD59-A6C34878D82A}">
                    <a16:rowId xmlns:a16="http://schemas.microsoft.com/office/drawing/2014/main" val="4118556348"/>
                  </a:ext>
                </a:extLst>
              </a:tr>
              <a:tr h="475482">
                <a:tc>
                  <a:txBody>
                    <a:bodyPr/>
                    <a:lstStyle/>
                    <a:p>
                      <a:r>
                        <a:rPr lang="en-US" sz="1400" dirty="0">
                          <a:latin typeface="PT Sans" panose="020B0503020203020204"/>
                        </a:rPr>
                        <a:t>Des Moines Bus Station Staff</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a:r>
                        <a:rPr lang="en-US" sz="1400" dirty="0">
                          <a:latin typeface="PT Sans" panose="020B0503020203020204"/>
                        </a:rPr>
                        <a:t>$200,000</a:t>
                      </a:r>
                    </a:p>
                  </a:txBody>
                  <a:tcPr anchor="ctr"/>
                </a:tc>
                <a:tc>
                  <a:txBody>
                    <a:bodyPr/>
                    <a:lstStyle/>
                    <a:p>
                      <a:pPr algn="ctr"/>
                      <a:r>
                        <a:rPr lang="en-US" sz="1400" dirty="0">
                          <a:latin typeface="PT Sans" panose="020B0503020203020204"/>
                        </a:rPr>
                        <a:t>$160,000 (80%)</a:t>
                      </a:r>
                    </a:p>
                  </a:txBody>
                  <a:tcPr anchor="ctr"/>
                </a:tc>
                <a:tc>
                  <a:txBody>
                    <a:bodyPr/>
                    <a:lstStyle/>
                    <a:p>
                      <a:pPr algn="ctr"/>
                      <a:r>
                        <a:rPr lang="en-US" sz="1400" dirty="0">
                          <a:latin typeface="PT Sans" panose="020B0503020203020204"/>
                        </a:rPr>
                        <a:t>$0</a:t>
                      </a:r>
                    </a:p>
                  </a:txBody>
                  <a:tcPr anchor="ctr"/>
                </a:tc>
                <a:extLst>
                  <a:ext uri="{0D108BD9-81ED-4DB2-BD59-A6C34878D82A}">
                    <a16:rowId xmlns:a16="http://schemas.microsoft.com/office/drawing/2014/main" val="288601879"/>
                  </a:ext>
                </a:extLst>
              </a:tr>
              <a:tr h="475482">
                <a:tc>
                  <a:txBody>
                    <a:bodyPr/>
                    <a:lstStyle/>
                    <a:p>
                      <a:r>
                        <a:rPr lang="en-US" sz="1400" dirty="0">
                          <a:latin typeface="PT Sans" panose="020B0503020203020204"/>
                        </a:rPr>
                        <a:t>OTR Motor Coach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Burlington Trailways</a:t>
                      </a:r>
                    </a:p>
                  </a:txBody>
                  <a:tcPr anchor="ctr"/>
                </a:tc>
                <a:tc>
                  <a:txBody>
                    <a:bodyPr/>
                    <a:lstStyle/>
                    <a:p>
                      <a:pPr algn="ctr"/>
                      <a:r>
                        <a:rPr lang="en-US" sz="1400" dirty="0">
                          <a:latin typeface="PT Sans" panose="020B0503020203020204"/>
                        </a:rPr>
                        <a:t>$548,445</a:t>
                      </a:r>
                    </a:p>
                  </a:txBody>
                  <a:tcPr anchor="ctr"/>
                </a:tc>
                <a:tc>
                  <a:txBody>
                    <a:bodyPr/>
                    <a:lstStyle/>
                    <a:p>
                      <a:pPr algn="ctr"/>
                      <a:r>
                        <a:rPr lang="en-US" sz="1400" dirty="0">
                          <a:latin typeface="PT Sans" panose="020B0503020203020204"/>
                        </a:rPr>
                        <a:t>$466,178 (85%)</a:t>
                      </a:r>
                    </a:p>
                  </a:txBody>
                  <a:tcPr anchor="ctr"/>
                </a:tc>
                <a:tc>
                  <a:txBody>
                    <a:bodyPr/>
                    <a:lstStyle/>
                    <a:p>
                      <a:pPr algn="ctr"/>
                      <a:r>
                        <a:rPr lang="en-US" sz="1400" dirty="0">
                          <a:latin typeface="PT Sans" panose="020B0503020203020204"/>
                        </a:rPr>
                        <a:t>$466,178 (85%)</a:t>
                      </a:r>
                    </a:p>
                  </a:txBody>
                  <a:tcPr anchor="ctr"/>
                </a:tc>
                <a:extLst>
                  <a:ext uri="{0D108BD9-81ED-4DB2-BD59-A6C34878D82A}">
                    <a16:rowId xmlns:a16="http://schemas.microsoft.com/office/drawing/2014/main" val="1246114510"/>
                  </a:ext>
                </a:extLst>
              </a:tr>
            </a:tbl>
          </a:graphicData>
        </a:graphic>
      </p:graphicFrame>
    </p:spTree>
    <p:extLst>
      <p:ext uri="{BB962C8B-B14F-4D97-AF65-F5344CB8AC3E}">
        <p14:creationId xmlns:p14="http://schemas.microsoft.com/office/powerpoint/2010/main" val="414319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CY20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List of Recommended Projects, continued</a:t>
            </a:r>
          </a:p>
        </p:txBody>
      </p:sp>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a:p>
        </p:txBody>
      </p:sp>
      <p:graphicFrame>
        <p:nvGraphicFramePr>
          <p:cNvPr id="14" name="Table 13">
            <a:extLst>
              <a:ext uri="{FF2B5EF4-FFF2-40B4-BE49-F238E27FC236}">
                <a16:creationId xmlns:a16="http://schemas.microsoft.com/office/drawing/2014/main" id="{3FF981FB-2C37-44FB-BAB7-F35835D6D71F}"/>
              </a:ext>
            </a:extLst>
          </p:cNvPr>
          <p:cNvGraphicFramePr>
            <a:graphicFrameLocks noGrp="1"/>
          </p:cNvGraphicFramePr>
          <p:nvPr>
            <p:extLst>
              <p:ext uri="{D42A27DB-BD31-4B8C-83A1-F6EECF244321}">
                <p14:modId xmlns:p14="http://schemas.microsoft.com/office/powerpoint/2010/main" val="739900266"/>
              </p:ext>
            </p:extLst>
          </p:nvPr>
        </p:nvGraphicFramePr>
        <p:xfrm>
          <a:off x="478201" y="2174168"/>
          <a:ext cx="8424934" cy="3772635"/>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936104">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738360">
                <a:tc>
                  <a:txBody>
                    <a:bodyPr/>
                    <a:lstStyle/>
                    <a:p>
                      <a:r>
                        <a:rPr lang="en-US" sz="1400" dirty="0">
                          <a:latin typeface="PT Sans" panose="020B0503020203020204"/>
                        </a:rPr>
                        <a:t>Operation Assistance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a:r>
                        <a:rPr lang="en-US" sz="1400" dirty="0">
                          <a:latin typeface="PT Sans" panose="020B0503020203020204"/>
                        </a:rPr>
                        <a:t>$2,806,855</a:t>
                      </a:r>
                    </a:p>
                  </a:txBody>
                  <a:tcPr anchor="ctr"/>
                </a:tc>
                <a:tc>
                  <a:txBody>
                    <a:bodyPr/>
                    <a:lstStyle/>
                    <a:p>
                      <a:pPr algn="ctr"/>
                      <a:r>
                        <a:rPr lang="en-US" sz="1400" dirty="0">
                          <a:latin typeface="PT Sans" panose="020B0503020203020204"/>
                        </a:rPr>
                        <a:t>$154,554 (5.5%)</a:t>
                      </a:r>
                    </a:p>
                  </a:txBody>
                  <a:tcPr anchor="ctr"/>
                </a:tc>
                <a:tc>
                  <a:txBody>
                    <a:bodyPr/>
                    <a:lstStyle/>
                    <a:p>
                      <a:pPr algn="ctr"/>
                      <a:r>
                        <a:rPr lang="en-US" sz="1400" dirty="0">
                          <a:latin typeface="PT Sans" panose="020B0503020203020204"/>
                        </a:rPr>
                        <a:t>$154,554 (5.5%)</a:t>
                      </a:r>
                    </a:p>
                  </a:txBody>
                  <a:tcPr anchor="ctr"/>
                </a:tc>
                <a:extLst>
                  <a:ext uri="{0D108BD9-81ED-4DB2-BD59-A6C34878D82A}">
                    <a16:rowId xmlns:a16="http://schemas.microsoft.com/office/drawing/2014/main" val="4063458345"/>
                  </a:ext>
                </a:extLst>
              </a:tr>
              <a:tr h="612675">
                <a:tc>
                  <a:txBody>
                    <a:bodyPr/>
                    <a:lstStyle/>
                    <a:p>
                      <a:r>
                        <a:rPr lang="en-US" sz="1400" dirty="0">
                          <a:latin typeface="PT Sans" panose="020B0503020203020204"/>
                        </a:rPr>
                        <a:t>Marketing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a:r>
                        <a:rPr lang="en-US" sz="1400" dirty="0">
                          <a:latin typeface="PT Sans" panose="020B0503020203020204"/>
                        </a:rPr>
                        <a:t>$9,375</a:t>
                      </a:r>
                    </a:p>
                  </a:txBody>
                  <a:tcPr anchor="ctr"/>
                </a:tc>
                <a:tc>
                  <a:txBody>
                    <a:bodyPr/>
                    <a:lstStyle/>
                    <a:p>
                      <a:pPr algn="ctr"/>
                      <a:r>
                        <a:rPr lang="en-US" sz="1400" dirty="0">
                          <a:latin typeface="PT Sans" panose="020B0503020203020204"/>
                        </a:rPr>
                        <a:t>$7,500 (80%)</a:t>
                      </a:r>
                    </a:p>
                  </a:txBody>
                  <a:tcPr anchor="ctr"/>
                </a:tc>
                <a:tc>
                  <a:txBody>
                    <a:bodyPr/>
                    <a:lstStyle/>
                    <a:p>
                      <a:pPr algn="ctr"/>
                      <a:r>
                        <a:rPr lang="en-US" sz="1400" dirty="0">
                          <a:latin typeface="PT Sans" panose="020B0503020203020204"/>
                        </a:rPr>
                        <a:t>$7,500 (80%)</a:t>
                      </a:r>
                    </a:p>
                  </a:txBody>
                  <a:tcPr anchor="ctr"/>
                </a:tc>
                <a:extLst>
                  <a:ext uri="{0D108BD9-81ED-4DB2-BD59-A6C34878D82A}">
                    <a16:rowId xmlns:a16="http://schemas.microsoft.com/office/drawing/2014/main" val="3917525548"/>
                  </a:ext>
                </a:extLst>
              </a:tr>
              <a:tr h="738360">
                <a:tc>
                  <a:txBody>
                    <a:bodyPr/>
                    <a:lstStyle/>
                    <a:p>
                      <a:r>
                        <a:rPr lang="en-US" sz="1400" dirty="0">
                          <a:latin typeface="PT Sans" panose="020B0503020203020204"/>
                        </a:rPr>
                        <a:t>3 - OTR Motor Coaches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 </a:t>
                      </a:r>
                    </a:p>
                  </a:txBody>
                  <a:tcPr anchor="ctr"/>
                </a:tc>
                <a:tc>
                  <a:txBody>
                    <a:bodyPr/>
                    <a:lstStyle/>
                    <a:p>
                      <a:pPr algn="ctr"/>
                      <a:r>
                        <a:rPr lang="en-US" sz="1400" dirty="0">
                          <a:latin typeface="PT Sans" panose="020B0503020203020204"/>
                        </a:rPr>
                        <a:t>$1,645,393</a:t>
                      </a:r>
                    </a:p>
                  </a:txBody>
                  <a:tcPr anchor="ctr"/>
                </a:tc>
                <a:tc>
                  <a:txBody>
                    <a:bodyPr/>
                    <a:lstStyle/>
                    <a:p>
                      <a:pPr algn="ctr"/>
                      <a:r>
                        <a:rPr lang="en-US" sz="1400" dirty="0">
                          <a:latin typeface="PT Sans" panose="020B0503020203020204"/>
                        </a:rPr>
                        <a:t>$1,398,584 (85%)</a:t>
                      </a:r>
                    </a:p>
                  </a:txBody>
                  <a:tcPr anchor="ctr"/>
                </a:tc>
                <a:tc>
                  <a:txBody>
                    <a:bodyPr/>
                    <a:lstStyle/>
                    <a:p>
                      <a:pPr algn="ctr"/>
                      <a:r>
                        <a:rPr lang="en-US" sz="1400" dirty="0">
                          <a:latin typeface="PT Sans" panose="020B0503020203020204"/>
                        </a:rPr>
                        <a:t>$1,398,584 (85%)</a:t>
                      </a:r>
                    </a:p>
                  </a:txBody>
                  <a:tcPr anchor="ctr"/>
                </a:tc>
                <a:extLst>
                  <a:ext uri="{0D108BD9-81ED-4DB2-BD59-A6C34878D82A}">
                    <a16:rowId xmlns:a16="http://schemas.microsoft.com/office/drawing/2014/main" val="288601879"/>
                  </a:ext>
                </a:extLst>
              </a:tr>
              <a:tr h="738360">
                <a:tc>
                  <a:txBody>
                    <a:bodyPr/>
                    <a:lstStyle/>
                    <a:p>
                      <a:r>
                        <a:rPr lang="en-US" sz="1400" dirty="0">
                          <a:latin typeface="PT Sans" panose="020B0503020203020204"/>
                        </a:rPr>
                        <a:t>Travel Information Center Operations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Jefferson Lines</a:t>
                      </a:r>
                    </a:p>
                  </a:txBody>
                  <a:tcPr anchor="ctr"/>
                </a:tc>
                <a:tc>
                  <a:txBody>
                    <a:bodyPr/>
                    <a:lstStyle/>
                    <a:p>
                      <a:pPr algn="ctr"/>
                      <a:r>
                        <a:rPr lang="en-US" sz="1400" dirty="0">
                          <a:latin typeface="PT Sans" panose="020B0503020203020204"/>
                        </a:rPr>
                        <a:t>$291,000</a:t>
                      </a:r>
                    </a:p>
                  </a:txBody>
                  <a:tcPr anchor="ctr"/>
                </a:tc>
                <a:tc>
                  <a:txBody>
                    <a:bodyPr/>
                    <a:lstStyle/>
                    <a:p>
                      <a:pPr algn="ctr"/>
                      <a:r>
                        <a:rPr lang="en-US" sz="1400" dirty="0">
                          <a:latin typeface="PT Sans" panose="020B0503020203020204"/>
                        </a:rPr>
                        <a:t>$30,265 (10.4%)</a:t>
                      </a:r>
                    </a:p>
                  </a:txBody>
                  <a:tcPr anchor="ctr"/>
                </a:tc>
                <a:tc>
                  <a:txBody>
                    <a:bodyPr/>
                    <a:lstStyle/>
                    <a:p>
                      <a:pPr algn="ctr"/>
                      <a:r>
                        <a:rPr lang="en-US" sz="1400" dirty="0">
                          <a:latin typeface="PT Sans" panose="020B0503020203020204"/>
                        </a:rPr>
                        <a:t>$5,875 (2%)</a:t>
                      </a:r>
                    </a:p>
                  </a:txBody>
                  <a:tcPr anchor="ctr"/>
                </a:tc>
                <a:extLst>
                  <a:ext uri="{0D108BD9-81ED-4DB2-BD59-A6C34878D82A}">
                    <a16:rowId xmlns:a16="http://schemas.microsoft.com/office/drawing/2014/main" val="1246114510"/>
                  </a:ext>
                </a:extLst>
              </a:tr>
            </a:tbl>
          </a:graphicData>
        </a:graphic>
      </p:graphicFrame>
    </p:spTree>
    <p:extLst>
      <p:ext uri="{BB962C8B-B14F-4D97-AF65-F5344CB8AC3E}">
        <p14:creationId xmlns:p14="http://schemas.microsoft.com/office/powerpoint/2010/main" val="130751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CY20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List of Recommended Projects, continued</a:t>
            </a:r>
          </a:p>
        </p:txBody>
      </p:sp>
      <p:sp>
        <p:nvSpPr>
          <p:cNvPr id="6" name="Content Placeholder 5">
            <a:extLst>
              <a:ext uri="{FF2B5EF4-FFF2-40B4-BE49-F238E27FC236}">
                <a16:creationId xmlns:a16="http://schemas.microsoft.com/office/drawing/2014/main" id="{741DC439-5AB1-45FB-B640-E45E222ABCB1}"/>
              </a:ext>
            </a:extLst>
          </p:cNvPr>
          <p:cNvSpPr>
            <a:spLocks noGrp="1"/>
          </p:cNvSpPr>
          <p:nvPr>
            <p:ph idx="1"/>
          </p:nvPr>
        </p:nvSpPr>
        <p:spPr/>
        <p:txBody>
          <a:bodyPr/>
          <a:lstStyle/>
          <a:p>
            <a:endParaRPr lang="en-US"/>
          </a:p>
        </p:txBody>
      </p:sp>
      <p:graphicFrame>
        <p:nvGraphicFramePr>
          <p:cNvPr id="13" name="Table 12">
            <a:extLst>
              <a:ext uri="{FF2B5EF4-FFF2-40B4-BE49-F238E27FC236}">
                <a16:creationId xmlns:a16="http://schemas.microsoft.com/office/drawing/2014/main" id="{0F4E83EA-4B98-458B-B8CE-BE8E514DBA37}"/>
              </a:ext>
            </a:extLst>
          </p:cNvPr>
          <p:cNvGraphicFramePr>
            <a:graphicFrameLocks noGrp="1"/>
          </p:cNvGraphicFramePr>
          <p:nvPr>
            <p:extLst>
              <p:ext uri="{D42A27DB-BD31-4B8C-83A1-F6EECF244321}">
                <p14:modId xmlns:p14="http://schemas.microsoft.com/office/powerpoint/2010/main" val="545871612"/>
              </p:ext>
            </p:extLst>
          </p:nvPr>
        </p:nvGraphicFramePr>
        <p:xfrm>
          <a:off x="478201" y="2348880"/>
          <a:ext cx="8424934" cy="2435748"/>
        </p:xfrm>
        <a:graphic>
          <a:graphicData uri="http://schemas.openxmlformats.org/drawingml/2006/table">
            <a:tbl>
              <a:tblPr firstRow="1" bandRow="1">
                <a:tableStyleId>{5C22544A-7EE6-4342-B048-85BDC9FD1C3A}</a:tableStyleId>
              </a:tblPr>
              <a:tblGrid>
                <a:gridCol w="1685530">
                  <a:extLst>
                    <a:ext uri="{9D8B030D-6E8A-4147-A177-3AD203B41FA5}">
                      <a16:colId xmlns:a16="http://schemas.microsoft.com/office/drawing/2014/main" val="137184165"/>
                    </a:ext>
                  </a:extLst>
                </a:gridCol>
                <a:gridCol w="1684851">
                  <a:extLst>
                    <a:ext uri="{9D8B030D-6E8A-4147-A177-3AD203B41FA5}">
                      <a16:colId xmlns:a16="http://schemas.microsoft.com/office/drawing/2014/main" val="664004690"/>
                    </a:ext>
                  </a:extLst>
                </a:gridCol>
                <a:gridCol w="1684851">
                  <a:extLst>
                    <a:ext uri="{9D8B030D-6E8A-4147-A177-3AD203B41FA5}">
                      <a16:colId xmlns:a16="http://schemas.microsoft.com/office/drawing/2014/main" val="1595393777"/>
                    </a:ext>
                  </a:extLst>
                </a:gridCol>
                <a:gridCol w="1684851">
                  <a:extLst>
                    <a:ext uri="{9D8B030D-6E8A-4147-A177-3AD203B41FA5}">
                      <a16:colId xmlns:a16="http://schemas.microsoft.com/office/drawing/2014/main" val="7088404"/>
                    </a:ext>
                  </a:extLst>
                </a:gridCol>
                <a:gridCol w="1684851">
                  <a:extLst>
                    <a:ext uri="{9D8B030D-6E8A-4147-A177-3AD203B41FA5}">
                      <a16:colId xmlns:a16="http://schemas.microsoft.com/office/drawing/2014/main" val="4226764969"/>
                    </a:ext>
                  </a:extLst>
                </a:gridCol>
              </a:tblGrid>
              <a:tr h="1008112">
                <a:tc>
                  <a:txBody>
                    <a:bodyPr/>
                    <a:lstStyle/>
                    <a:p>
                      <a:pPr algn="ctr"/>
                      <a:r>
                        <a:rPr lang="en-US" sz="1400" dirty="0"/>
                        <a:t>PROJECT NAME</a:t>
                      </a:r>
                    </a:p>
                  </a:txBody>
                  <a:tcPr anchor="ctr">
                    <a:solidFill>
                      <a:srgbClr val="871721"/>
                    </a:solidFill>
                  </a:tcPr>
                </a:tc>
                <a:tc>
                  <a:txBody>
                    <a:bodyPr/>
                    <a:lstStyle/>
                    <a:p>
                      <a:pPr algn="ctr"/>
                      <a:r>
                        <a:rPr lang="en-US" sz="1400" dirty="0"/>
                        <a:t>SPONSOR</a:t>
                      </a:r>
                    </a:p>
                  </a:txBody>
                  <a:tcPr anchor="ctr">
                    <a:solidFill>
                      <a:schemeClr val="bg1">
                        <a:lumMod val="50000"/>
                      </a:schemeClr>
                    </a:solidFill>
                  </a:tcPr>
                </a:tc>
                <a:tc>
                  <a:txBody>
                    <a:bodyPr/>
                    <a:lstStyle/>
                    <a:p>
                      <a:pPr algn="ctr"/>
                      <a:r>
                        <a:rPr lang="en-US" sz="1400" dirty="0"/>
                        <a:t>TOTAL PROJECT COST</a:t>
                      </a:r>
                    </a:p>
                  </a:txBody>
                  <a:tcPr anchor="ctr">
                    <a:solidFill>
                      <a:srgbClr val="34495E"/>
                    </a:solidFill>
                  </a:tcPr>
                </a:tc>
                <a:tc>
                  <a:txBody>
                    <a:bodyPr/>
                    <a:lstStyle/>
                    <a:p>
                      <a:pPr algn="ctr"/>
                      <a:r>
                        <a:rPr lang="en-US" sz="1400" dirty="0"/>
                        <a:t>REQUESTED AMOUNT</a:t>
                      </a:r>
                    </a:p>
                    <a:p>
                      <a:pPr algn="ctr"/>
                      <a:r>
                        <a:rPr lang="en-US" sz="1400" dirty="0"/>
                        <a:t>(% of Total Project Cost)</a:t>
                      </a:r>
                    </a:p>
                  </a:txBody>
                  <a:tcPr anchor="ctr">
                    <a:solidFill>
                      <a:schemeClr val="accent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RECOMMENDED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 of Total Project Cost)</a:t>
                      </a:r>
                    </a:p>
                  </a:txBody>
                  <a:tcPr anchor="ctr">
                    <a:solidFill>
                      <a:schemeClr val="accent1">
                        <a:lumMod val="75000"/>
                      </a:schemeClr>
                    </a:solidFill>
                  </a:tcPr>
                </a:tc>
                <a:extLst>
                  <a:ext uri="{0D108BD9-81ED-4DB2-BD59-A6C34878D82A}">
                    <a16:rowId xmlns:a16="http://schemas.microsoft.com/office/drawing/2014/main" val="858241684"/>
                  </a:ext>
                </a:extLst>
              </a:tr>
              <a:tr h="713818">
                <a:tc>
                  <a:txBody>
                    <a:bodyPr/>
                    <a:lstStyle/>
                    <a:p>
                      <a:r>
                        <a:rPr lang="en-US" sz="1400" dirty="0">
                          <a:latin typeface="PT Sans" panose="020B0503020203020204"/>
                        </a:rPr>
                        <a:t>Marketing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City of Dubuque</a:t>
                      </a:r>
                    </a:p>
                  </a:txBody>
                  <a:tcPr anchor="ctr"/>
                </a:tc>
                <a:tc>
                  <a:txBody>
                    <a:bodyPr/>
                    <a:lstStyle/>
                    <a:p>
                      <a:pPr algn="ctr"/>
                      <a:r>
                        <a:rPr lang="en-US" sz="1400" dirty="0">
                          <a:latin typeface="PT Sans" panose="020B0503020203020204"/>
                        </a:rPr>
                        <a:t>$9,375</a:t>
                      </a:r>
                    </a:p>
                  </a:txBody>
                  <a:tcPr anchor="ctr"/>
                </a:tc>
                <a:tc>
                  <a:txBody>
                    <a:bodyPr/>
                    <a:lstStyle/>
                    <a:p>
                      <a:pPr algn="ctr"/>
                      <a:r>
                        <a:rPr lang="en-US" sz="1400" dirty="0">
                          <a:latin typeface="PT Sans" panose="020B0503020203020204"/>
                        </a:rPr>
                        <a:t>$7,500 (80%)</a:t>
                      </a:r>
                    </a:p>
                  </a:txBody>
                  <a:tcPr anchor="ctr"/>
                </a:tc>
                <a:tc>
                  <a:txBody>
                    <a:bodyPr/>
                    <a:lstStyle/>
                    <a:p>
                      <a:pPr algn="ctr"/>
                      <a:r>
                        <a:rPr lang="en-US" sz="1400" dirty="0">
                          <a:latin typeface="PT Sans" panose="020B0503020203020204"/>
                        </a:rPr>
                        <a:t>$7,500 (80%)</a:t>
                      </a:r>
                    </a:p>
                  </a:txBody>
                  <a:tcPr anchor="ctr"/>
                </a:tc>
                <a:extLst>
                  <a:ext uri="{0D108BD9-81ED-4DB2-BD59-A6C34878D82A}">
                    <a16:rowId xmlns:a16="http://schemas.microsoft.com/office/drawing/2014/main" val="4063458345"/>
                  </a:ext>
                </a:extLst>
              </a:tr>
              <a:tr h="713818">
                <a:tc>
                  <a:txBody>
                    <a:bodyPr/>
                    <a:lstStyle/>
                    <a:p>
                      <a:r>
                        <a:rPr lang="en-US" sz="1400" dirty="0">
                          <a:latin typeface="PT Sans" panose="020B0503020203020204"/>
                        </a:rPr>
                        <a:t>Marketing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2">
                              <a:lumMod val="50000"/>
                            </a:schemeClr>
                          </a:solidFill>
                          <a:effectLst/>
                          <a:uLnTx/>
                          <a:uFillTx/>
                          <a:latin typeface="PT Sans" panose="020B0503020203020204"/>
                          <a:ea typeface="+mn-ea"/>
                          <a:cs typeface="+mn-cs"/>
                        </a:rPr>
                        <a:t>City of Fort Dodge</a:t>
                      </a:r>
                    </a:p>
                  </a:txBody>
                  <a:tcPr anchor="ctr"/>
                </a:tc>
                <a:tc>
                  <a:txBody>
                    <a:bodyPr/>
                    <a:lstStyle/>
                    <a:p>
                      <a:pPr algn="ctr"/>
                      <a:r>
                        <a:rPr lang="en-US" sz="1400" dirty="0">
                          <a:latin typeface="PT Sans" panose="020B0503020203020204"/>
                        </a:rPr>
                        <a:t>$9,375</a:t>
                      </a:r>
                    </a:p>
                  </a:txBody>
                  <a:tcPr anchor="ctr"/>
                </a:tc>
                <a:tc>
                  <a:txBody>
                    <a:bodyPr/>
                    <a:lstStyle/>
                    <a:p>
                      <a:pPr algn="ctr"/>
                      <a:r>
                        <a:rPr lang="en-US" sz="1400" dirty="0">
                          <a:latin typeface="PT Sans" panose="020B0503020203020204"/>
                        </a:rPr>
                        <a:t>$7,500 (80%)</a:t>
                      </a:r>
                    </a:p>
                  </a:txBody>
                  <a:tcPr anchor="ctr"/>
                </a:tc>
                <a:tc>
                  <a:txBody>
                    <a:bodyPr/>
                    <a:lstStyle/>
                    <a:p>
                      <a:pPr algn="ctr"/>
                      <a:r>
                        <a:rPr lang="en-US" sz="1400" dirty="0">
                          <a:latin typeface="PT Sans" panose="020B0503020203020204"/>
                        </a:rPr>
                        <a:t>$7,500 (80%)</a:t>
                      </a:r>
                    </a:p>
                  </a:txBody>
                  <a:tcPr anchor="ctr"/>
                </a:tc>
                <a:extLst>
                  <a:ext uri="{0D108BD9-81ED-4DB2-BD59-A6C34878D82A}">
                    <a16:rowId xmlns:a16="http://schemas.microsoft.com/office/drawing/2014/main" val="3917525548"/>
                  </a:ext>
                </a:extLst>
              </a:tr>
            </a:tbl>
          </a:graphicData>
        </a:graphic>
      </p:graphicFrame>
    </p:spTree>
    <p:extLst>
      <p:ext uri="{BB962C8B-B14F-4D97-AF65-F5344CB8AC3E}">
        <p14:creationId xmlns:p14="http://schemas.microsoft.com/office/powerpoint/2010/main" val="410384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5445" y="235387"/>
            <a:ext cx="3738563" cy="338554"/>
          </a:xfrm>
          <a:prstGeom prst="rect">
            <a:avLst/>
          </a:prstGeom>
          <a:noFill/>
        </p:spPr>
        <p:txBody>
          <a:bodyPr wrap="square" rtlCol="0">
            <a:spAutoFit/>
          </a:bodyPr>
          <a:lstStyle/>
          <a:p>
            <a:r>
              <a:rPr lang="en-US" sz="1600" dirty="0">
                <a:solidFill>
                  <a:schemeClr val="bg1">
                    <a:lumMod val="50000"/>
                  </a:schemeClr>
                </a:solidFill>
                <a:latin typeface="Century Gothic" panose="020B0502020202020204" pitchFamily="34" charset="0"/>
                <a:cs typeface="Arial" panose="020B0604020202020204" pitchFamily="34" charset="0"/>
              </a:rPr>
              <a:t>CY20 Intercity Bus Program</a:t>
            </a:r>
          </a:p>
        </p:txBody>
      </p:sp>
      <p:grpSp>
        <p:nvGrpSpPr>
          <p:cNvPr id="3" name="Group 2">
            <a:extLst>
              <a:ext uri="{FF2B5EF4-FFF2-40B4-BE49-F238E27FC236}">
                <a16:creationId xmlns:a16="http://schemas.microsoft.com/office/drawing/2014/main" id="{210CB667-403F-448C-975A-D7CB7BC423F6}"/>
              </a:ext>
            </a:extLst>
          </p:cNvPr>
          <p:cNvGrpSpPr/>
          <p:nvPr/>
        </p:nvGrpSpPr>
        <p:grpSpPr>
          <a:xfrm>
            <a:off x="0" y="273792"/>
            <a:ext cx="792088" cy="261743"/>
            <a:chOff x="0" y="764704"/>
            <a:chExt cx="792088" cy="261743"/>
          </a:xfrm>
        </p:grpSpPr>
        <p:sp>
          <p:nvSpPr>
            <p:cNvPr id="8" name="Rectangle 7"/>
            <p:cNvSpPr/>
            <p:nvPr/>
          </p:nvSpPr>
          <p:spPr>
            <a:xfrm>
              <a:off x="0" y="764704"/>
              <a:ext cx="792088" cy="45719"/>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836712"/>
              <a:ext cx="792088" cy="457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908720"/>
              <a:ext cx="792088" cy="45719"/>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80728"/>
              <a:ext cx="792088"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8091" y="116632"/>
            <a:ext cx="2085044" cy="576064"/>
          </a:xfrm>
          <a:prstGeom prst="rect">
            <a:avLst/>
          </a:prstGeom>
        </p:spPr>
      </p:pic>
      <p:sp>
        <p:nvSpPr>
          <p:cNvPr id="12" name="Title 10">
            <a:extLst>
              <a:ext uri="{FF2B5EF4-FFF2-40B4-BE49-F238E27FC236}">
                <a16:creationId xmlns:a16="http://schemas.microsoft.com/office/drawing/2014/main" id="{E7594D45-8DE3-43D2-86A8-DA82628CEBF3}"/>
              </a:ext>
            </a:extLst>
          </p:cNvPr>
          <p:cNvSpPr>
            <a:spLocks noGrp="1"/>
          </p:cNvSpPr>
          <p:nvPr>
            <p:ph type="title"/>
          </p:nvPr>
        </p:nvSpPr>
        <p:spPr>
          <a:xfrm>
            <a:off x="628650" y="1020597"/>
            <a:ext cx="7886700" cy="545115"/>
          </a:xfrm>
        </p:spPr>
        <p:txBody>
          <a:bodyPr>
            <a:noAutofit/>
          </a:bodyPr>
          <a:lstStyle/>
          <a:p>
            <a:r>
              <a:rPr lang="en-US" sz="3400" b="1" dirty="0">
                <a:solidFill>
                  <a:schemeClr val="tx2"/>
                </a:solidFill>
              </a:rPr>
              <a:t>Intercity Bus Map</a:t>
            </a:r>
          </a:p>
        </p:txBody>
      </p:sp>
      <p:pic>
        <p:nvPicPr>
          <p:cNvPr id="14" name="Content Placeholder 4">
            <a:extLst>
              <a:ext uri="{FF2B5EF4-FFF2-40B4-BE49-F238E27FC236}">
                <a16:creationId xmlns:a16="http://schemas.microsoft.com/office/drawing/2014/main" id="{2B17A4C7-2B95-466D-8BE8-DA374A4E7D10}"/>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331640" y="1649892"/>
            <a:ext cx="6827016" cy="5072612"/>
          </a:xfrm>
          <a:prstGeom prst="rect">
            <a:avLst/>
          </a:prstGeom>
        </p:spPr>
      </p:pic>
    </p:spTree>
    <p:extLst>
      <p:ext uri="{BB962C8B-B14F-4D97-AF65-F5344CB8AC3E}">
        <p14:creationId xmlns:p14="http://schemas.microsoft.com/office/powerpoint/2010/main" val="261587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99592" y="5289348"/>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10490</TotalTime>
  <Words>533</Words>
  <Application>Microsoft Office PowerPoint</Application>
  <PresentationFormat>On-screen Show (4:3)</PresentationFormat>
  <Paragraphs>119</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Gothic</vt:lpstr>
      <vt:lpstr>PT Sans</vt:lpstr>
      <vt:lpstr>Wingdings</vt:lpstr>
      <vt:lpstr>Office Theme</vt:lpstr>
      <vt:lpstr>PowerPoint Presentation</vt:lpstr>
      <vt:lpstr>Intercity Bus Program</vt:lpstr>
      <vt:lpstr>Funding Priorities</vt:lpstr>
      <vt:lpstr>Available Funding and Application Summary</vt:lpstr>
      <vt:lpstr>PowerPoint Presentation</vt:lpstr>
      <vt:lpstr>List of Recommended Projects, continued</vt:lpstr>
      <vt:lpstr>List of Recommended Projects, continued</vt:lpstr>
      <vt:lpstr>Intercity Bus Map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Haar, Kristin</cp:lastModifiedBy>
  <cp:revision>176</cp:revision>
  <cp:lastPrinted>2018-11-05T18:36:20Z</cp:lastPrinted>
  <dcterms:created xsi:type="dcterms:W3CDTF">2014-05-10T08:44:16Z</dcterms:created>
  <dcterms:modified xsi:type="dcterms:W3CDTF">2019-11-04T14:09:29Z</dcterms:modified>
</cp:coreProperties>
</file>