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70" r:id="rId5"/>
    <p:sldId id="354" r:id="rId6"/>
    <p:sldId id="436" r:id="rId7"/>
    <p:sldId id="437" r:id="rId8"/>
    <p:sldId id="438" r:id="rId9"/>
    <p:sldId id="439" r:id="rId10"/>
    <p:sldId id="451" r:id="rId11"/>
    <p:sldId id="453" r:id="rId12"/>
    <p:sldId id="454" r:id="rId13"/>
    <p:sldId id="455" r:id="rId14"/>
    <p:sldId id="448" r:id="rId15"/>
    <p:sldId id="450" r:id="rId16"/>
    <p:sldId id="457" r:id="rId17"/>
    <p:sldId id="387" r:id="rId18"/>
    <p:sldId id="458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y Laffey" initials="NL" lastIdx="34" clrIdx="0">
    <p:extLst>
      <p:ext uri="{19B8F6BF-5375-455C-9EA6-DF929625EA0E}">
        <p15:presenceInfo xmlns:p15="http://schemas.microsoft.com/office/powerpoint/2012/main" userId="Nancy Laffey" providerId="None"/>
      </p:ext>
    </p:extLst>
  </p:cmAuthor>
  <p:cmAuthor id="2" name="Brad Allen" initials="BA" lastIdx="12" clrIdx="1">
    <p:extLst>
      <p:ext uri="{19B8F6BF-5375-455C-9EA6-DF929625EA0E}">
        <p15:presenceInfo xmlns:p15="http://schemas.microsoft.com/office/powerpoint/2012/main" userId="S-1-5-21-220523388-1214440339-839522115-9111" providerId="AD"/>
      </p:ext>
    </p:extLst>
  </p:cmAuthor>
  <p:cmAuthor id="3" name="Jessica Snyder" initials="JS" lastIdx="1" clrIdx="2">
    <p:extLst>
      <p:ext uri="{19B8F6BF-5375-455C-9EA6-DF929625EA0E}">
        <p15:presenceInfo xmlns:p15="http://schemas.microsoft.com/office/powerpoint/2012/main" userId="S-1-5-21-220523388-1214440339-839522115-9108" providerId="AD"/>
      </p:ext>
    </p:extLst>
  </p:cmAuthor>
  <p:cmAuthor id="4" name="Vortherms, Jeremey" initials="VJ" lastIdx="4" clrIdx="3">
    <p:extLst>
      <p:ext uri="{19B8F6BF-5375-455C-9EA6-DF929625EA0E}">
        <p15:presenceInfo xmlns:p15="http://schemas.microsoft.com/office/powerpoint/2012/main" userId="S-1-5-21-133048727-1090477886-634672238-1533" providerId="AD"/>
      </p:ext>
    </p:extLst>
  </p:cmAuthor>
  <p:cmAuthor id="5" name="Purcell, Charlie" initials="PC" lastIdx="5" clrIdx="4">
    <p:extLst>
      <p:ext uri="{19B8F6BF-5375-455C-9EA6-DF929625EA0E}">
        <p15:presenceInfo xmlns:p15="http://schemas.microsoft.com/office/powerpoint/2012/main" userId="S-1-5-21-133048727-1090477886-634672238-6906" providerId="AD"/>
      </p:ext>
    </p:extLst>
  </p:cmAuthor>
  <p:cmAuthor id="6" name="Narigon, Linda" initials="NL" lastIdx="1" clrIdx="5">
    <p:extLst>
      <p:ext uri="{19B8F6BF-5375-455C-9EA6-DF929625EA0E}">
        <p15:presenceInfo xmlns:p15="http://schemas.microsoft.com/office/powerpoint/2012/main" userId="S-1-5-21-133048727-1090477886-634672238-351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B23"/>
    <a:srgbClr val="0000FF"/>
    <a:srgbClr val="FF6600"/>
    <a:srgbClr val="E4E4E4"/>
    <a:srgbClr val="DCDCDC"/>
    <a:srgbClr val="190631"/>
    <a:srgbClr val="CA9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71212" autoAdjust="0"/>
  </p:normalViewPr>
  <p:slideViewPr>
    <p:cSldViewPr>
      <p:cViewPr varScale="1">
        <p:scale>
          <a:sx n="60" d="100"/>
          <a:sy n="60" d="100"/>
        </p:scale>
        <p:origin x="1579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0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5E9BA-D258-46B3-8581-1F407E3007F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BDD0AC-0100-43F6-9889-A361CCC478A6}">
      <dgm:prSet/>
      <dgm:spPr/>
      <dgm:t>
        <a:bodyPr/>
        <a:lstStyle/>
        <a:p>
          <a:r>
            <a:rPr lang="en-US" dirty="0"/>
            <a:t>Explore the Viability  of the Options 1 &amp; 2</a:t>
          </a:r>
        </a:p>
      </dgm:t>
    </dgm:pt>
    <dgm:pt modelId="{F65EAF14-98FB-434C-AE59-BF89BB8B5064}" type="parTrans" cxnId="{E247075C-6536-42B1-A139-BE868455E3E5}">
      <dgm:prSet/>
      <dgm:spPr/>
      <dgm:t>
        <a:bodyPr/>
        <a:lstStyle/>
        <a:p>
          <a:endParaRPr lang="en-US"/>
        </a:p>
      </dgm:t>
    </dgm:pt>
    <dgm:pt modelId="{93422640-F94F-480B-ADC8-073E03483D12}" type="sibTrans" cxnId="{E247075C-6536-42B1-A139-BE868455E3E5}">
      <dgm:prSet/>
      <dgm:spPr/>
      <dgm:t>
        <a:bodyPr/>
        <a:lstStyle/>
        <a:p>
          <a:endParaRPr lang="en-US"/>
        </a:p>
      </dgm:t>
    </dgm:pt>
    <dgm:pt modelId="{DBE2DA4B-5969-48AC-B93D-3B7180F8615C}">
      <dgm:prSet/>
      <dgm:spPr/>
      <dgm:t>
        <a:bodyPr/>
        <a:lstStyle/>
        <a:p>
          <a:r>
            <a:rPr lang="en-US" dirty="0"/>
            <a:t>Stakeholders Meetings</a:t>
          </a:r>
        </a:p>
      </dgm:t>
    </dgm:pt>
    <dgm:pt modelId="{8DA81D21-A582-44C3-94AB-748F8C416E58}" type="parTrans" cxnId="{B41D89C9-B920-4836-B28B-3B7F9445D93C}">
      <dgm:prSet/>
      <dgm:spPr/>
      <dgm:t>
        <a:bodyPr/>
        <a:lstStyle/>
        <a:p>
          <a:endParaRPr lang="en-US"/>
        </a:p>
      </dgm:t>
    </dgm:pt>
    <dgm:pt modelId="{A40F9F3B-1BE3-49CE-B41B-51B16B62A913}" type="sibTrans" cxnId="{B41D89C9-B920-4836-B28B-3B7F9445D93C}">
      <dgm:prSet/>
      <dgm:spPr/>
      <dgm:t>
        <a:bodyPr/>
        <a:lstStyle/>
        <a:p>
          <a:endParaRPr lang="en-US"/>
        </a:p>
      </dgm:t>
    </dgm:pt>
    <dgm:pt modelId="{6FCECECE-42C0-44AB-93DB-F267280F9BD8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/>
            <a:t>DOT Management Team</a:t>
          </a:r>
        </a:p>
      </dgm:t>
    </dgm:pt>
    <dgm:pt modelId="{854613B5-062E-420B-A7AE-1405D9857477}" type="parTrans" cxnId="{0592B00C-FAF1-4F1C-90D8-F666454CFDB0}">
      <dgm:prSet/>
      <dgm:spPr/>
      <dgm:t>
        <a:bodyPr/>
        <a:lstStyle/>
        <a:p>
          <a:endParaRPr lang="en-US"/>
        </a:p>
      </dgm:t>
    </dgm:pt>
    <dgm:pt modelId="{052C35DE-AEDE-4E2A-AD34-DF749F1EE29D}" type="sibTrans" cxnId="{0592B00C-FAF1-4F1C-90D8-F666454CFDB0}">
      <dgm:prSet/>
      <dgm:spPr/>
      <dgm:t>
        <a:bodyPr/>
        <a:lstStyle/>
        <a:p>
          <a:endParaRPr lang="en-US"/>
        </a:p>
      </dgm:t>
    </dgm:pt>
    <dgm:pt modelId="{9810AEFB-2EE7-419D-89DB-EE869CE6C232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/>
            <a:t>Governor’s Office</a:t>
          </a:r>
        </a:p>
      </dgm:t>
    </dgm:pt>
    <dgm:pt modelId="{11A2E881-7611-4475-B478-75B657E654EC}" type="parTrans" cxnId="{06E2A2D4-5EC8-4A3F-9F6C-DFA4EBF91B55}">
      <dgm:prSet/>
      <dgm:spPr/>
      <dgm:t>
        <a:bodyPr/>
        <a:lstStyle/>
        <a:p>
          <a:endParaRPr lang="en-US"/>
        </a:p>
      </dgm:t>
    </dgm:pt>
    <dgm:pt modelId="{C4709CFA-7A28-4CD0-A2CE-C85EB34E497E}" type="sibTrans" cxnId="{06E2A2D4-5EC8-4A3F-9F6C-DFA4EBF91B55}">
      <dgm:prSet/>
      <dgm:spPr/>
      <dgm:t>
        <a:bodyPr/>
        <a:lstStyle/>
        <a:p>
          <a:endParaRPr lang="en-US"/>
        </a:p>
      </dgm:t>
    </dgm:pt>
    <dgm:pt modelId="{D2B7F694-81C2-444D-9510-C1FB309617F0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/>
            <a:t>Levee and Drainage District Representatives</a:t>
          </a:r>
        </a:p>
      </dgm:t>
    </dgm:pt>
    <dgm:pt modelId="{CA7E5C5F-3FAD-40D5-991F-082328CD7414}" type="parTrans" cxnId="{5D3DEFD9-B33A-4E0B-A8EF-DC9550D34B1E}">
      <dgm:prSet/>
      <dgm:spPr/>
      <dgm:t>
        <a:bodyPr/>
        <a:lstStyle/>
        <a:p>
          <a:endParaRPr lang="en-US"/>
        </a:p>
      </dgm:t>
    </dgm:pt>
    <dgm:pt modelId="{FD6A23DA-79DA-4B9D-81A6-6F03C707C234}" type="sibTrans" cxnId="{5D3DEFD9-B33A-4E0B-A8EF-DC9550D34B1E}">
      <dgm:prSet/>
      <dgm:spPr/>
      <dgm:t>
        <a:bodyPr/>
        <a:lstStyle/>
        <a:p>
          <a:endParaRPr lang="en-US"/>
        </a:p>
      </dgm:t>
    </dgm:pt>
    <dgm:pt modelId="{7A731729-CA9E-4A01-BA77-D66E55EE0AA1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/>
            <a:t>Business Owners</a:t>
          </a:r>
        </a:p>
      </dgm:t>
    </dgm:pt>
    <dgm:pt modelId="{F32596B0-CD77-4D67-B52E-655FA56F8764}" type="parTrans" cxnId="{4E1D5F46-6ABA-46F3-9942-538D26A90AC7}">
      <dgm:prSet/>
      <dgm:spPr/>
      <dgm:t>
        <a:bodyPr/>
        <a:lstStyle/>
        <a:p>
          <a:endParaRPr lang="en-US"/>
        </a:p>
      </dgm:t>
    </dgm:pt>
    <dgm:pt modelId="{02DB71F8-2EFF-45A8-8F9D-5B96A3D78C08}" type="sibTrans" cxnId="{4E1D5F46-6ABA-46F3-9942-538D26A90AC7}">
      <dgm:prSet/>
      <dgm:spPr/>
      <dgm:t>
        <a:bodyPr/>
        <a:lstStyle/>
        <a:p>
          <a:endParaRPr lang="en-US"/>
        </a:p>
      </dgm:t>
    </dgm:pt>
    <dgm:pt modelId="{D00B692D-2225-44A8-A8A6-E6AECF4A12B1}" type="pres">
      <dgm:prSet presAssocID="{8805E9BA-D258-46B3-8581-1F407E3007FC}" presName="linear" presStyleCnt="0">
        <dgm:presLayoutVars>
          <dgm:dir/>
          <dgm:animLvl val="lvl"/>
          <dgm:resizeHandles val="exact"/>
        </dgm:presLayoutVars>
      </dgm:prSet>
      <dgm:spPr/>
    </dgm:pt>
    <dgm:pt modelId="{AD823B0C-CD70-4D7F-85F2-2B6CE63C618F}" type="pres">
      <dgm:prSet presAssocID="{14BDD0AC-0100-43F6-9889-A361CCC478A6}" presName="parentLin" presStyleCnt="0"/>
      <dgm:spPr/>
    </dgm:pt>
    <dgm:pt modelId="{BFD19F4F-FEA9-4AC0-8411-D603B61F8AA1}" type="pres">
      <dgm:prSet presAssocID="{14BDD0AC-0100-43F6-9889-A361CCC478A6}" presName="parentLeftMargin" presStyleLbl="node1" presStyleIdx="0" presStyleCnt="2"/>
      <dgm:spPr/>
    </dgm:pt>
    <dgm:pt modelId="{141F5959-F862-487E-BF36-59544F2679DC}" type="pres">
      <dgm:prSet presAssocID="{14BDD0AC-0100-43F6-9889-A361CCC478A6}" presName="parentText" presStyleLbl="node1" presStyleIdx="0" presStyleCnt="2" custScaleX="112444">
        <dgm:presLayoutVars>
          <dgm:chMax val="0"/>
          <dgm:bulletEnabled val="1"/>
        </dgm:presLayoutVars>
      </dgm:prSet>
      <dgm:spPr/>
    </dgm:pt>
    <dgm:pt modelId="{A74C34C6-9CF4-4641-B945-B25D283F2460}" type="pres">
      <dgm:prSet presAssocID="{14BDD0AC-0100-43F6-9889-A361CCC478A6}" presName="negativeSpace" presStyleCnt="0"/>
      <dgm:spPr/>
    </dgm:pt>
    <dgm:pt modelId="{26D48815-44A4-4C3D-991A-47CB4F9718F6}" type="pres">
      <dgm:prSet presAssocID="{14BDD0AC-0100-43F6-9889-A361CCC478A6}" presName="childText" presStyleLbl="conFgAcc1" presStyleIdx="0" presStyleCnt="2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</dgm:spPr>
    </dgm:pt>
    <dgm:pt modelId="{4E987046-9BE2-4F48-8B55-F639A7006190}" type="pres">
      <dgm:prSet presAssocID="{93422640-F94F-480B-ADC8-073E03483D12}" presName="spaceBetweenRectangles" presStyleCnt="0"/>
      <dgm:spPr/>
    </dgm:pt>
    <dgm:pt modelId="{8F47B81F-74D7-4F22-8BEA-95DE32FE2CA9}" type="pres">
      <dgm:prSet presAssocID="{DBE2DA4B-5969-48AC-B93D-3B7180F8615C}" presName="parentLin" presStyleCnt="0"/>
      <dgm:spPr/>
    </dgm:pt>
    <dgm:pt modelId="{093A512D-BA3C-49C6-89E9-0932D1872F02}" type="pres">
      <dgm:prSet presAssocID="{DBE2DA4B-5969-48AC-B93D-3B7180F8615C}" presName="parentLeftMargin" presStyleLbl="node1" presStyleIdx="0" presStyleCnt="2"/>
      <dgm:spPr/>
    </dgm:pt>
    <dgm:pt modelId="{DD976412-24C2-4AC0-BA83-4666D4B12BDA}" type="pres">
      <dgm:prSet presAssocID="{DBE2DA4B-5969-48AC-B93D-3B7180F8615C}" presName="parentText" presStyleLbl="node1" presStyleIdx="1" presStyleCnt="2" custScaleX="112443">
        <dgm:presLayoutVars>
          <dgm:chMax val="0"/>
          <dgm:bulletEnabled val="1"/>
        </dgm:presLayoutVars>
      </dgm:prSet>
      <dgm:spPr/>
    </dgm:pt>
    <dgm:pt modelId="{39A1AC4D-0882-4A63-B38D-F8530B7CFD2C}" type="pres">
      <dgm:prSet presAssocID="{DBE2DA4B-5969-48AC-B93D-3B7180F8615C}" presName="negativeSpace" presStyleCnt="0"/>
      <dgm:spPr/>
    </dgm:pt>
    <dgm:pt modelId="{DCA0956C-2F27-4017-8165-1A23CB25B714}" type="pres">
      <dgm:prSet presAssocID="{DBE2DA4B-5969-48AC-B93D-3B7180F8615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592B00C-FAF1-4F1C-90D8-F666454CFDB0}" srcId="{DBE2DA4B-5969-48AC-B93D-3B7180F8615C}" destId="{6FCECECE-42C0-44AB-93DB-F267280F9BD8}" srcOrd="0" destOrd="0" parTransId="{854613B5-062E-420B-A7AE-1405D9857477}" sibTransId="{052C35DE-AEDE-4E2A-AD34-DF749F1EE29D}"/>
    <dgm:cxn modelId="{A53D083B-10A6-4C0A-8128-44D1C796F31D}" type="presOf" srcId="{DBE2DA4B-5969-48AC-B93D-3B7180F8615C}" destId="{DD976412-24C2-4AC0-BA83-4666D4B12BDA}" srcOrd="1" destOrd="0" presId="urn:microsoft.com/office/officeart/2005/8/layout/list1"/>
    <dgm:cxn modelId="{E247075C-6536-42B1-A139-BE868455E3E5}" srcId="{8805E9BA-D258-46B3-8581-1F407E3007FC}" destId="{14BDD0AC-0100-43F6-9889-A361CCC478A6}" srcOrd="0" destOrd="0" parTransId="{F65EAF14-98FB-434C-AE59-BF89BB8B5064}" sibTransId="{93422640-F94F-480B-ADC8-073E03483D12}"/>
    <dgm:cxn modelId="{97985F60-8A2E-42CA-9637-0D99236CFC63}" type="presOf" srcId="{14BDD0AC-0100-43F6-9889-A361CCC478A6}" destId="{141F5959-F862-487E-BF36-59544F2679DC}" srcOrd="1" destOrd="0" presId="urn:microsoft.com/office/officeart/2005/8/layout/list1"/>
    <dgm:cxn modelId="{4E1D5F46-6ABA-46F3-9942-538D26A90AC7}" srcId="{DBE2DA4B-5969-48AC-B93D-3B7180F8615C}" destId="{7A731729-CA9E-4A01-BA77-D66E55EE0AA1}" srcOrd="3" destOrd="0" parTransId="{F32596B0-CD77-4D67-B52E-655FA56F8764}" sibTransId="{02DB71F8-2EFF-45A8-8F9D-5B96A3D78C08}"/>
    <dgm:cxn modelId="{5AA09B54-02FF-4D7C-B1EE-43C728433456}" type="presOf" srcId="{9810AEFB-2EE7-419D-89DB-EE869CE6C232}" destId="{DCA0956C-2F27-4017-8165-1A23CB25B714}" srcOrd="0" destOrd="1" presId="urn:microsoft.com/office/officeart/2005/8/layout/list1"/>
    <dgm:cxn modelId="{5204D057-D3E4-434C-BE48-E826A5D2166F}" type="presOf" srcId="{D2B7F694-81C2-444D-9510-C1FB309617F0}" destId="{DCA0956C-2F27-4017-8165-1A23CB25B714}" srcOrd="0" destOrd="2" presId="urn:microsoft.com/office/officeart/2005/8/layout/list1"/>
    <dgm:cxn modelId="{40926F93-362D-43CA-9BB9-31C265F477F7}" type="presOf" srcId="{DBE2DA4B-5969-48AC-B93D-3B7180F8615C}" destId="{093A512D-BA3C-49C6-89E9-0932D1872F02}" srcOrd="0" destOrd="0" presId="urn:microsoft.com/office/officeart/2005/8/layout/list1"/>
    <dgm:cxn modelId="{E85E4DBE-BE1E-4D3F-875F-A2BE4373A174}" type="presOf" srcId="{14BDD0AC-0100-43F6-9889-A361CCC478A6}" destId="{BFD19F4F-FEA9-4AC0-8411-D603B61F8AA1}" srcOrd="0" destOrd="0" presId="urn:microsoft.com/office/officeart/2005/8/layout/list1"/>
    <dgm:cxn modelId="{B41D89C9-B920-4836-B28B-3B7F9445D93C}" srcId="{8805E9BA-D258-46B3-8581-1F407E3007FC}" destId="{DBE2DA4B-5969-48AC-B93D-3B7180F8615C}" srcOrd="1" destOrd="0" parTransId="{8DA81D21-A582-44C3-94AB-748F8C416E58}" sibTransId="{A40F9F3B-1BE3-49CE-B41B-51B16B62A913}"/>
    <dgm:cxn modelId="{06E2A2D4-5EC8-4A3F-9F6C-DFA4EBF91B55}" srcId="{DBE2DA4B-5969-48AC-B93D-3B7180F8615C}" destId="{9810AEFB-2EE7-419D-89DB-EE869CE6C232}" srcOrd="1" destOrd="0" parTransId="{11A2E881-7611-4475-B478-75B657E654EC}" sibTransId="{C4709CFA-7A28-4CD0-A2CE-C85EB34E497E}"/>
    <dgm:cxn modelId="{72898AD6-3691-48F0-89A5-2B2446F792B2}" type="presOf" srcId="{8805E9BA-D258-46B3-8581-1F407E3007FC}" destId="{D00B692D-2225-44A8-A8A6-E6AECF4A12B1}" srcOrd="0" destOrd="0" presId="urn:microsoft.com/office/officeart/2005/8/layout/list1"/>
    <dgm:cxn modelId="{5D3DEFD9-B33A-4E0B-A8EF-DC9550D34B1E}" srcId="{DBE2DA4B-5969-48AC-B93D-3B7180F8615C}" destId="{D2B7F694-81C2-444D-9510-C1FB309617F0}" srcOrd="2" destOrd="0" parTransId="{CA7E5C5F-3FAD-40D5-991F-082328CD7414}" sibTransId="{FD6A23DA-79DA-4B9D-81A6-6F03C707C234}"/>
    <dgm:cxn modelId="{F41366F3-E5E7-4DAB-B861-D7E139D5CEC1}" type="presOf" srcId="{7A731729-CA9E-4A01-BA77-D66E55EE0AA1}" destId="{DCA0956C-2F27-4017-8165-1A23CB25B714}" srcOrd="0" destOrd="3" presId="urn:microsoft.com/office/officeart/2005/8/layout/list1"/>
    <dgm:cxn modelId="{D36B0AFF-64C2-449F-A1AC-F9E3A6C57A85}" type="presOf" srcId="{6FCECECE-42C0-44AB-93DB-F267280F9BD8}" destId="{DCA0956C-2F27-4017-8165-1A23CB25B714}" srcOrd="0" destOrd="0" presId="urn:microsoft.com/office/officeart/2005/8/layout/list1"/>
    <dgm:cxn modelId="{719396CE-1278-4742-9283-A6D58A4C6080}" type="presParOf" srcId="{D00B692D-2225-44A8-A8A6-E6AECF4A12B1}" destId="{AD823B0C-CD70-4D7F-85F2-2B6CE63C618F}" srcOrd="0" destOrd="0" presId="urn:microsoft.com/office/officeart/2005/8/layout/list1"/>
    <dgm:cxn modelId="{9C02EF0B-4CBF-4C8A-9356-35B4055E5D86}" type="presParOf" srcId="{AD823B0C-CD70-4D7F-85F2-2B6CE63C618F}" destId="{BFD19F4F-FEA9-4AC0-8411-D603B61F8AA1}" srcOrd="0" destOrd="0" presId="urn:microsoft.com/office/officeart/2005/8/layout/list1"/>
    <dgm:cxn modelId="{4B953593-53A2-4A3F-8508-21DA47879BA5}" type="presParOf" srcId="{AD823B0C-CD70-4D7F-85F2-2B6CE63C618F}" destId="{141F5959-F862-487E-BF36-59544F2679DC}" srcOrd="1" destOrd="0" presId="urn:microsoft.com/office/officeart/2005/8/layout/list1"/>
    <dgm:cxn modelId="{56B58128-75BD-4548-AE71-3DE84BB78745}" type="presParOf" srcId="{D00B692D-2225-44A8-A8A6-E6AECF4A12B1}" destId="{A74C34C6-9CF4-4641-B945-B25D283F2460}" srcOrd="1" destOrd="0" presId="urn:microsoft.com/office/officeart/2005/8/layout/list1"/>
    <dgm:cxn modelId="{B6E1AB5A-4CBF-49E3-A85F-CA6B8B46EE49}" type="presParOf" srcId="{D00B692D-2225-44A8-A8A6-E6AECF4A12B1}" destId="{26D48815-44A4-4C3D-991A-47CB4F9718F6}" srcOrd="2" destOrd="0" presId="urn:microsoft.com/office/officeart/2005/8/layout/list1"/>
    <dgm:cxn modelId="{FD166A5E-F758-403A-8149-91930B3ED54E}" type="presParOf" srcId="{D00B692D-2225-44A8-A8A6-E6AECF4A12B1}" destId="{4E987046-9BE2-4F48-8B55-F639A7006190}" srcOrd="3" destOrd="0" presId="urn:microsoft.com/office/officeart/2005/8/layout/list1"/>
    <dgm:cxn modelId="{28EC9B52-716B-4B91-A993-5455184FC69C}" type="presParOf" srcId="{D00B692D-2225-44A8-A8A6-E6AECF4A12B1}" destId="{8F47B81F-74D7-4F22-8BEA-95DE32FE2CA9}" srcOrd="4" destOrd="0" presId="urn:microsoft.com/office/officeart/2005/8/layout/list1"/>
    <dgm:cxn modelId="{12E56E20-0587-4B6B-869B-B71CD31FCD6F}" type="presParOf" srcId="{8F47B81F-74D7-4F22-8BEA-95DE32FE2CA9}" destId="{093A512D-BA3C-49C6-89E9-0932D1872F02}" srcOrd="0" destOrd="0" presId="urn:microsoft.com/office/officeart/2005/8/layout/list1"/>
    <dgm:cxn modelId="{AA34F41C-4E60-46D1-A8E6-76D7CFAF6627}" type="presParOf" srcId="{8F47B81F-74D7-4F22-8BEA-95DE32FE2CA9}" destId="{DD976412-24C2-4AC0-BA83-4666D4B12BDA}" srcOrd="1" destOrd="0" presId="urn:microsoft.com/office/officeart/2005/8/layout/list1"/>
    <dgm:cxn modelId="{9CE69F19-6145-41B4-A0F3-B8EAF15B15FE}" type="presParOf" srcId="{D00B692D-2225-44A8-A8A6-E6AECF4A12B1}" destId="{39A1AC4D-0882-4A63-B38D-F8530B7CFD2C}" srcOrd="5" destOrd="0" presId="urn:microsoft.com/office/officeart/2005/8/layout/list1"/>
    <dgm:cxn modelId="{BD37A541-6E1C-40AB-88FB-157A00265AB5}" type="presParOf" srcId="{D00B692D-2225-44A8-A8A6-E6AECF4A12B1}" destId="{DCA0956C-2F27-4017-8165-1A23CB25B71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48815-44A4-4C3D-991A-47CB4F9718F6}">
      <dsp:nvSpPr>
        <dsp:cNvPr id="0" name=""/>
        <dsp:cNvSpPr/>
      </dsp:nvSpPr>
      <dsp:spPr>
        <a:xfrm>
          <a:off x="0" y="1067348"/>
          <a:ext cx="4885203" cy="7056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F5959-F862-487E-BF36-59544F2679DC}">
      <dsp:nvSpPr>
        <dsp:cNvPr id="0" name=""/>
        <dsp:cNvSpPr/>
      </dsp:nvSpPr>
      <dsp:spPr>
        <a:xfrm>
          <a:off x="244260" y="654068"/>
          <a:ext cx="3845182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Explore the Viability  of the Options 1 &amp; 2</a:t>
          </a:r>
        </a:p>
      </dsp:txBody>
      <dsp:txXfrm>
        <a:off x="284609" y="694417"/>
        <a:ext cx="3764484" cy="745862"/>
      </dsp:txXfrm>
    </dsp:sp>
    <dsp:sp modelId="{DCA0956C-2F27-4017-8165-1A23CB25B714}">
      <dsp:nvSpPr>
        <dsp:cNvPr id="0" name=""/>
        <dsp:cNvSpPr/>
      </dsp:nvSpPr>
      <dsp:spPr>
        <a:xfrm>
          <a:off x="0" y="2337428"/>
          <a:ext cx="4885203" cy="27783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583184" rIns="37914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DOT Management Team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Governor’s Office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Levee and Drainage District Representatives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Business Owners</a:t>
          </a:r>
        </a:p>
      </dsp:txBody>
      <dsp:txXfrm>
        <a:off x="0" y="2337428"/>
        <a:ext cx="4885203" cy="2778300"/>
      </dsp:txXfrm>
    </dsp:sp>
    <dsp:sp modelId="{DD976412-24C2-4AC0-BA83-4666D4B12BDA}">
      <dsp:nvSpPr>
        <dsp:cNvPr id="0" name=""/>
        <dsp:cNvSpPr/>
      </dsp:nvSpPr>
      <dsp:spPr>
        <a:xfrm>
          <a:off x="244260" y="1924148"/>
          <a:ext cx="3845148" cy="826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Stakeholders Meetings</a:t>
          </a:r>
        </a:p>
      </dsp:txBody>
      <dsp:txXfrm>
        <a:off x="284609" y="1964497"/>
        <a:ext cx="3764450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3A1B9FC2-2ACB-4386-9426-100E8906B152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829B5F52-380A-49CE-8003-7A701B111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2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Key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32">
              <a:defRPr/>
            </a:pPr>
            <a:fld id="{829B5F52-380A-49CE-8003-7A701B111191}" type="slidenum">
              <a:rPr lang="en-US" sz="1800" kern="0">
                <a:solidFill>
                  <a:sysClr val="windowText" lastClr="000000"/>
                </a:solidFill>
              </a:rPr>
              <a:pPr defTabSz="914132">
                <a:defRPr/>
              </a:pPr>
              <a:t>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5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Message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32">
              <a:defRPr/>
            </a:pPr>
            <a:fld id="{829B5F52-380A-49CE-8003-7A701B111191}" type="slidenum">
              <a:rPr lang="en-US" sz="1800" kern="0">
                <a:solidFill>
                  <a:sysClr val="windowText" lastClr="000000"/>
                </a:solidFill>
              </a:rPr>
              <a:pPr defTabSz="914132">
                <a:defRPr/>
              </a:pPr>
              <a:t>10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89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32">
              <a:defRPr/>
            </a:pPr>
            <a:fld id="{829B5F52-380A-49CE-8003-7A701B111191}" type="slidenum">
              <a:rPr lang="en-US" sz="1800" kern="0">
                <a:solidFill>
                  <a:sysClr val="windowText" lastClr="000000"/>
                </a:solidFill>
              </a:rPr>
              <a:pPr defTabSz="914132">
                <a:defRPr/>
              </a:pPr>
              <a:t>11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53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32">
              <a:defRPr/>
            </a:pPr>
            <a:fld id="{829B5F52-380A-49CE-8003-7A701B111191}" type="slidenum">
              <a:rPr lang="en-US" sz="1800" kern="0">
                <a:solidFill>
                  <a:sysClr val="windowText" lastClr="000000"/>
                </a:solidFill>
              </a:rPr>
              <a:pPr defTabSz="914132">
                <a:defRPr/>
              </a:pPr>
              <a:t>12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21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32">
              <a:defRPr/>
            </a:pPr>
            <a:fld id="{829B5F52-380A-49CE-8003-7A701B111191}" type="slidenum">
              <a:rPr lang="en-US" sz="1800" kern="0">
                <a:solidFill>
                  <a:sysClr val="windowText" lastClr="000000"/>
                </a:solidFill>
              </a:rPr>
              <a:pPr defTabSz="914132">
                <a:defRPr/>
              </a:pPr>
              <a:t>13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32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32">
              <a:defRPr/>
            </a:pPr>
            <a:fld id="{829B5F52-380A-49CE-8003-7A701B111191}" type="slidenum">
              <a:rPr lang="en-US" sz="1800" kern="0">
                <a:solidFill>
                  <a:sysClr val="windowText" lastClr="000000"/>
                </a:solidFill>
              </a:rPr>
              <a:pPr defTabSz="914132">
                <a:defRPr/>
              </a:pPr>
              <a:t>14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89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32">
              <a:defRPr/>
            </a:pPr>
            <a:fld id="{829B5F52-380A-49CE-8003-7A701B111191}" type="slidenum">
              <a:rPr lang="en-US" sz="1800" kern="0">
                <a:solidFill>
                  <a:sysClr val="windowText" lastClr="000000"/>
                </a:solidFill>
              </a:rPr>
              <a:pPr defTabSz="914132">
                <a:defRPr/>
              </a:pPr>
              <a:t>15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5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Key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32">
              <a:defRPr/>
            </a:pPr>
            <a:fld id="{829B5F52-380A-49CE-8003-7A701B111191}" type="slidenum">
              <a:rPr lang="en-US" sz="1800" kern="0">
                <a:solidFill>
                  <a:sysClr val="windowText" lastClr="000000"/>
                </a:solidFill>
              </a:rPr>
              <a:pPr defTabSz="914132">
                <a:defRPr/>
              </a:pPr>
              <a:t>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1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32">
              <a:defRPr/>
            </a:pPr>
            <a:fld id="{829B5F52-380A-49CE-8003-7A701B111191}" type="slidenum">
              <a:rPr lang="en-US" sz="1800" kern="0">
                <a:solidFill>
                  <a:sysClr val="windowText" lastClr="000000"/>
                </a:solidFill>
              </a:rPr>
              <a:pPr defTabSz="914132">
                <a:defRPr/>
              </a:pPr>
              <a:t>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0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32">
              <a:defRPr/>
            </a:pPr>
            <a:fld id="{829B5F52-380A-49CE-8003-7A701B111191}" type="slidenum">
              <a:rPr lang="en-US" sz="1800" kern="0">
                <a:solidFill>
                  <a:sysClr val="windowText" lastClr="000000"/>
                </a:solidFill>
              </a:rPr>
              <a:pPr defTabSz="914132">
                <a:defRPr/>
              </a:pPr>
              <a:t>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2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32">
              <a:defRPr/>
            </a:pPr>
            <a:fld id="{829B5F52-380A-49CE-8003-7A701B111191}" type="slidenum">
              <a:rPr lang="en-US" sz="1800" kern="0">
                <a:solidFill>
                  <a:sysClr val="windowText" lastClr="000000"/>
                </a:solidFill>
              </a:rPr>
              <a:pPr defTabSz="914132">
                <a:defRPr/>
              </a:pPr>
              <a:t>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1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32">
              <a:defRPr/>
            </a:pPr>
            <a:fld id="{829B5F52-380A-49CE-8003-7A701B111191}" type="slidenum">
              <a:rPr lang="en-US" sz="1800" kern="0">
                <a:solidFill>
                  <a:sysClr val="windowText" lastClr="000000"/>
                </a:solidFill>
              </a:rPr>
              <a:pPr defTabSz="914132">
                <a:defRPr/>
              </a:pPr>
              <a:t>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32">
              <a:defRPr/>
            </a:pPr>
            <a:fld id="{829B5F52-380A-49CE-8003-7A701B111191}" type="slidenum">
              <a:rPr lang="en-US" sz="1800" kern="0">
                <a:solidFill>
                  <a:sysClr val="windowText" lastClr="000000"/>
                </a:solidFill>
              </a:rPr>
              <a:pPr defTabSz="914132">
                <a:defRPr/>
              </a:pPr>
              <a:t>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47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32">
              <a:defRPr/>
            </a:pPr>
            <a:fld id="{829B5F52-380A-49CE-8003-7A701B111191}" type="slidenum">
              <a:rPr lang="en-US" sz="1800" kern="0">
                <a:solidFill>
                  <a:sysClr val="windowText" lastClr="000000"/>
                </a:solidFill>
              </a:rPr>
              <a:pPr defTabSz="914132">
                <a:defRPr/>
              </a:pPr>
              <a:t>8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12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32">
              <a:defRPr/>
            </a:pPr>
            <a:fld id="{829B5F52-380A-49CE-8003-7A701B111191}" type="slidenum">
              <a:rPr lang="en-US" sz="1800" kern="0">
                <a:solidFill>
                  <a:sysClr val="windowText" lastClr="000000"/>
                </a:solidFill>
              </a:rPr>
              <a:pPr defTabSz="914132">
                <a:defRPr/>
              </a:pPr>
              <a:t>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7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ow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1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5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2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2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72C7B6-449A-4446-B370-2A5B2FC87ACE}"/>
              </a:ext>
            </a:extLst>
          </p:cNvPr>
          <p:cNvCxnSpPr/>
          <p:nvPr userDrawn="1"/>
        </p:nvCxnSpPr>
        <p:spPr>
          <a:xfrm>
            <a:off x="457200" y="1371600"/>
            <a:ext cx="7543800" cy="0"/>
          </a:xfrm>
          <a:prstGeom prst="line">
            <a:avLst/>
          </a:prstGeom>
          <a:ln w="57150" cap="rnd" cmpd="sng">
            <a:solidFill>
              <a:srgbClr val="98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49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5FE170-25F2-4A28-8B9F-BE30A0C6D5B1}"/>
              </a:ext>
            </a:extLst>
          </p:cNvPr>
          <p:cNvCxnSpPr/>
          <p:nvPr userDrawn="1"/>
        </p:nvCxnSpPr>
        <p:spPr>
          <a:xfrm>
            <a:off x="457200" y="1371600"/>
            <a:ext cx="7543800" cy="0"/>
          </a:xfrm>
          <a:prstGeom prst="line">
            <a:avLst/>
          </a:prstGeom>
          <a:ln w="57150" cap="rnd" cmpd="sng">
            <a:solidFill>
              <a:srgbClr val="98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09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1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3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C46478-693A-4CF3-8546-3878CD03DDFD}"/>
              </a:ext>
            </a:extLst>
          </p:cNvPr>
          <p:cNvCxnSpPr/>
          <p:nvPr userDrawn="1"/>
        </p:nvCxnSpPr>
        <p:spPr>
          <a:xfrm>
            <a:off x="457200" y="1371600"/>
            <a:ext cx="7543800" cy="0"/>
          </a:xfrm>
          <a:prstGeom prst="line">
            <a:avLst/>
          </a:prstGeom>
          <a:ln w="57150" cap="rnd" cmpd="sng">
            <a:solidFill>
              <a:srgbClr val="98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90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22220F-F2BB-4FFC-89D5-00D355BC6AF6}"/>
              </a:ext>
            </a:extLst>
          </p:cNvPr>
          <p:cNvCxnSpPr/>
          <p:nvPr userDrawn="1"/>
        </p:nvCxnSpPr>
        <p:spPr>
          <a:xfrm>
            <a:off x="457200" y="1371600"/>
            <a:ext cx="7543800" cy="0"/>
          </a:xfrm>
          <a:prstGeom prst="line">
            <a:avLst/>
          </a:prstGeom>
          <a:ln w="57150" cap="rnd" cmpd="sng">
            <a:solidFill>
              <a:srgbClr val="98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3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6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6EC1-01E8-4B48-948C-AB25140EE14D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124D-C471-46D2-803A-34C78BE64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1.jpe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2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5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51C54F-A716-4223-9D32-4CBAA8D2E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385" y="2057400"/>
            <a:ext cx="8261230" cy="1146175"/>
          </a:xfrm>
        </p:spPr>
        <p:txBody>
          <a:bodyPr>
            <a:normAutofit fontScale="90000"/>
          </a:bodyPr>
          <a:lstStyle/>
          <a:p>
            <a:r>
              <a:rPr lang="en-US" dirty="0"/>
              <a:t>Iowa 2 Fremont County </a:t>
            </a:r>
            <a:br>
              <a:rPr lang="en-US" dirty="0"/>
            </a:br>
            <a:r>
              <a:rPr lang="en-US" dirty="0"/>
              <a:t>Resiliency Options Overview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623B89-F4B3-43E2-BDFE-70007218B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383" y="4035425"/>
            <a:ext cx="6377233" cy="11461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Commission Update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November 12, 2019</a:t>
            </a:r>
          </a:p>
        </p:txBody>
      </p:sp>
    </p:spTree>
    <p:extLst>
      <p:ext uri="{BB962C8B-B14F-4D97-AF65-F5344CB8AC3E}">
        <p14:creationId xmlns:p14="http://schemas.microsoft.com/office/powerpoint/2010/main" val="384651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marL="3206750" indent="-3206750">
              <a:tabLst>
                <a:tab pos="3206750" algn="l"/>
              </a:tabLst>
            </a:pPr>
            <a:r>
              <a:rPr lang="en-US" dirty="0">
                <a:solidFill>
                  <a:srgbClr val="981B23"/>
                </a:solidFill>
              </a:rPr>
              <a:t>Option 2</a:t>
            </a:r>
            <a:r>
              <a:rPr lang="en-US" dirty="0"/>
              <a:t> 	East of Horse Creek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137B0D-3636-446F-9602-F3B797F34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0" y="1632508"/>
            <a:ext cx="3200400" cy="4666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solidFill>
                  <a:srgbClr val="981B23"/>
                </a:solidFill>
              </a:rPr>
              <a:t>Key Elements</a:t>
            </a:r>
          </a:p>
          <a:p>
            <a:r>
              <a:rPr lang="en-US" sz="2400" b="1" dirty="0"/>
              <a:t>Reconstruct Iowa 2 to a higher elevation</a:t>
            </a:r>
          </a:p>
          <a:p>
            <a:r>
              <a:rPr lang="en-US" sz="2400" b="1" dirty="0"/>
              <a:t>Reconstruct the west ramps of the interchange</a:t>
            </a:r>
          </a:p>
          <a:p>
            <a:r>
              <a:rPr lang="en-US" sz="2400" b="1" dirty="0"/>
              <a:t>Anticipated Cost </a:t>
            </a:r>
          </a:p>
          <a:p>
            <a:pPr marL="339725" lvl="1" indent="0">
              <a:spcBef>
                <a:spcPts val="400"/>
              </a:spcBef>
              <a:spcAft>
                <a:spcPts val="400"/>
              </a:spcAft>
              <a:buNone/>
              <a:tabLst>
                <a:tab pos="1941513" algn="l"/>
              </a:tabLst>
            </a:pPr>
            <a:r>
              <a:rPr lang="en-US" sz="1800" b="1" u="sng" dirty="0"/>
              <a:t>Grade &amp; Pave	$2.0-$2.5</a:t>
            </a:r>
          </a:p>
          <a:p>
            <a:pPr marL="339725" lvl="1" indent="0">
              <a:spcBef>
                <a:spcPts val="400"/>
              </a:spcBef>
              <a:spcAft>
                <a:spcPts val="400"/>
              </a:spcAft>
              <a:buNone/>
              <a:tabLst>
                <a:tab pos="1716088" algn="l"/>
              </a:tabLst>
            </a:pPr>
            <a:r>
              <a:rPr lang="en-US" sz="1800" b="1" dirty="0"/>
              <a:t>Total Project	$10.4-$11.5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347E7-EC90-4691-8DF8-C44CF8396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558454"/>
            <a:ext cx="4876800" cy="486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3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Public Outreach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9CAAB8-5E6E-4CC7-B327-7A01B34E4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798962"/>
              </p:ext>
            </p:extLst>
          </p:nvPr>
        </p:nvGraphicFramePr>
        <p:xfrm>
          <a:off x="3895725" y="1088203"/>
          <a:ext cx="4885203" cy="5769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5B06BDE-F28B-4786-B860-20C74C6DB9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47255"/>
            <a:ext cx="914400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1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Option 1 – Reconstruction with Dike</a:t>
            </a:r>
          </a:p>
          <a:p>
            <a:pPr lvl="1"/>
            <a:r>
              <a:rPr lang="en-US" dirty="0"/>
              <a:t>Ownership &amp; Maintenance of Dike</a:t>
            </a:r>
          </a:p>
          <a:p>
            <a:r>
              <a:rPr lang="en-US" dirty="0"/>
              <a:t>Phased Construction Approach</a:t>
            </a:r>
          </a:p>
          <a:p>
            <a:pPr lvl="1"/>
            <a:r>
              <a:rPr lang="en-US" dirty="0"/>
              <a:t>Grade Raise west of Horse Creek could proceed work to east</a:t>
            </a:r>
          </a:p>
          <a:p>
            <a:r>
              <a:rPr lang="en-US"/>
              <a:t>Funding Considerations</a:t>
            </a:r>
            <a:endParaRPr lang="en-US" dirty="0"/>
          </a:p>
          <a:p>
            <a:pPr lvl="1"/>
            <a:r>
              <a:rPr lang="en-US" dirty="0"/>
              <a:t>Build Grant application submitted in July 2019</a:t>
            </a:r>
          </a:p>
          <a:p>
            <a:pPr lvl="1"/>
            <a:r>
              <a:rPr lang="en-US" dirty="0"/>
              <a:t>Partial Reimbursement from FHWA Emergency Repair Program</a:t>
            </a:r>
          </a:p>
          <a:p>
            <a:pPr lvl="1"/>
            <a:r>
              <a:rPr lang="en-US" dirty="0"/>
              <a:t>Consideration for next Highway Program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47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12004"/>
            <a:ext cx="2819399" cy="479540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Commission Input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B08AE-B6B8-4BE8-93DA-E61570455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956" y="1696362"/>
            <a:ext cx="5266667" cy="4666667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211E68B-5F12-401F-BF45-762DE45C8C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47255"/>
            <a:ext cx="914400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Overflow Bridge Progress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03A7F8-A45B-4197-9B18-0A35CA6B7E91}"/>
              </a:ext>
            </a:extLst>
          </p:cNvPr>
          <p:cNvSpPr/>
          <p:nvPr/>
        </p:nvSpPr>
        <p:spPr>
          <a:xfrm>
            <a:off x="199751" y="2656090"/>
            <a:ext cx="447666" cy="1804705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CDC4BF-9806-4DE0-AA38-5517526464D6}"/>
              </a:ext>
            </a:extLst>
          </p:cNvPr>
          <p:cNvSpPr/>
          <p:nvPr/>
        </p:nvSpPr>
        <p:spPr>
          <a:xfrm>
            <a:off x="0" y="1103248"/>
            <a:ext cx="647417" cy="1552843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Water next to a highway&#10;&#10;Description automatically generated">
            <a:extLst>
              <a:ext uri="{FF2B5EF4-FFF2-40B4-BE49-F238E27FC236}">
                <a16:creationId xmlns:a16="http://schemas.microsoft.com/office/drawing/2014/main" id="{182D5B75-9963-4FAD-A2D1-B50BD608AD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/>
          <a:stretch/>
        </p:blipFill>
        <p:spPr>
          <a:xfrm>
            <a:off x="323708" y="1371600"/>
            <a:ext cx="83820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33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Overflow Bridge Progress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03A7F8-A45B-4197-9B18-0A35CA6B7E91}"/>
              </a:ext>
            </a:extLst>
          </p:cNvPr>
          <p:cNvSpPr/>
          <p:nvPr/>
        </p:nvSpPr>
        <p:spPr>
          <a:xfrm>
            <a:off x="199751" y="2656090"/>
            <a:ext cx="447666" cy="1804705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CDC4BF-9806-4DE0-AA38-5517526464D6}"/>
              </a:ext>
            </a:extLst>
          </p:cNvPr>
          <p:cNvSpPr/>
          <p:nvPr/>
        </p:nvSpPr>
        <p:spPr>
          <a:xfrm>
            <a:off x="0" y="1103248"/>
            <a:ext cx="647417" cy="1552843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rane next to a body of water&#10;&#10;Description automatically generated">
            <a:extLst>
              <a:ext uri="{FF2B5EF4-FFF2-40B4-BE49-F238E27FC236}">
                <a16:creationId xmlns:a16="http://schemas.microsoft.com/office/drawing/2014/main" id="{BA97F3B4-B90E-4BED-82BB-53650CB6AB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" b="6907"/>
          <a:stretch/>
        </p:blipFill>
        <p:spPr>
          <a:xfrm>
            <a:off x="647417" y="1523996"/>
            <a:ext cx="7498080" cy="48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6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Location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8" t="-1868" r="1628" b="1868"/>
          <a:stretch/>
        </p:blipFill>
        <p:spPr>
          <a:xfrm>
            <a:off x="457200" y="1524000"/>
            <a:ext cx="7758999" cy="4830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37879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Fremont County</a:t>
            </a:r>
          </a:p>
        </p:txBody>
      </p:sp>
    </p:spTree>
    <p:extLst>
      <p:ext uri="{BB962C8B-B14F-4D97-AF65-F5344CB8AC3E}">
        <p14:creationId xmlns:p14="http://schemas.microsoft.com/office/powerpoint/2010/main" val="2505645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C1825E-C1B7-4BE6-9700-2111D82518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146" b="5903"/>
          <a:stretch/>
        </p:blipFill>
        <p:spPr>
          <a:xfrm>
            <a:off x="45720" y="1457168"/>
            <a:ext cx="9052560" cy="47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0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Initial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The Challenge:  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rgbClr val="0000FF"/>
                </a:solidFill>
              </a:rPr>
              <a:t>Keep Iowa 2 open during a severe flood event.</a:t>
            </a:r>
          </a:p>
          <a:p>
            <a:r>
              <a:rPr lang="en-US" dirty="0"/>
              <a:t>Potential Ways to Meet the Challenge:</a:t>
            </a:r>
          </a:p>
          <a:p>
            <a:pPr lvl="1"/>
            <a:r>
              <a:rPr lang="en-US" dirty="0"/>
              <a:t>Raise Iowa 2</a:t>
            </a:r>
          </a:p>
          <a:p>
            <a:pPr lvl="1"/>
            <a:r>
              <a:rPr lang="en-US" dirty="0"/>
              <a:t>Allow water to pass under Iowa 2</a:t>
            </a:r>
          </a:p>
          <a:p>
            <a:pPr lvl="1"/>
            <a:r>
              <a:rPr lang="en-US" dirty="0"/>
              <a:t>Keep water away from the highway</a:t>
            </a:r>
          </a:p>
        </p:txBody>
      </p:sp>
    </p:spTree>
    <p:extLst>
      <p:ext uri="{BB962C8B-B14F-4D97-AF65-F5344CB8AC3E}">
        <p14:creationId xmlns:p14="http://schemas.microsoft.com/office/powerpoint/2010/main" val="3117142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981B23"/>
                </a:solidFill>
              </a:rPr>
              <a:t>Engineering Steps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Hydraulic Analysis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Should handle the amount of flow in the flood plain that occurred during June 2019 and Summer 2011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Preliminary Bridge and Roadway Design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The combination of design elements must meet acceptable design practices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Preliminary Environmental Reviews</a:t>
            </a:r>
          </a:p>
          <a:p>
            <a:r>
              <a:rPr lang="en-US" dirty="0">
                <a:solidFill>
                  <a:srgbClr val="981B23"/>
                </a:solidFill>
              </a:rPr>
              <a:t>Non-Engineering Steps</a:t>
            </a:r>
          </a:p>
          <a:p>
            <a:pPr lvl="1"/>
            <a:r>
              <a:rPr lang="en-US" dirty="0"/>
              <a:t>Evaluate Public Acceptance</a:t>
            </a:r>
          </a:p>
        </p:txBody>
      </p:sp>
    </p:spTree>
    <p:extLst>
      <p:ext uri="{BB962C8B-B14F-4D97-AF65-F5344CB8AC3E}">
        <p14:creationId xmlns:p14="http://schemas.microsoft.com/office/powerpoint/2010/main" val="807723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>
              <a:tabLst>
                <a:tab pos="5486400" algn="l"/>
              </a:tabLst>
            </a:pPr>
            <a:r>
              <a:rPr lang="en-US" dirty="0" err="1"/>
              <a:t>Ia</a:t>
            </a:r>
            <a:r>
              <a:rPr lang="en-US" dirty="0"/>
              <a:t> 2 Resiliency 	</a:t>
            </a:r>
            <a:r>
              <a:rPr lang="en-US" dirty="0">
                <a:solidFill>
                  <a:srgbClr val="981B23"/>
                </a:solidFill>
              </a:rPr>
              <a:t>Option 1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0D9E9CE0-52A3-4620-A309-828A7262E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18" y="1417638"/>
            <a:ext cx="6433764" cy="4971545"/>
          </a:xfrm>
        </p:spPr>
      </p:pic>
    </p:spTree>
    <p:extLst>
      <p:ext uri="{BB962C8B-B14F-4D97-AF65-F5344CB8AC3E}">
        <p14:creationId xmlns:p14="http://schemas.microsoft.com/office/powerpoint/2010/main" val="3215974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marL="3206750" indent="-3206750">
              <a:tabLst>
                <a:tab pos="3206750" algn="l"/>
              </a:tabLst>
            </a:pPr>
            <a:r>
              <a:rPr lang="en-US" dirty="0">
                <a:solidFill>
                  <a:srgbClr val="981B23"/>
                </a:solidFill>
              </a:rPr>
              <a:t>Option 1,2</a:t>
            </a:r>
            <a:r>
              <a:rPr lang="en-US" dirty="0"/>
              <a:t> 	Overflow Bridges to                         Horse Creek Bridges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137B0D-3636-446F-9602-F3B797F34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632508"/>
            <a:ext cx="3200400" cy="4666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solidFill>
                  <a:srgbClr val="981B23"/>
                </a:solidFill>
              </a:rPr>
              <a:t>Key Elements</a:t>
            </a:r>
          </a:p>
          <a:p>
            <a:r>
              <a:rPr lang="en-US" sz="2400" b="1" dirty="0"/>
              <a:t>Reconstruct Iowa 2 to a higher elevation</a:t>
            </a:r>
          </a:p>
          <a:p>
            <a:r>
              <a:rPr lang="en-US" sz="2400" b="1" dirty="0"/>
              <a:t>Add two sets of bridges to convey water under </a:t>
            </a:r>
            <a:r>
              <a:rPr lang="en-US" sz="2400" b="1" dirty="0" err="1"/>
              <a:t>Ia</a:t>
            </a:r>
            <a:r>
              <a:rPr lang="en-US" sz="2400" b="1" dirty="0"/>
              <a:t> 2</a:t>
            </a:r>
          </a:p>
          <a:p>
            <a:r>
              <a:rPr lang="en-US" sz="2400" b="1" dirty="0"/>
              <a:t>Anticipated Cost </a:t>
            </a:r>
          </a:p>
          <a:p>
            <a:pPr marL="339725" lvl="1" indent="0">
              <a:spcBef>
                <a:spcPts val="400"/>
              </a:spcBef>
              <a:spcAft>
                <a:spcPts val="400"/>
              </a:spcAft>
              <a:buNone/>
              <a:tabLst>
                <a:tab pos="1941513" algn="l"/>
              </a:tabLst>
            </a:pPr>
            <a:r>
              <a:rPr lang="en-US" sz="1800" b="1" dirty="0"/>
              <a:t>Grade &amp; Pave	$2.2-$3.0</a:t>
            </a:r>
          </a:p>
          <a:p>
            <a:pPr marL="339725" lvl="1" indent="0">
              <a:spcBef>
                <a:spcPts val="400"/>
              </a:spcBef>
              <a:spcAft>
                <a:spcPts val="400"/>
              </a:spcAft>
              <a:buNone/>
              <a:tabLst>
                <a:tab pos="1941513" algn="l"/>
              </a:tabLst>
            </a:pPr>
            <a:r>
              <a:rPr lang="en-US" sz="1800" b="1" dirty="0"/>
              <a:t>Bridge	$6.2-$7.0</a:t>
            </a:r>
          </a:p>
          <a:p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27743-3575-4B1B-8841-D9BDB7DDF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632508"/>
            <a:ext cx="5266667" cy="4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24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marL="3206750" indent="-3206750">
              <a:tabLst>
                <a:tab pos="3206750" algn="l"/>
              </a:tabLst>
            </a:pPr>
            <a:r>
              <a:rPr lang="en-US" dirty="0">
                <a:solidFill>
                  <a:srgbClr val="981B23"/>
                </a:solidFill>
              </a:rPr>
              <a:t>Option 1</a:t>
            </a:r>
            <a:r>
              <a:rPr lang="en-US" dirty="0"/>
              <a:t> 	East of Horse Creek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137B0D-3636-446F-9602-F3B797F34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632508"/>
            <a:ext cx="3200400" cy="4666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solidFill>
                  <a:srgbClr val="981B23"/>
                </a:solidFill>
              </a:rPr>
              <a:t>Key Elements</a:t>
            </a:r>
          </a:p>
          <a:p>
            <a:r>
              <a:rPr lang="en-US" sz="2400" b="1" dirty="0"/>
              <a:t>Construct dikes to prevent water from overtopping Iowa 2</a:t>
            </a:r>
          </a:p>
          <a:p>
            <a:r>
              <a:rPr lang="en-US" sz="2400" b="1" dirty="0"/>
              <a:t>Anticipated Cost </a:t>
            </a:r>
          </a:p>
          <a:p>
            <a:pPr marL="339725" lvl="1" indent="0">
              <a:spcBef>
                <a:spcPts val="400"/>
              </a:spcBef>
              <a:spcAft>
                <a:spcPts val="400"/>
              </a:spcAft>
              <a:buNone/>
              <a:tabLst>
                <a:tab pos="1941513" algn="l"/>
              </a:tabLst>
            </a:pPr>
            <a:r>
              <a:rPr lang="en-US" sz="1800" b="1" u="sng" dirty="0"/>
              <a:t>Dike	$0.8-$1.5</a:t>
            </a:r>
          </a:p>
          <a:p>
            <a:pPr marL="339725" lvl="1" indent="0">
              <a:spcBef>
                <a:spcPts val="400"/>
              </a:spcBef>
              <a:spcAft>
                <a:spcPts val="400"/>
              </a:spcAft>
              <a:buNone/>
              <a:tabLst>
                <a:tab pos="1885950" algn="l"/>
              </a:tabLst>
            </a:pPr>
            <a:r>
              <a:rPr lang="en-US" sz="1800" b="1" dirty="0"/>
              <a:t>Total Project	$9.2-$11.5</a:t>
            </a:r>
          </a:p>
          <a:p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C5E79-D7C5-4052-B6D9-D2C70DED1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630362"/>
            <a:ext cx="5212538" cy="4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1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A0AAC-34A5-49A7-AB74-5A7647F1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>
              <a:tabLst>
                <a:tab pos="5486400" algn="l"/>
              </a:tabLst>
            </a:pPr>
            <a:r>
              <a:rPr lang="en-US" dirty="0" err="1"/>
              <a:t>Ia</a:t>
            </a:r>
            <a:r>
              <a:rPr lang="en-US" dirty="0"/>
              <a:t> 2 Resiliency 	</a:t>
            </a:r>
            <a:r>
              <a:rPr lang="en-US" dirty="0">
                <a:solidFill>
                  <a:srgbClr val="981B23"/>
                </a:solidFill>
              </a:rPr>
              <a:t>Option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9E9CE0-52A3-4620-A309-828A7262E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18" y="1530927"/>
            <a:ext cx="6400800" cy="4946072"/>
          </a:xfrm>
        </p:spPr>
      </p:pic>
    </p:spTree>
    <p:extLst>
      <p:ext uri="{BB962C8B-B14F-4D97-AF65-F5344CB8AC3E}">
        <p14:creationId xmlns:p14="http://schemas.microsoft.com/office/powerpoint/2010/main" val="1494834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A556526D5EDC4EBD316BD44E087997" ma:contentTypeVersion="9" ma:contentTypeDescription="Create a new document." ma:contentTypeScope="" ma:versionID="9f99cbd7fbd2948f3a2052b5cbfae9ed">
  <xsd:schema xmlns:xsd="http://www.w3.org/2001/XMLSchema" xmlns:xs="http://www.w3.org/2001/XMLSchema" xmlns:p="http://schemas.microsoft.com/office/2006/metadata/properties" xmlns:ns2="b7dee3a0-7077-4af3-988d-b439b9ca1a73" xmlns:ns3="6d7567ed-bc29-4cb3-ab89-401192d72a1d" targetNamespace="http://schemas.microsoft.com/office/2006/metadata/properties" ma:root="true" ma:fieldsID="59a5a0a5a514ded7bb132652ca66ba11" ns2:_="" ns3:_="">
    <xsd:import namespace="b7dee3a0-7077-4af3-988d-b439b9ca1a73"/>
    <xsd:import namespace="6d7567ed-bc29-4cb3-ab89-401192d72a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ee3a0-7077-4af3-988d-b439b9ca1a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567ed-bc29-4cb3-ab89-401192d72a1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F5261F-6C22-4110-AF92-28799F9DEF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5F0522-DE36-474C-AB45-6323D4B6EC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ee3a0-7077-4af3-988d-b439b9ca1a73"/>
    <ds:schemaRef ds:uri="6d7567ed-bc29-4cb3-ab89-401192d72a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D15134-9B08-42B4-997B-56286A15925A}">
  <ds:schemaRefs>
    <ds:schemaRef ds:uri="http://purl.org/dc/terms/"/>
    <ds:schemaRef ds:uri="6d7567ed-bc29-4cb3-ab89-401192d72a1d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b7dee3a0-7077-4af3-988d-b439b9ca1a73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295</Words>
  <Application>Microsoft Office PowerPoint</Application>
  <PresentationFormat>On-screen Show (4:3)</PresentationFormat>
  <Paragraphs>90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Candara</vt:lpstr>
      <vt:lpstr>Franklin Gothic Book</vt:lpstr>
      <vt:lpstr>Franklin Gothic Demi Cond</vt:lpstr>
      <vt:lpstr>Office Theme</vt:lpstr>
      <vt:lpstr>Iowa 2 Fremont County  Resiliency Options Overview</vt:lpstr>
      <vt:lpstr>Project Location</vt:lpstr>
      <vt:lpstr>Project Site</vt:lpstr>
      <vt:lpstr>Developing the Initial Concepts</vt:lpstr>
      <vt:lpstr>Proof Steps</vt:lpstr>
      <vt:lpstr>Ia 2 Resiliency  Option 1</vt:lpstr>
      <vt:lpstr>Option 1,2  Overflow Bridges to                         Horse Creek Bridges</vt:lpstr>
      <vt:lpstr>Option 1  East of Horse Creek</vt:lpstr>
      <vt:lpstr>Ia 2 Resiliency  Option 2</vt:lpstr>
      <vt:lpstr>Option 2  East of Horse Creek</vt:lpstr>
      <vt:lpstr>Public Outreach</vt:lpstr>
      <vt:lpstr>Additional Considerations</vt:lpstr>
      <vt:lpstr>Commission Input</vt:lpstr>
      <vt:lpstr>Overflow Bridge Progress</vt:lpstr>
      <vt:lpstr>Overflow Bridge Progress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Iowa 2 Fremont County  Resiliency Options Overview</dc:title>
  <dc:creator>Vortherms, Jeremey</dc:creator>
  <cp:lastModifiedBy>Vortherms, Jeremey</cp:lastModifiedBy>
  <cp:revision>9</cp:revision>
  <cp:lastPrinted>2019-11-06T18:00:44Z</cp:lastPrinted>
  <dcterms:created xsi:type="dcterms:W3CDTF">2019-11-05T21:17:45Z</dcterms:created>
  <dcterms:modified xsi:type="dcterms:W3CDTF">2019-11-06T20:42:25Z</dcterms:modified>
</cp:coreProperties>
</file>