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349" r:id="rId4"/>
    <p:sldId id="350" r:id="rId5"/>
    <p:sldId id="351" r:id="rId6"/>
    <p:sldId id="352" r:id="rId7"/>
    <p:sldId id="355" r:id="rId8"/>
    <p:sldId id="354" r:id="rId9"/>
    <p:sldId id="28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994" autoAdjust="0"/>
  </p:normalViewPr>
  <p:slideViewPr>
    <p:cSldViewPr>
      <p:cViewPr varScale="1">
        <p:scale>
          <a:sx n="81" d="100"/>
          <a:sy n="81" d="100"/>
        </p:scale>
        <p:origin x="167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10/27/2020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259753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67396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144706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270271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3065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9236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85166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36988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otawigshop.com/2011/02/megabus-travels-review-in-story-form.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CY 21 Intercity Bus Program</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r>
              <a:rPr lang="en-US" sz="2400" b="0" dirty="0"/>
              <a:t>Purpose: Support intercity bus services that includes stops at non-urbanized locations and makes meaningful connections to nationwide network</a:t>
            </a:r>
          </a:p>
          <a:p>
            <a:r>
              <a:rPr lang="en-US" sz="2400" b="0" dirty="0"/>
              <a:t>Available to private intercity bus companies, companies wishing to start bus service, public transit agencies either operating of proposing to operate bus service, and local communities wishing to support intercity connections to their community</a:t>
            </a:r>
          </a:p>
          <a:p>
            <a:endParaRPr lang="en-US" sz="2400" b="0" dirty="0"/>
          </a:p>
        </p:txBody>
      </p:sp>
    </p:spTree>
    <p:extLst>
      <p:ext uri="{BB962C8B-B14F-4D97-AF65-F5344CB8AC3E}">
        <p14:creationId xmlns:p14="http://schemas.microsoft.com/office/powerpoint/2010/main" val="74420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Funding Priorities</a:t>
            </a:r>
          </a:p>
        </p:txBody>
      </p:sp>
      <p:sp>
        <p:nvSpPr>
          <p:cNvPr id="2" name="Content Placeholder 1">
            <a:extLst>
              <a:ext uri="{FF2B5EF4-FFF2-40B4-BE49-F238E27FC236}">
                <a16:creationId xmlns:a16="http://schemas.microsoft.com/office/drawing/2014/main" id="{E2A3FE76-467E-4AEE-A68E-42A6B6EE314E}"/>
              </a:ext>
            </a:extLst>
          </p:cNvPr>
          <p:cNvSpPr>
            <a:spLocks noGrp="1"/>
          </p:cNvSpPr>
          <p:nvPr>
            <p:ph idx="1"/>
          </p:nvPr>
        </p:nvSpPr>
        <p:spPr/>
        <p:txBody>
          <a:bodyPr/>
          <a:lstStyle/>
          <a:p>
            <a:pPr marL="0" indent="0">
              <a:buNone/>
            </a:pPr>
            <a:endParaRPr lang="en-US" dirty="0"/>
          </a:p>
        </p:txBody>
      </p:sp>
      <p:sp>
        <p:nvSpPr>
          <p:cNvPr id="14" name="Text Placeholder 2">
            <a:extLst>
              <a:ext uri="{FF2B5EF4-FFF2-40B4-BE49-F238E27FC236}">
                <a16:creationId xmlns:a16="http://schemas.microsoft.com/office/drawing/2014/main" id="{D278A22F-339D-4D21-9EC4-097BB35322B9}"/>
              </a:ext>
            </a:extLst>
          </p:cNvPr>
          <p:cNvSpPr txBox="1">
            <a:spLocks/>
          </p:cNvSpPr>
          <p:nvPr/>
        </p:nvSpPr>
        <p:spPr>
          <a:xfrm>
            <a:off x="683568" y="1700808"/>
            <a:ext cx="7776864" cy="5033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Font typeface="Arial" panose="020B0604020202020204" pitchFamily="34" charset="0"/>
              <a:buNone/>
            </a:pPr>
            <a:r>
              <a:rPr lang="en-US" sz="2000" dirty="0"/>
              <a:t>Iowa’s program has four components in priority order:</a:t>
            </a:r>
          </a:p>
          <a:p>
            <a:pPr marL="457200" indent="-457200">
              <a:buClr>
                <a:schemeClr val="tx1"/>
              </a:buClr>
              <a:buFont typeface="+mj-lt"/>
              <a:buAutoNum type="arabicPeriod"/>
            </a:pPr>
            <a:r>
              <a:rPr lang="en-US" sz="2000" dirty="0"/>
              <a:t>Base level support of existing services ($0.20 per revenue mile)</a:t>
            </a:r>
          </a:p>
          <a:p>
            <a:pPr marL="457200" indent="-457200">
              <a:buClr>
                <a:schemeClr val="tx1"/>
              </a:buClr>
              <a:buFont typeface="+mj-lt"/>
              <a:buAutoNum type="arabicPeriod"/>
            </a:pPr>
            <a:r>
              <a:rPr lang="en-US" sz="2000" dirty="0"/>
              <a:t>Start-up support for new services (three years at $0.50 per revenue mile)</a:t>
            </a:r>
          </a:p>
          <a:p>
            <a:pPr marL="457200" indent="-457200">
              <a:buClr>
                <a:schemeClr val="tx1"/>
              </a:buClr>
              <a:buFont typeface="+mj-lt"/>
              <a:buAutoNum type="arabicPeriod"/>
            </a:pPr>
            <a:r>
              <a:rPr lang="en-US" sz="2000" dirty="0"/>
              <a:t>Support for marketing of intercity bus services and interlined services (maximum $7,500 for existing routes per agency and $12,000 per each new route with 20% local match required)</a:t>
            </a:r>
          </a:p>
          <a:p>
            <a:pPr marL="457200" indent="-457200">
              <a:buClr>
                <a:schemeClr val="tx1"/>
              </a:buClr>
              <a:buFont typeface="+mj-lt"/>
              <a:buAutoNum type="arabicPeriod"/>
            </a:pPr>
            <a:r>
              <a:rPr lang="en-US" sz="2000" dirty="0"/>
              <a:t>Support for intercity bus capital improvements (over the road coaches, vertical infrastructure, vehicle renovations/improvements, ADA improvements to vehicles and facilities). Vehicles require a 15% local match while all other capital projects require 20% local match.</a:t>
            </a:r>
          </a:p>
          <a:p>
            <a:endParaRPr lang="en-US" dirty="0"/>
          </a:p>
        </p:txBody>
      </p:sp>
    </p:spTree>
    <p:extLst>
      <p:ext uri="{BB962C8B-B14F-4D97-AF65-F5344CB8AC3E}">
        <p14:creationId xmlns:p14="http://schemas.microsoft.com/office/powerpoint/2010/main" val="10709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Available Funding and Application Summary</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2492896"/>
            <a:ext cx="7776864" cy="3875288"/>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Available Funding</a:t>
            </a:r>
          </a:p>
          <a:p>
            <a:pPr marL="893826" lvl="1" indent="-457200">
              <a:lnSpc>
                <a:spcPct val="90000"/>
              </a:lnSpc>
              <a:buClr>
                <a:schemeClr val="tx1"/>
              </a:buClr>
            </a:pPr>
            <a:r>
              <a:rPr lang="en-US" sz="2000" dirty="0"/>
              <a:t>Total Intercity Bus Funds Available: </a:t>
            </a:r>
            <a:r>
              <a:rPr lang="en-US" sz="2000" u="sng" dirty="0"/>
              <a:t>$2,228,293 </a:t>
            </a:r>
          </a:p>
          <a:p>
            <a:pPr marL="1293876" lvl="2" indent="-457200">
              <a:lnSpc>
                <a:spcPct val="90000"/>
              </a:lnSpc>
              <a:buClr>
                <a:schemeClr val="tx1"/>
              </a:buClr>
              <a:buFont typeface="Wingdings" panose="05000000000000000000" pitchFamily="2" charset="2"/>
              <a:buChar char="§"/>
            </a:pPr>
            <a:r>
              <a:rPr lang="en-US" sz="2000" dirty="0"/>
              <a:t>15% of federal non-urbanized (FTA Section 5311) 	transit funding</a:t>
            </a:r>
          </a:p>
          <a:p>
            <a:pPr marL="1293876" lvl="2" indent="-457200">
              <a:lnSpc>
                <a:spcPct val="90000"/>
              </a:lnSpc>
              <a:buClr>
                <a:schemeClr val="tx1"/>
              </a:buClr>
              <a:buFont typeface="Wingdings" panose="05000000000000000000" pitchFamily="2" charset="2"/>
              <a:buChar char="§"/>
            </a:pPr>
            <a:r>
              <a:rPr lang="en-US" sz="2000" dirty="0"/>
              <a:t>Includes $83,879 in carryover funds</a:t>
            </a:r>
          </a:p>
          <a:p>
            <a:pPr marL="436626" lvl="1" indent="0">
              <a:lnSpc>
                <a:spcPct val="90000"/>
              </a:lnSpc>
              <a:buClr>
                <a:schemeClr val="tx1"/>
              </a:buClr>
              <a:buNone/>
            </a:pPr>
            <a:endParaRPr lang="en-US" sz="2000" dirty="0"/>
          </a:p>
          <a:p>
            <a:pPr marL="457200" indent="-320675">
              <a:lnSpc>
                <a:spcPct val="90000"/>
              </a:lnSpc>
              <a:buClr>
                <a:schemeClr val="tx1"/>
              </a:buClr>
            </a:pPr>
            <a:r>
              <a:rPr lang="en-US" sz="2400" b="1" dirty="0"/>
              <a:t>Application Summary</a:t>
            </a:r>
          </a:p>
          <a:p>
            <a:pPr marL="893826" lvl="1" indent="-457200">
              <a:lnSpc>
                <a:spcPct val="90000"/>
              </a:lnSpc>
              <a:buClr>
                <a:schemeClr val="tx1"/>
              </a:buClr>
            </a:pPr>
            <a:r>
              <a:rPr lang="en-US" sz="2000" dirty="0"/>
              <a:t>Total number of projects: 11</a:t>
            </a:r>
          </a:p>
          <a:p>
            <a:pPr marL="893826" lvl="1" indent="-457200">
              <a:lnSpc>
                <a:spcPct val="90000"/>
              </a:lnSpc>
              <a:buClr>
                <a:schemeClr val="tx1"/>
              </a:buClr>
            </a:pPr>
            <a:r>
              <a:rPr lang="en-US" sz="2000" dirty="0"/>
              <a:t>Total project costs: $6,266,191</a:t>
            </a:r>
          </a:p>
          <a:p>
            <a:pPr marL="893826" lvl="1" indent="-457200">
              <a:lnSpc>
                <a:spcPct val="90000"/>
              </a:lnSpc>
              <a:buClr>
                <a:schemeClr val="tx1"/>
              </a:buClr>
            </a:pPr>
            <a:r>
              <a:rPr lang="en-US" sz="2000" dirty="0"/>
              <a:t>Total amount requested: </a:t>
            </a:r>
            <a:r>
              <a:rPr lang="en-US" sz="2000" u="sng" dirty="0"/>
              <a:t>$2,074,269</a:t>
            </a:r>
          </a:p>
        </p:txBody>
      </p:sp>
    </p:spTree>
    <p:extLst>
      <p:ext uri="{BB962C8B-B14F-4D97-AF65-F5344CB8AC3E}">
        <p14:creationId xmlns:p14="http://schemas.microsoft.com/office/powerpoint/2010/main" val="16178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5" name="Title 4">
            <a:extLst>
              <a:ext uri="{FF2B5EF4-FFF2-40B4-BE49-F238E27FC236}">
                <a16:creationId xmlns:a16="http://schemas.microsoft.com/office/drawing/2014/main" id="{97DBB37C-53E0-4A25-AECA-7CFC01B314FF}"/>
              </a:ext>
            </a:extLst>
          </p:cNvPr>
          <p:cNvSpPr>
            <a:spLocks noGrp="1"/>
          </p:cNvSpPr>
          <p:nvPr>
            <p:ph type="title"/>
          </p:nvPr>
        </p:nvSpPr>
        <p:spPr/>
        <p:txBody>
          <a:bodyPr/>
          <a:lstStyle/>
          <a:p>
            <a:endParaRPr lang="en-US" u="sng" dirty="0"/>
          </a:p>
        </p:txBody>
      </p:sp>
      <p:sp>
        <p:nvSpPr>
          <p:cNvPr id="6" name="Content Placeholder 5">
            <a:extLst>
              <a:ext uri="{FF2B5EF4-FFF2-40B4-BE49-F238E27FC236}">
                <a16:creationId xmlns:a16="http://schemas.microsoft.com/office/drawing/2014/main" id="{D8AC9CBF-31C7-4B62-B38A-08C175129832}"/>
              </a:ext>
            </a:extLst>
          </p:cNvPr>
          <p:cNvSpPr>
            <a:spLocks noGrp="1"/>
          </p:cNvSpPr>
          <p:nvPr>
            <p:ph idx="1"/>
          </p:nvPr>
        </p:nvSpPr>
        <p:spPr/>
        <p:txBody>
          <a:bodyPr/>
          <a:lstStyle/>
          <a:p>
            <a:endParaRPr lang="en-US" dirty="0"/>
          </a:p>
        </p:txBody>
      </p:sp>
      <p:sp>
        <p:nvSpPr>
          <p:cNvPr id="14" name="Title 10">
            <a:extLst>
              <a:ext uri="{FF2B5EF4-FFF2-40B4-BE49-F238E27FC236}">
                <a16:creationId xmlns:a16="http://schemas.microsoft.com/office/drawing/2014/main" id="{FD3D7F56-7994-41D6-B6EF-15B21DA9159C}"/>
              </a:ext>
            </a:extLst>
          </p:cNvPr>
          <p:cNvSpPr txBox="1">
            <a:spLocks/>
          </p:cNvSpPr>
          <p:nvPr/>
        </p:nvSpPr>
        <p:spPr>
          <a:xfrm>
            <a:off x="628650" y="71898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p:txBody>
      </p:sp>
      <p:graphicFrame>
        <p:nvGraphicFramePr>
          <p:cNvPr id="15" name="Table 14">
            <a:extLst>
              <a:ext uri="{FF2B5EF4-FFF2-40B4-BE49-F238E27FC236}">
                <a16:creationId xmlns:a16="http://schemas.microsoft.com/office/drawing/2014/main" id="{0EB92EE9-AE0F-40FD-9A9D-C64EE313D79F}"/>
              </a:ext>
            </a:extLst>
          </p:cNvPr>
          <p:cNvGraphicFramePr>
            <a:graphicFrameLocks noGrp="1"/>
          </p:cNvGraphicFramePr>
          <p:nvPr>
            <p:extLst>
              <p:ext uri="{D42A27DB-BD31-4B8C-83A1-F6EECF244321}">
                <p14:modId xmlns:p14="http://schemas.microsoft.com/office/powerpoint/2010/main" val="3623294207"/>
              </p:ext>
            </p:extLst>
          </p:nvPr>
        </p:nvGraphicFramePr>
        <p:xfrm>
          <a:off x="359533" y="1634247"/>
          <a:ext cx="8424934" cy="3900559"/>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672485">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475482">
                <a:tc>
                  <a:txBody>
                    <a:bodyPr/>
                    <a:lstStyle/>
                    <a:p>
                      <a:r>
                        <a:rPr lang="en-US" sz="1400" dirty="0">
                          <a:latin typeface="PT Sans" panose="020B0503020203020204"/>
                        </a:rPr>
                        <a:t>Operational Assistance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$1,129,297</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$195,494 (17.3%)</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$195,494 (17.3%)</a:t>
                      </a:r>
                    </a:p>
                  </a:txBody>
                  <a:tcPr marL="9525" marR="9525" marT="9525" marB="0" anchor="ctr"/>
                </a:tc>
                <a:extLst>
                  <a:ext uri="{0D108BD9-81ED-4DB2-BD59-A6C34878D82A}">
                    <a16:rowId xmlns:a16="http://schemas.microsoft.com/office/drawing/2014/main" val="4063458345"/>
                  </a:ext>
                </a:extLst>
              </a:tr>
              <a:tr h="480541">
                <a:tc>
                  <a:txBody>
                    <a:bodyPr/>
                    <a:lstStyle/>
                    <a:p>
                      <a:r>
                        <a:rPr lang="en-US" sz="1400" dirty="0">
                          <a:latin typeface="PT Sans" panose="020B0503020203020204"/>
                        </a:rPr>
                        <a:t>OTR Motor Coach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$584,627</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$496,932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$496,932 (85%)</a:t>
                      </a:r>
                    </a:p>
                  </a:txBody>
                  <a:tcPr marL="9525" marR="9525" marT="9525" marB="0" anchor="ctr"/>
                </a:tc>
                <a:extLst>
                  <a:ext uri="{0D108BD9-81ED-4DB2-BD59-A6C34878D82A}">
                    <a16:rowId xmlns:a16="http://schemas.microsoft.com/office/drawing/2014/main" val="3917525548"/>
                  </a:ext>
                </a:extLst>
              </a:tr>
              <a:tr h="883039">
                <a:tc>
                  <a:txBody>
                    <a:bodyPr/>
                    <a:lstStyle/>
                    <a:p>
                      <a:r>
                        <a:rPr lang="en-US" sz="1400" dirty="0">
                          <a:latin typeface="PT Sans" panose="020B0503020203020204"/>
                        </a:rPr>
                        <a:t>Bus Camera Systems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$34,132</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$27,306 (80%)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$27,306 (80%)</a:t>
                      </a:r>
                    </a:p>
                  </a:txBody>
                  <a:tcPr marL="9525" marR="9525" marT="9525" marB="0" anchor="ctr"/>
                </a:tc>
                <a:extLst>
                  <a:ext uri="{0D108BD9-81ED-4DB2-BD59-A6C34878D82A}">
                    <a16:rowId xmlns:a16="http://schemas.microsoft.com/office/drawing/2014/main" val="4118556348"/>
                  </a:ext>
                </a:extLst>
              </a:tr>
              <a:tr h="475482">
                <a:tc>
                  <a:txBody>
                    <a:bodyPr/>
                    <a:lstStyle/>
                    <a:p>
                      <a:r>
                        <a:rPr lang="en-US" sz="1400" dirty="0">
                          <a:latin typeface="PT Sans" panose="020B0503020203020204"/>
                        </a:rPr>
                        <a:t>Driving Simulator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$48,000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$38,400 (80%)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$38,400 (80%)</a:t>
                      </a:r>
                    </a:p>
                  </a:txBody>
                  <a:tcPr marL="9525" marR="9525" marT="9525" marB="0" anchor="ctr"/>
                </a:tc>
                <a:extLst>
                  <a:ext uri="{0D108BD9-81ED-4DB2-BD59-A6C34878D82A}">
                    <a16:rowId xmlns:a16="http://schemas.microsoft.com/office/drawing/2014/main" val="288601879"/>
                  </a:ext>
                </a:extLst>
              </a:tr>
              <a:tr h="475482">
                <a:tc>
                  <a:txBody>
                    <a:bodyPr/>
                    <a:lstStyle/>
                    <a:p>
                      <a:r>
                        <a:rPr lang="en-US" sz="1400" dirty="0">
                          <a:latin typeface="PT Sans" panose="020B0503020203020204"/>
                        </a:rPr>
                        <a:t>Marketing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$7,500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$6,000 (80%)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$6,000 (80%)</a:t>
                      </a:r>
                    </a:p>
                  </a:txBody>
                  <a:tcPr marL="9525" marR="9525" marT="9525" marB="0" anchor="ctr"/>
                </a:tc>
                <a:extLst>
                  <a:ext uri="{0D108BD9-81ED-4DB2-BD59-A6C34878D82A}">
                    <a16:rowId xmlns:a16="http://schemas.microsoft.com/office/drawing/2014/main" val="1246114510"/>
                  </a:ext>
                </a:extLst>
              </a:tr>
            </a:tbl>
          </a:graphicData>
        </a:graphic>
      </p:graphicFrame>
    </p:spTree>
    <p:extLst>
      <p:ext uri="{BB962C8B-B14F-4D97-AF65-F5344CB8AC3E}">
        <p14:creationId xmlns:p14="http://schemas.microsoft.com/office/powerpoint/2010/main" val="414319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258945603"/>
              </p:ext>
            </p:extLst>
          </p:nvPr>
        </p:nvGraphicFramePr>
        <p:xfrm>
          <a:off x="359533" y="2165129"/>
          <a:ext cx="8424934" cy="3772635"/>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738360">
                <a:tc>
                  <a:txBody>
                    <a:bodyPr/>
                    <a:lstStyle/>
                    <a:p>
                      <a:pPr algn="l"/>
                      <a:r>
                        <a:rPr lang="en-US" sz="1400" kern="1200" dirty="0">
                          <a:solidFill>
                            <a:schemeClr val="dk1"/>
                          </a:solidFill>
                          <a:latin typeface="PT Sans" panose="020B0503020203020204"/>
                          <a:ea typeface="+mn-ea"/>
                          <a:cs typeface="+mn-cs"/>
                        </a:rPr>
                        <a:t>Operational Assistance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$2,947,198</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$154,554 (5.2%)</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$154,554 (5.2%)</a:t>
                      </a:r>
                    </a:p>
                  </a:txBody>
                  <a:tcPr marL="9525" marR="9525" marT="9525" marB="0" anchor="ctr"/>
                </a:tc>
                <a:extLst>
                  <a:ext uri="{0D108BD9-81ED-4DB2-BD59-A6C34878D82A}">
                    <a16:rowId xmlns:a16="http://schemas.microsoft.com/office/drawing/2014/main" val="4063458345"/>
                  </a:ext>
                </a:extLst>
              </a:tr>
              <a:tr h="612675">
                <a:tc>
                  <a:txBody>
                    <a:bodyPr/>
                    <a:lstStyle/>
                    <a:p>
                      <a:pPr marL="58738" indent="0" algn="l" fontAlgn="b"/>
                      <a:r>
                        <a:rPr lang="en-US" sz="1400" kern="1200" dirty="0">
                          <a:solidFill>
                            <a:schemeClr val="dk1"/>
                          </a:solidFill>
                          <a:latin typeface="PT Sans" panose="020B0503020203020204"/>
                          <a:ea typeface="+mn-ea"/>
                          <a:cs typeface="+mn-cs"/>
                        </a:rPr>
                        <a:t>2 - OTR Motor Coaches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$1,120,000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$952,000 (85%)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$952,000 (85%)</a:t>
                      </a:r>
                    </a:p>
                  </a:txBody>
                  <a:tcPr marL="9525" marR="9525" marT="9525" marB="0" anchor="ctr"/>
                </a:tc>
                <a:extLst>
                  <a:ext uri="{0D108BD9-81ED-4DB2-BD59-A6C34878D82A}">
                    <a16:rowId xmlns:a16="http://schemas.microsoft.com/office/drawing/2014/main" val="3917525548"/>
                  </a:ext>
                </a:extLst>
              </a:tr>
              <a:tr h="738360">
                <a:tc>
                  <a:txBody>
                    <a:bodyPr/>
                    <a:lstStyle/>
                    <a:p>
                      <a:pPr marL="58738" indent="0" algn="l" fontAlgn="b"/>
                      <a:r>
                        <a:rPr lang="en-US" sz="1400" kern="1200" dirty="0">
                          <a:solidFill>
                            <a:schemeClr val="dk1"/>
                          </a:solidFill>
                          <a:latin typeface="PT Sans" panose="020B0503020203020204"/>
                          <a:ea typeface="+mn-ea"/>
                          <a:cs typeface="+mn-cs"/>
                        </a:rPr>
                        <a:t>Travel Information Center</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 </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$176,408</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$18,346 (10.4%)</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$18,346 (10.4%)</a:t>
                      </a:r>
                    </a:p>
                  </a:txBody>
                  <a:tcPr marL="9525" marR="9525" marT="9525" marB="0" anchor="ctr"/>
                </a:tc>
                <a:extLst>
                  <a:ext uri="{0D108BD9-81ED-4DB2-BD59-A6C34878D82A}">
                    <a16:rowId xmlns:a16="http://schemas.microsoft.com/office/drawing/2014/main" val="288601879"/>
                  </a:ext>
                </a:extLst>
              </a:tr>
              <a:tr h="738360">
                <a:tc>
                  <a:txBody>
                    <a:bodyPr/>
                    <a:lstStyle/>
                    <a:p>
                      <a:pPr marL="58738" indent="0" algn="l" fontAlgn="b"/>
                      <a:r>
                        <a:rPr lang="en-US" sz="1400" kern="1200" dirty="0">
                          <a:solidFill>
                            <a:schemeClr val="dk1"/>
                          </a:solidFill>
                          <a:latin typeface="PT Sans" panose="020B0503020203020204"/>
                          <a:ea typeface="+mn-ea"/>
                          <a:cs typeface="+mn-cs"/>
                        </a:rPr>
                        <a:t>Marketing</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1246114510"/>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Tree>
    <p:extLst>
      <p:ext uri="{BB962C8B-B14F-4D97-AF65-F5344CB8AC3E}">
        <p14:creationId xmlns:p14="http://schemas.microsoft.com/office/powerpoint/2010/main" val="13075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742216346"/>
              </p:ext>
            </p:extLst>
          </p:nvPr>
        </p:nvGraphicFramePr>
        <p:xfrm>
          <a:off x="359533" y="2165129"/>
          <a:ext cx="8424934" cy="2295915"/>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738360">
                <a:tc>
                  <a:txBody>
                    <a:bodyPr/>
                    <a:lstStyle/>
                    <a:p>
                      <a:pPr algn="l"/>
                      <a:r>
                        <a:rPr lang="en-US" sz="1400" kern="1200" dirty="0">
                          <a:solidFill>
                            <a:schemeClr val="dk1"/>
                          </a:solidFill>
                          <a:latin typeface="PT Sans" panose="020B0503020203020204"/>
                          <a:ea typeface="+mn-ea"/>
                          <a:cs typeface="+mn-cs"/>
                        </a:rPr>
                        <a:t>Medium Duty Bus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Fort Dodge</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$200,279</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$170,237 (85%)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$170,237 (85%)</a:t>
                      </a:r>
                    </a:p>
                  </a:txBody>
                  <a:tcPr marL="9525" marR="9525" marT="9525" marB="0" anchor="ctr"/>
                </a:tc>
                <a:extLst>
                  <a:ext uri="{0D108BD9-81ED-4DB2-BD59-A6C34878D82A}">
                    <a16:rowId xmlns:a16="http://schemas.microsoft.com/office/drawing/2014/main" val="4063458345"/>
                  </a:ext>
                </a:extLst>
              </a:tr>
              <a:tr h="612675">
                <a:tc>
                  <a:txBody>
                    <a:bodyPr/>
                    <a:lstStyle/>
                    <a:p>
                      <a:pPr marL="58738" indent="0" algn="l" fontAlgn="b"/>
                      <a:r>
                        <a:rPr lang="en-US" sz="1400" kern="1200" dirty="0">
                          <a:solidFill>
                            <a:schemeClr val="dk1"/>
                          </a:solidFill>
                          <a:latin typeface="PT Sans" panose="020B0503020203020204"/>
                          <a:ea typeface="+mn-ea"/>
                          <a:cs typeface="+mn-cs"/>
                        </a:rPr>
                        <a:t>Marketing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Fort Dodge</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Tree>
    <p:extLst>
      <p:ext uri="{BB962C8B-B14F-4D97-AF65-F5344CB8AC3E}">
        <p14:creationId xmlns:p14="http://schemas.microsoft.com/office/powerpoint/2010/main" val="111739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CY21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Map</a:t>
            </a:r>
          </a:p>
        </p:txBody>
      </p:sp>
      <p:pic>
        <p:nvPicPr>
          <p:cNvPr id="14" name="Content Placeholder 4">
            <a:extLst>
              <a:ext uri="{FF2B5EF4-FFF2-40B4-BE49-F238E27FC236}">
                <a16:creationId xmlns:a16="http://schemas.microsoft.com/office/drawing/2014/main" id="{2B17A4C7-2B95-466D-8BE8-DA374A4E7D1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31640" y="1649892"/>
            <a:ext cx="6827016" cy="5072612"/>
          </a:xfrm>
          <a:prstGeom prst="rect">
            <a:avLst/>
          </a:prstGeom>
        </p:spPr>
      </p:pic>
    </p:spTree>
    <p:extLst>
      <p:ext uri="{BB962C8B-B14F-4D97-AF65-F5344CB8AC3E}">
        <p14:creationId xmlns:p14="http://schemas.microsoft.com/office/powerpoint/2010/main" val="261587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10568</TotalTime>
  <Words>527</Words>
  <Application>Microsoft Office PowerPoint</Application>
  <PresentationFormat>On-screen Show (4:3)</PresentationFormat>
  <Paragraphs>121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PT Sans</vt:lpstr>
      <vt:lpstr>Wingdings</vt:lpstr>
      <vt:lpstr>Office Theme</vt:lpstr>
      <vt:lpstr>PowerPoint Presentation</vt:lpstr>
      <vt:lpstr>Intercity Bus Program</vt:lpstr>
      <vt:lpstr>Funding Priorities</vt:lpstr>
      <vt:lpstr>Available Funding and Application Summary</vt:lpstr>
      <vt:lpstr>PowerPoint Presentation</vt:lpstr>
      <vt:lpstr>PowerPoint Presentation</vt:lpstr>
      <vt:lpstr>PowerPoint Presentation</vt:lpstr>
      <vt:lpstr>Intercity Bus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Paulsen, Brent</cp:lastModifiedBy>
  <cp:revision>188</cp:revision>
  <cp:lastPrinted>2018-11-05T18:36:20Z</cp:lastPrinted>
  <dcterms:created xsi:type="dcterms:W3CDTF">2014-05-10T08:44:16Z</dcterms:created>
  <dcterms:modified xsi:type="dcterms:W3CDTF">2020-10-27T21:24:14Z</dcterms:modified>
</cp:coreProperties>
</file>