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6"/>
  </p:notesMasterIdLst>
  <p:sldIdLst>
    <p:sldId id="266" r:id="rId3"/>
    <p:sldId id="257" r:id="rId4"/>
    <p:sldId id="258" r:id="rId5"/>
    <p:sldId id="267" r:id="rId6"/>
    <p:sldId id="292" r:id="rId7"/>
    <p:sldId id="353" r:id="rId8"/>
    <p:sldId id="362" r:id="rId9"/>
    <p:sldId id="363" r:id="rId10"/>
    <p:sldId id="268" r:id="rId11"/>
    <p:sldId id="365" r:id="rId12"/>
    <p:sldId id="364" r:id="rId13"/>
    <p:sldId id="298" r:id="rId14"/>
    <p:sldId id="315" r:id="rId15"/>
    <p:sldId id="269" r:id="rId16"/>
    <p:sldId id="349" r:id="rId17"/>
    <p:sldId id="274" r:id="rId18"/>
    <p:sldId id="367" r:id="rId19"/>
    <p:sldId id="368" r:id="rId20"/>
    <p:sldId id="366" r:id="rId21"/>
    <p:sldId id="341" r:id="rId22"/>
    <p:sldId id="361" r:id="rId23"/>
    <p:sldId id="351"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t, Jonathan" initials="MJ" lastIdx="16" clrIdx="0">
    <p:extLst>
      <p:ext uri="{19B8F6BF-5375-455C-9EA6-DF929625EA0E}">
        <p15:presenceInfo xmlns:p15="http://schemas.microsoft.com/office/powerpoint/2012/main" userId="S-1-5-21-1078081533-573735546-1417001333-527382" providerId="AD"/>
      </p:ext>
    </p:extLst>
  </p:cmAuthor>
  <p:cmAuthor id="2" name="Molacek, Julie" initials="MJ" lastIdx="4" clrIdx="1">
    <p:extLst>
      <p:ext uri="{19B8F6BF-5375-455C-9EA6-DF929625EA0E}">
        <p15:presenceInfo xmlns:p15="http://schemas.microsoft.com/office/powerpoint/2012/main" userId="S-1-5-21-1078081533-573735546-1417001333-2844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66707" autoAdjust="0"/>
  </p:normalViewPr>
  <p:slideViewPr>
    <p:cSldViewPr snapToGrid="0">
      <p:cViewPr varScale="1">
        <p:scale>
          <a:sx n="74" d="100"/>
          <a:sy n="74" d="100"/>
        </p:scale>
        <p:origin x="135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59710-7ED7-4EEE-BAC7-68EDE93B7DBE}" type="datetimeFigureOut">
              <a:rPr lang="en-US" smtClean="0"/>
              <a:t>11/2/2020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486E5-2565-4A94-B9CD-CA027087F1ED}" type="slidenum">
              <a:rPr lang="en-US" smtClean="0"/>
              <a:t>‹#›</a:t>
            </a:fld>
            <a:endParaRPr lang="en-US"/>
          </a:p>
        </p:txBody>
      </p:sp>
    </p:spTree>
    <p:extLst>
      <p:ext uri="{BB962C8B-B14F-4D97-AF65-F5344CB8AC3E}">
        <p14:creationId xmlns:p14="http://schemas.microsoft.com/office/powerpoint/2010/main" val="554024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came to Commission with ICM </a:t>
            </a:r>
          </a:p>
          <a:p>
            <a:r>
              <a:rPr lang="en-US" dirty="0"/>
              <a:t>May 2019 – set the groundwork for what is ICM – Integrated Corridor Management and what it can look like.  </a:t>
            </a:r>
            <a:endParaRPr lang="en-US" i="1" dirty="0"/>
          </a:p>
          <a:p>
            <a:r>
              <a:rPr lang="en-US" dirty="0"/>
              <a:t>April 2020 – presented the near term strategies and first phases of implementation – which we’ve started on some of the near term – early win type of projects</a:t>
            </a:r>
          </a:p>
          <a:p>
            <a:endParaRPr lang="en-US" dirty="0"/>
          </a:p>
          <a:p>
            <a:r>
              <a:rPr lang="en-US" dirty="0"/>
              <a:t>Today:</a:t>
            </a:r>
          </a:p>
          <a:p>
            <a:r>
              <a:rPr lang="en-US" dirty="0"/>
              <a:t>Review what is ICM and how it fits with Des Moines.  Preview of the online PIM that is going online in Mid-November. </a:t>
            </a:r>
          </a:p>
          <a:p>
            <a:r>
              <a:rPr lang="en-US" dirty="0"/>
              <a:t>Dig deeper into the traffic issues in the DM area and what the needs are and where.</a:t>
            </a:r>
          </a:p>
          <a:p>
            <a:r>
              <a:rPr lang="en-US" dirty="0"/>
              <a:t>What recommendations the team has for ICM in Des Moines – both as a big picture strategy and show some of the more detailed recommendations.   </a:t>
            </a:r>
          </a:p>
          <a:p>
            <a:r>
              <a:rPr lang="en-US" dirty="0"/>
              <a:t>We believe investing in Integrated Corridor Management will save $$ that we would have to otherwise invest in infrastructure and additional highway capacity.  </a:t>
            </a:r>
          </a:p>
          <a:p>
            <a:endParaRPr lang="en-US" dirty="0"/>
          </a:p>
        </p:txBody>
      </p:sp>
      <p:sp>
        <p:nvSpPr>
          <p:cNvPr id="4" name="Slide Number Placeholder 3"/>
          <p:cNvSpPr>
            <a:spLocks noGrp="1"/>
          </p:cNvSpPr>
          <p:nvPr>
            <p:ph type="sldNum" sz="quarter" idx="10"/>
          </p:nvPr>
        </p:nvSpPr>
        <p:spPr/>
        <p:txBody>
          <a:bodyPr/>
          <a:lstStyle/>
          <a:p>
            <a:fld id="{AFD622E3-0053-45C6-AC97-98A26C2BE6E3}"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348689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Stakeholder and Partner Engagement is essential to the DM ICM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is the timeline for developing our ICM approach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Two years ago we held our first stakeholder visioning workshop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started off last year with a public meeting followed by developing the Program Concept of Operation, which led into planning workshops and early project implementation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year we are developing our advanced freeway strategies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Going forward</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PIM</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working groups on the program goals.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486E5-2565-4A94-B9CD-CA027087F1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979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section I will talk about our Preferred ICM Approach</a:t>
            </a:r>
          </a:p>
        </p:txBody>
      </p:sp>
      <p:sp>
        <p:nvSpPr>
          <p:cNvPr id="4" name="Slide Number Placeholder 3"/>
          <p:cNvSpPr>
            <a:spLocks noGrp="1"/>
          </p:cNvSpPr>
          <p:nvPr>
            <p:ph type="sldNum" sz="quarter" idx="5"/>
          </p:nvPr>
        </p:nvSpPr>
        <p:spPr/>
        <p:txBody>
          <a:bodyPr/>
          <a:lstStyle/>
          <a:p>
            <a:fld id="{BC1486E5-2565-4A94-B9CD-CA027087F1ED}" type="slidenum">
              <a:rPr lang="en-US" smtClean="0"/>
              <a:t>11</a:t>
            </a:fld>
            <a:endParaRPr lang="en-US"/>
          </a:p>
        </p:txBody>
      </p:sp>
    </p:spTree>
    <p:extLst>
      <p:ext uri="{BB962C8B-B14F-4D97-AF65-F5344CB8AC3E}">
        <p14:creationId xmlns:p14="http://schemas.microsoft.com/office/powerpoint/2010/main" val="1277228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worked with our stakeholders to develop and evaluate different packages of ICM strategies.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set of 5 bundles were developed with varying levels of investment in the different ICM strategies.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costs are shown at a very high level of estimate, and are for implementation through the year 2050- so these are long term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steering committee recommends a version of Bundle 2 – which includes some capacity expansion and a high level of investment in technology and operational management to improve the efficiency of the existing transportation network..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sngStrike" kern="1200" cap="none" spc="0" normalizeH="0" baseline="0" noProof="0" dirty="0">
                <a:ln>
                  <a:noFill/>
                </a:ln>
                <a:solidFill>
                  <a:prstClr val="black"/>
                </a:solidFill>
                <a:effectLst/>
                <a:uLnTx/>
                <a:uFillTx/>
                <a:latin typeface="+mn-lt"/>
                <a:ea typeface="+mn-ea"/>
                <a:cs typeface="+mn-cs"/>
              </a:rPr>
              <a:t>Our ICM Approach is most closely aligned with Bundle 2 – this is a better way forward than an aggressive freeway build out or balanced (business as usual + ICM).  We need to focus more heavily on ICM because our regional analysis shows it brings the best benefits with a significant cost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sng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sngStrike" kern="1200" cap="none" spc="0" normalizeH="0" baseline="0" noProof="0" dirty="0">
                <a:ln>
                  <a:noFill/>
                </a:ln>
                <a:solidFill>
                  <a:prstClr val="black"/>
                </a:solidFill>
                <a:effectLst/>
                <a:uLnTx/>
                <a:uFillTx/>
                <a:latin typeface="+mn-lt"/>
                <a:ea typeface="+mn-ea"/>
                <a:cs typeface="+mn-cs"/>
              </a:rPr>
              <a:t>I also want to point out the dollar figures shown on this slide are for complete build out for the design year of 2050. (Investments over the next 30 years)</a:t>
            </a:r>
          </a:p>
          <a:p>
            <a:r>
              <a:rPr lang="en-US" strike="sngStrike" dirty="0"/>
              <a:t>DOT could build out – Bundle 1 (Mostly freeways) or Bundle 4 (some freeways, but then added arterial widening</a:t>
            </a:r>
          </a:p>
          <a:p>
            <a:endParaRPr lang="en-US" strike="sngStrike" dirty="0"/>
          </a:p>
          <a:p>
            <a:r>
              <a:rPr lang="en-US" strike="sngStrike" dirty="0"/>
              <a:t>OR</a:t>
            </a:r>
          </a:p>
          <a:p>
            <a:endParaRPr lang="en-US" strike="sngStrike" dirty="0"/>
          </a:p>
          <a:p>
            <a:r>
              <a:rPr lang="en-US" strike="sngStrike" dirty="0"/>
              <a:t>Invest strategically in managing the system and significantly reduce the cost to expand the roadway network. – Bundle 2</a:t>
            </a:r>
          </a:p>
          <a:p>
            <a:endParaRPr lang="en-US" strike="sngStrike" dirty="0"/>
          </a:p>
          <a:p>
            <a:r>
              <a:rPr lang="en-US" strike="sngStrike" dirty="0"/>
              <a:t>Steering Committee largely selected Bundle 2, with minor modifications.</a:t>
            </a:r>
          </a:p>
          <a:p>
            <a:endParaRPr lang="en-US" strike="sngStrike" dirty="0"/>
          </a:p>
          <a:p>
            <a:r>
              <a:rPr lang="en-US" strike="sngStrike" dirty="0"/>
              <a:t>DOTs current plans for capacity expansion are on the high end compared to this approach due to past planning / design work, but long term the focus should help reduce spending on adding lanes for utilizing management practices</a:t>
            </a:r>
          </a:p>
          <a:p>
            <a:endParaRPr lang="en-US" strike="sngStrike" dirty="0"/>
          </a:p>
          <a:p>
            <a:r>
              <a:rPr lang="en-US" strike="sngStrike" dirty="0"/>
              <a:t>There are solutions we can do without full reconstruction and adding lanes.  This will require investment and upkeep, but overall provide mobility but at a lower cost than the full build.  </a:t>
            </a:r>
          </a:p>
          <a:p>
            <a:r>
              <a:rPr lang="en-US" strike="sngStrike" dirty="0"/>
              <a:t>These are effective solutions that are cost effective too. </a:t>
            </a:r>
          </a:p>
          <a:p>
            <a:endParaRPr lang="en-US" dirty="0"/>
          </a:p>
        </p:txBody>
      </p:sp>
      <p:sp>
        <p:nvSpPr>
          <p:cNvPr id="4" name="Slide Number Placeholder 3"/>
          <p:cNvSpPr>
            <a:spLocks noGrp="1"/>
          </p:cNvSpPr>
          <p:nvPr>
            <p:ph type="sldNum" sz="quarter" idx="5"/>
          </p:nvPr>
        </p:nvSpPr>
        <p:spPr/>
        <p:txBody>
          <a:bodyPr/>
          <a:lstStyle/>
          <a:p>
            <a:fld id="{3CE18B83-76E0-4705-8794-B68BA668E21D}" type="slidenum">
              <a:rPr lang="en-US" smtClean="0"/>
              <a:t>12</a:t>
            </a:fld>
            <a:endParaRPr lang="en-US"/>
          </a:p>
        </p:txBody>
      </p:sp>
    </p:spTree>
    <p:extLst>
      <p:ext uri="{BB962C8B-B14F-4D97-AF65-F5344CB8AC3E}">
        <p14:creationId xmlns:p14="http://schemas.microsoft.com/office/powerpoint/2010/main" val="1572090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transportation management strategies.  </a:t>
            </a:r>
          </a:p>
          <a:p>
            <a:endParaRPr lang="en-US" dirty="0"/>
          </a:p>
          <a:p>
            <a:pPr marL="0" lvl="0" indent="0">
              <a:buNone/>
            </a:pPr>
            <a:r>
              <a:rPr lang="en-US" sz="1200" u="sng" dirty="0"/>
              <a:t>Ramp Metering</a:t>
            </a:r>
          </a:p>
          <a:p>
            <a:pPr marL="0" lvl="0" indent="0">
              <a:buNone/>
            </a:pPr>
            <a:r>
              <a:rPr lang="en-US" sz="1200" dirty="0"/>
              <a:t>The use of traffic signals installed on freeway on-ramps balance demand and capacity, maintain optimal operations, and improve safety.  On-ramp traffic is metered based on mainline speeds, volumes, and density and ramp conditions.  Ramp signals can be roadside or overhead.</a:t>
            </a:r>
          </a:p>
          <a:p>
            <a:endParaRPr lang="en-US" dirty="0"/>
          </a:p>
        </p:txBody>
      </p:sp>
      <p:sp>
        <p:nvSpPr>
          <p:cNvPr id="4" name="Slide Number Placeholder 3"/>
          <p:cNvSpPr>
            <a:spLocks noGrp="1"/>
          </p:cNvSpPr>
          <p:nvPr>
            <p:ph type="sldNum" sz="quarter" idx="5"/>
          </p:nvPr>
        </p:nvSpPr>
        <p:spPr/>
        <p:txBody>
          <a:bodyPr/>
          <a:lstStyle/>
          <a:p>
            <a:fld id="{BC1486E5-2565-4A94-B9CD-CA027087F1ED}" type="slidenum">
              <a:rPr lang="en-US" smtClean="0"/>
              <a:t>13</a:t>
            </a:fld>
            <a:endParaRPr lang="en-US"/>
          </a:p>
        </p:txBody>
      </p:sp>
    </p:spTree>
    <p:extLst>
      <p:ext uri="{BB962C8B-B14F-4D97-AF65-F5344CB8AC3E}">
        <p14:creationId xmlns:p14="http://schemas.microsoft.com/office/powerpoint/2010/main" val="3973992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200" u="sng" dirty="0"/>
              <a:t>Description</a:t>
            </a:r>
          </a:p>
          <a:p>
            <a:pPr marL="0" lvl="0" indent="0">
              <a:buNone/>
            </a:pPr>
            <a:r>
              <a:rPr lang="en-US" sz="1200" dirty="0"/>
              <a:t>The use of electronic signs to warn drivers of slowing and/or stopped vehicles ahead.  The signs can be portable/temporary or fixed/permanent depending on the need (temporary construction versus recurring congestion).  Dependent on the roadway configuration, signs can be roadside or overhead. </a:t>
            </a:r>
            <a:r>
              <a:rPr lang="en-US" sz="1200"/>
              <a:t>Queue warning is often implemented with lane use control and/or dynamic speed advisories.</a:t>
            </a:r>
          </a:p>
          <a:p>
            <a:endParaRPr lang="en-US"/>
          </a:p>
        </p:txBody>
      </p:sp>
      <p:sp>
        <p:nvSpPr>
          <p:cNvPr id="4" name="Slide Number Placeholder 3"/>
          <p:cNvSpPr>
            <a:spLocks noGrp="1"/>
          </p:cNvSpPr>
          <p:nvPr>
            <p:ph type="sldNum" sz="quarter" idx="10"/>
          </p:nvPr>
        </p:nvSpPr>
        <p:spPr/>
        <p:txBody>
          <a:bodyPr/>
          <a:lstStyle/>
          <a:p>
            <a:fld id="{D4143AE5-D64C-4E61-AC88-24189707BC45}" type="slidenum">
              <a:rPr lang="en-US" smtClean="0"/>
              <a:t>14</a:t>
            </a:fld>
            <a:endParaRPr lang="en-US"/>
          </a:p>
        </p:txBody>
      </p:sp>
    </p:spTree>
    <p:extLst>
      <p:ext uri="{BB962C8B-B14F-4D97-AF65-F5344CB8AC3E}">
        <p14:creationId xmlns:p14="http://schemas.microsoft.com/office/powerpoint/2010/main" val="176063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54769">
              <a:defRPr/>
            </a:pPr>
            <a:r>
              <a:rPr lang="en-US" b="1" dirty="0">
                <a:cs typeface="Calibri"/>
              </a:rPr>
              <a:t>Dynamic shoulder use </a:t>
            </a:r>
            <a:r>
              <a:rPr lang="en-US" dirty="0">
                <a:cs typeface="Calibri"/>
              </a:rPr>
              <a:t>is a management strategy that temporarily allows more traffic to travel along a congested highway to reduce the impact of physical bottlenecks. Iowa's Traffic Management Center would operate the shoulder to first confirm the shoulder is available and then clear the shoulder for use until traffic volumes have decreased or until the shoulder is needed for a refuge area or emergency response.</a:t>
            </a:r>
            <a:endParaRPr lang="en-US" dirty="0"/>
          </a:p>
        </p:txBody>
      </p:sp>
      <p:sp>
        <p:nvSpPr>
          <p:cNvPr id="4" name="Slide Number Placeholder 3"/>
          <p:cNvSpPr>
            <a:spLocks noGrp="1"/>
          </p:cNvSpPr>
          <p:nvPr>
            <p:ph type="sldNum" sz="quarter" idx="10"/>
          </p:nvPr>
        </p:nvSpPr>
        <p:spPr/>
        <p:txBody>
          <a:bodyPr/>
          <a:lstStyle/>
          <a:p>
            <a:fld id="{38464418-ABC8-4147-8823-9716920390BF}" type="slidenum">
              <a:rPr lang="en-US" smtClean="0"/>
              <a:t>15</a:t>
            </a:fld>
            <a:endParaRPr lang="en-US" dirty="0"/>
          </a:p>
        </p:txBody>
      </p:sp>
    </p:spTree>
    <p:extLst>
      <p:ext uri="{BB962C8B-B14F-4D97-AF65-F5344CB8AC3E}">
        <p14:creationId xmlns:p14="http://schemas.microsoft.com/office/powerpoint/2010/main" val="3880635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Implementation – FY 2020-Fy 2022</a:t>
            </a:r>
          </a:p>
          <a:p>
            <a:endParaRPr lang="en-US" dirty="0"/>
          </a:p>
          <a:p>
            <a:r>
              <a:rPr lang="en-US" dirty="0"/>
              <a:t>The stars</a:t>
            </a:r>
            <a:r>
              <a:rPr lang="en-US" baseline="0" dirty="0"/>
              <a:t> – T1s – T2s give the general progression of projects</a:t>
            </a:r>
          </a:p>
          <a:p>
            <a:endParaRPr lang="en-US" baseline="0" dirty="0"/>
          </a:p>
          <a:p>
            <a:r>
              <a:rPr lang="en-US" baseline="0" dirty="0"/>
              <a:t>The colors tie back to the ICM program areas</a:t>
            </a:r>
            <a:endParaRPr lang="en-US" dirty="0"/>
          </a:p>
          <a:p>
            <a:endParaRPr lang="en-US" dirty="0"/>
          </a:p>
        </p:txBody>
      </p:sp>
      <p:sp>
        <p:nvSpPr>
          <p:cNvPr id="4" name="Slide Number Placeholder 3"/>
          <p:cNvSpPr>
            <a:spLocks noGrp="1"/>
          </p:cNvSpPr>
          <p:nvPr>
            <p:ph type="sldNum" sz="quarter" idx="5"/>
          </p:nvPr>
        </p:nvSpPr>
        <p:spPr/>
        <p:txBody>
          <a:bodyPr/>
          <a:lstStyle/>
          <a:p>
            <a:fld id="{BC1486E5-2565-4A94-B9CD-CA027087F1ED}" type="slidenum">
              <a:rPr lang="en-US" smtClean="0"/>
              <a:t>16</a:t>
            </a:fld>
            <a:endParaRPr lang="en-US"/>
          </a:p>
        </p:txBody>
      </p:sp>
    </p:spTree>
    <p:extLst>
      <p:ext uri="{BB962C8B-B14F-4D97-AF65-F5344CB8AC3E}">
        <p14:creationId xmlns:p14="http://schemas.microsoft.com/office/powerpoint/2010/main" val="1461079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Tier 1 Freeway strategies:  FY 2023-FY 2027 (estimated)</a:t>
            </a:r>
          </a:p>
          <a:p>
            <a:r>
              <a:rPr lang="en-US" dirty="0"/>
              <a:t>Note the bands are shown for project limits.</a:t>
            </a:r>
          </a:p>
          <a:p>
            <a:endParaRPr lang="en-US" dirty="0"/>
          </a:p>
          <a:p>
            <a:r>
              <a:rPr lang="en-US" dirty="0"/>
              <a:t>The stars</a:t>
            </a:r>
            <a:r>
              <a:rPr lang="en-US" baseline="0" dirty="0"/>
              <a:t> – T1s – T2s give the general progression of projects</a:t>
            </a:r>
          </a:p>
          <a:p>
            <a:endParaRPr lang="en-US" baseline="0" dirty="0"/>
          </a:p>
          <a:p>
            <a:r>
              <a:rPr lang="en-US" baseline="0" dirty="0"/>
              <a:t>The colors tie back to the ICM program areas</a:t>
            </a:r>
            <a:endParaRPr lang="en-US" dirty="0"/>
          </a:p>
          <a:p>
            <a:endParaRPr lang="en-US" dirty="0"/>
          </a:p>
        </p:txBody>
      </p:sp>
      <p:sp>
        <p:nvSpPr>
          <p:cNvPr id="4" name="Slide Number Placeholder 3"/>
          <p:cNvSpPr>
            <a:spLocks noGrp="1"/>
          </p:cNvSpPr>
          <p:nvPr>
            <p:ph type="sldNum" sz="quarter" idx="5"/>
          </p:nvPr>
        </p:nvSpPr>
        <p:spPr/>
        <p:txBody>
          <a:bodyPr/>
          <a:lstStyle/>
          <a:p>
            <a:fld id="{BC1486E5-2565-4A94-B9CD-CA027087F1ED}" type="slidenum">
              <a:rPr lang="en-US" smtClean="0"/>
              <a:t>17</a:t>
            </a:fld>
            <a:endParaRPr lang="en-US"/>
          </a:p>
        </p:txBody>
      </p:sp>
    </p:spTree>
    <p:extLst>
      <p:ext uri="{BB962C8B-B14F-4D97-AF65-F5344CB8AC3E}">
        <p14:creationId xmlns:p14="http://schemas.microsoft.com/office/powerpoint/2010/main" val="1747283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Tier 2 Freeway- FY 2028- FY 2032 (estimated)</a:t>
            </a:r>
          </a:p>
          <a:p>
            <a:r>
              <a:rPr lang="en-US" dirty="0"/>
              <a:t>Note the bands are shown for project limits.</a:t>
            </a:r>
          </a:p>
          <a:p>
            <a:endParaRPr lang="en-US" dirty="0"/>
          </a:p>
          <a:p>
            <a:r>
              <a:rPr lang="en-US" dirty="0"/>
              <a:t>The stars</a:t>
            </a:r>
            <a:r>
              <a:rPr lang="en-US" baseline="0" dirty="0"/>
              <a:t> – T1s – T2s give the general progression of projects</a:t>
            </a:r>
          </a:p>
          <a:p>
            <a:endParaRPr lang="en-US" baseline="0" dirty="0"/>
          </a:p>
          <a:p>
            <a:r>
              <a:rPr lang="en-US" baseline="0" dirty="0"/>
              <a:t>The colors tie back to the ICM program areas</a:t>
            </a:r>
            <a:endParaRPr lang="en-US" dirty="0"/>
          </a:p>
          <a:p>
            <a:endParaRPr lang="en-US" dirty="0"/>
          </a:p>
        </p:txBody>
      </p:sp>
      <p:sp>
        <p:nvSpPr>
          <p:cNvPr id="4" name="Slide Number Placeholder 3"/>
          <p:cNvSpPr>
            <a:spLocks noGrp="1"/>
          </p:cNvSpPr>
          <p:nvPr>
            <p:ph type="sldNum" sz="quarter" idx="5"/>
          </p:nvPr>
        </p:nvSpPr>
        <p:spPr/>
        <p:txBody>
          <a:bodyPr/>
          <a:lstStyle/>
          <a:p>
            <a:fld id="{BC1486E5-2565-4A94-B9CD-CA027087F1ED}" type="slidenum">
              <a:rPr lang="en-US" smtClean="0"/>
              <a:t>18</a:t>
            </a:fld>
            <a:endParaRPr lang="en-US"/>
          </a:p>
        </p:txBody>
      </p:sp>
    </p:spTree>
    <p:extLst>
      <p:ext uri="{BB962C8B-B14F-4D97-AF65-F5344CB8AC3E}">
        <p14:creationId xmlns:p14="http://schemas.microsoft.com/office/powerpoint/2010/main" val="1381212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project team has continued to seek input, but to close 2020 and into 2021 we want to focus on these 3 key initiatives or goals using several committees from partner agencies</a:t>
            </a:r>
          </a:p>
          <a:p>
            <a:endParaRPr lang="en-US" baseline="0" dirty="0"/>
          </a:p>
          <a:p>
            <a:r>
              <a:rPr lang="en-US" baseline="0" dirty="0"/>
              <a:t>The ICM has big plans for improved safety and efficiency – to help jump start those plans an infusion of federal grant dollars will be sought to push for hard to improved traveler options, information sharing between transportation providers, and traffic management capabilities.</a:t>
            </a:r>
          </a:p>
          <a:p>
            <a:endParaRPr lang="en-US" baseline="0" dirty="0"/>
          </a:p>
          <a:p>
            <a:r>
              <a:rPr lang="en-US" baseline="0" dirty="0"/>
              <a:t>ICM is also focused on regional buy-in and re-focusing of transportation funding. Partners will work together to tackle project delivery with an ICM focus.</a:t>
            </a:r>
          </a:p>
          <a:p>
            <a:endParaRPr lang="en-US" baseline="0" dirty="0"/>
          </a:p>
          <a:p>
            <a:r>
              <a:rPr lang="en-US" baseline="0" dirty="0"/>
              <a:t>Finally, ICM will prepare the public for how ICM benefits the region – even a few strategies that are new to the area, but proven in other communities.</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BC1486E5-2565-4A94-B9CD-CA027087F1ED}" type="slidenum">
              <a:rPr lang="en-US" smtClean="0"/>
              <a:t>19</a:t>
            </a:fld>
            <a:endParaRPr lang="en-US"/>
          </a:p>
        </p:txBody>
      </p:sp>
    </p:spTree>
    <p:extLst>
      <p:ext uri="{BB962C8B-B14F-4D97-AF65-F5344CB8AC3E}">
        <p14:creationId xmlns:p14="http://schemas.microsoft.com/office/powerpoint/2010/main" val="406331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 ICM approach is approved means to proactively manage and operate transportation systems in a region.  </a:t>
            </a:r>
          </a:p>
          <a:p>
            <a:r>
              <a:rPr lang="en-US" dirty="0"/>
              <a:t>Roadways and other transportation options (such as transit) are operated, controlled and treated as an </a:t>
            </a:r>
            <a:r>
              <a:rPr lang="en-US" u="sng" dirty="0"/>
              <a:t>integrated system</a:t>
            </a:r>
            <a:r>
              <a:rPr lang="en-US" dirty="0"/>
              <a:t>, rather than as </a:t>
            </a:r>
            <a:r>
              <a:rPr lang="en-US" u="sng" dirty="0"/>
              <a:t>individual components.  </a:t>
            </a:r>
          </a:p>
          <a:p>
            <a:endParaRPr lang="en-US" dirty="0"/>
          </a:p>
          <a:p>
            <a:r>
              <a:rPr lang="en-US" dirty="0"/>
              <a:t>In other words, ICM helps us:</a:t>
            </a:r>
          </a:p>
          <a:p>
            <a:r>
              <a:rPr lang="en-US" dirty="0"/>
              <a:t>	 use our EXISTING INFRASTRUCTURE to provide the MOST SERVICE out of what we ALREADY HAVE. </a:t>
            </a:r>
          </a:p>
          <a:p>
            <a:endParaRPr lang="en-US" dirty="0"/>
          </a:p>
          <a:p>
            <a:pPr lvl="0"/>
            <a:r>
              <a:rPr lang="en-US" strike="sngStrike" baseline="0" dirty="0">
                <a:solidFill>
                  <a:srgbClr val="3C3732"/>
                </a:solidFill>
              </a:rPr>
              <a:t>Framework for multi-modal, multi-jurisdictional coordination to deliver a safer, more reliable, and more convenient transportation system for all users</a:t>
            </a:r>
          </a:p>
          <a:p>
            <a:pPr lvl="0"/>
            <a:r>
              <a:rPr lang="en-US" strike="sngStrike" baseline="0" dirty="0">
                <a:solidFill>
                  <a:srgbClr val="3C3732"/>
                </a:solidFill>
              </a:rPr>
              <a:t>Based on proactive, integrated management and operation of a regional transportation system </a:t>
            </a:r>
          </a:p>
          <a:p>
            <a:pPr lvl="0"/>
            <a:r>
              <a:rPr lang="en-US" strike="sngStrike" baseline="0" dirty="0">
                <a:solidFill>
                  <a:srgbClr val="3C3732"/>
                </a:solidFill>
              </a:rPr>
              <a:t>Delivered in a cost-effective manner compared to traditional infrastructure capacity expansion projects</a:t>
            </a:r>
          </a:p>
          <a:p>
            <a:endParaRPr lang="en-US" dirty="0"/>
          </a:p>
        </p:txBody>
      </p:sp>
      <p:sp>
        <p:nvSpPr>
          <p:cNvPr id="4" name="Slide Number Placeholder 3"/>
          <p:cNvSpPr>
            <a:spLocks noGrp="1"/>
          </p:cNvSpPr>
          <p:nvPr>
            <p:ph type="sldNum" sz="quarter" idx="10"/>
          </p:nvPr>
        </p:nvSpPr>
        <p:spPr/>
        <p:txBody>
          <a:bodyPr/>
          <a:lstStyle/>
          <a:p>
            <a:fld id="{BC1486E5-2565-4A94-B9CD-CA027087F1ED}" type="slidenum">
              <a:rPr lang="en-US" smtClean="0"/>
              <a:t>2</a:t>
            </a:fld>
            <a:endParaRPr lang="en-US"/>
          </a:p>
        </p:txBody>
      </p:sp>
    </p:spTree>
    <p:extLst>
      <p:ext uri="{BB962C8B-B14F-4D97-AF65-F5344CB8AC3E}">
        <p14:creationId xmlns:p14="http://schemas.microsoft.com/office/powerpoint/2010/main" val="2815161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ICM is built on strong partnerships and engagement with stakeholders. The project team has continued to seek input, but to close 2020 and into 2021 we will focus on 3 key initiatives using several committees of partner agencies to lead the path forward</a:t>
            </a:r>
          </a:p>
          <a:p>
            <a:endParaRPr lang="en-US" baseline="0" dirty="0"/>
          </a:p>
          <a:p>
            <a:r>
              <a:rPr lang="en-US" baseline="0" dirty="0"/>
              <a:t>PIM – now</a:t>
            </a:r>
          </a:p>
          <a:p>
            <a:r>
              <a:rPr lang="en-US" baseline="0" dirty="0"/>
              <a:t>Public awareness campaign – spring 2021</a:t>
            </a:r>
          </a:p>
          <a:p>
            <a:r>
              <a:rPr lang="en-US" baseline="0" dirty="0"/>
              <a:t>Program charter with local agencies and partners – summer 2021</a:t>
            </a:r>
          </a:p>
        </p:txBody>
      </p:sp>
      <p:sp>
        <p:nvSpPr>
          <p:cNvPr id="4" name="Slide Number Placeholder 3"/>
          <p:cNvSpPr>
            <a:spLocks noGrp="1"/>
          </p:cNvSpPr>
          <p:nvPr>
            <p:ph type="sldNum" sz="quarter" idx="10"/>
          </p:nvPr>
        </p:nvSpPr>
        <p:spPr/>
        <p:txBody>
          <a:bodyPr/>
          <a:lstStyle/>
          <a:p>
            <a:fld id="{3CE18B83-76E0-4705-8794-B68BA668E21D}" type="slidenum">
              <a:rPr lang="en-US" smtClean="0"/>
              <a:t>20</a:t>
            </a:fld>
            <a:endParaRPr lang="en-US"/>
          </a:p>
        </p:txBody>
      </p:sp>
    </p:spTree>
    <p:extLst>
      <p:ext uri="{BB962C8B-B14F-4D97-AF65-F5344CB8AC3E}">
        <p14:creationId xmlns:p14="http://schemas.microsoft.com/office/powerpoint/2010/main" val="3871198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486E5-2565-4A94-B9CD-CA027087F1ED}" type="slidenum">
              <a:rPr lang="en-US" smtClean="0"/>
              <a:t>21</a:t>
            </a:fld>
            <a:endParaRPr lang="en-US"/>
          </a:p>
        </p:txBody>
      </p:sp>
    </p:spTree>
    <p:extLst>
      <p:ext uri="{BB962C8B-B14F-4D97-AF65-F5344CB8AC3E}">
        <p14:creationId xmlns:p14="http://schemas.microsoft.com/office/powerpoint/2010/main" val="2184206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 up slide – The future transportation system for these urban areas is going to require a sustainable program with ICM principles </a:t>
            </a:r>
          </a:p>
          <a:p>
            <a:endParaRPr lang="en-US" dirty="0"/>
          </a:p>
          <a:p>
            <a:pPr>
              <a:buFont typeface="Arial"/>
              <a:buChar char="•"/>
            </a:pPr>
            <a:r>
              <a:rPr lang="en-US" dirty="0"/>
              <a:t>DOT is going to need longstanding partnership with key stakeholder agencies to keep the program active to deal with growing transportation challenges.</a:t>
            </a:r>
            <a:endParaRPr lang="en-US" dirty="0">
              <a:cs typeface="Calibri"/>
            </a:endParaRPr>
          </a:p>
          <a:p>
            <a:pPr>
              <a:buFont typeface="Arial"/>
              <a:buChar char="•"/>
            </a:pPr>
            <a:r>
              <a:rPr lang="en-US" dirty="0"/>
              <a:t>The program is going to have to maximize the existing system and use technology to overcome challenges that were previously dealt with through widening and construction.</a:t>
            </a:r>
            <a:endParaRPr lang="en-US" dirty="0">
              <a:cs typeface="Calibri"/>
            </a:endParaRPr>
          </a:p>
          <a:p>
            <a:pPr>
              <a:buFont typeface="Arial"/>
              <a:buChar char="•"/>
            </a:pPr>
            <a:r>
              <a:rPr lang="en-US" dirty="0"/>
              <a:t>Finally, the program is going to require funding to prioritize strategic projects and funding for</a:t>
            </a:r>
            <a:r>
              <a:rPr lang="en-US" baseline="0" dirty="0"/>
              <a:t> on-going </a:t>
            </a:r>
            <a:r>
              <a:rPr lang="en-US" dirty="0"/>
              <a:t>operations and new projects that build off ICM principles; these projects are going to represent a shift in how the DOT program has been developed in the past and we need your support in adopting this new way of business.</a:t>
            </a:r>
            <a:endParaRPr lang="en-US" dirty="0">
              <a:cs typeface="Calibri"/>
            </a:endParaRPr>
          </a:p>
          <a:p>
            <a:pPr marL="579615" indent="-579615">
              <a:lnSpc>
                <a:spcPct val="90000"/>
              </a:lnSpc>
              <a:spcBef>
                <a:spcPts val="2028"/>
              </a:spcBef>
              <a:buFont typeface="Arial"/>
              <a:buChar char="•"/>
            </a:pPr>
            <a:endParaRPr lang="en-US" dirty="0">
              <a:cs typeface="Calibri"/>
            </a:endParaRPr>
          </a:p>
        </p:txBody>
      </p:sp>
      <p:sp>
        <p:nvSpPr>
          <p:cNvPr id="4" name="Slide Number Placeholder 3"/>
          <p:cNvSpPr>
            <a:spLocks noGrp="1"/>
          </p:cNvSpPr>
          <p:nvPr>
            <p:ph type="sldNum" sz="quarter" idx="10"/>
          </p:nvPr>
        </p:nvSpPr>
        <p:spPr/>
        <p:txBody>
          <a:bodyPr/>
          <a:lstStyle/>
          <a:p>
            <a:fld id="{38464418-ABC8-4147-8823-9716920390BF}" type="slidenum">
              <a:rPr lang="en-US" smtClean="0"/>
              <a:t>22</a:t>
            </a:fld>
            <a:endParaRPr lang="en-US" dirty="0"/>
          </a:p>
        </p:txBody>
      </p:sp>
    </p:spTree>
    <p:extLst>
      <p:ext uri="{BB962C8B-B14F-4D97-AF65-F5344CB8AC3E}">
        <p14:creationId xmlns:p14="http://schemas.microsoft.com/office/powerpoint/2010/main" val="1022307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or Comments?</a:t>
            </a:r>
          </a:p>
        </p:txBody>
      </p:sp>
      <p:sp>
        <p:nvSpPr>
          <p:cNvPr id="4" name="Slide Number Placeholder 3"/>
          <p:cNvSpPr>
            <a:spLocks noGrp="1"/>
          </p:cNvSpPr>
          <p:nvPr>
            <p:ph type="sldNum" sz="quarter" idx="5"/>
          </p:nvPr>
        </p:nvSpPr>
        <p:spPr/>
        <p:txBody>
          <a:bodyPr/>
          <a:lstStyle/>
          <a:p>
            <a:fld id="{BC1486E5-2565-4A94-B9CD-CA027087F1ED}" type="slidenum">
              <a:rPr lang="en-US" smtClean="0"/>
              <a:t>23</a:t>
            </a:fld>
            <a:endParaRPr lang="en-US"/>
          </a:p>
        </p:txBody>
      </p:sp>
    </p:spTree>
    <p:extLst>
      <p:ext uri="{BB962C8B-B14F-4D97-AF65-F5344CB8AC3E}">
        <p14:creationId xmlns:p14="http://schemas.microsoft.com/office/powerpoint/2010/main" val="995687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Some of our goals for the ICM project include improving: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-Safety - </a:t>
            </a:r>
            <a:r>
              <a:rPr lang="en-US" sz="1200" dirty="0"/>
              <a:t>Reduce fatalities</a:t>
            </a:r>
            <a:r>
              <a:rPr lang="en-US" sz="1200" baseline="0" dirty="0"/>
              <a:t> and serious injuries on public roads in the region</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-Mobility - </a:t>
            </a:r>
            <a:r>
              <a:rPr lang="en-US" sz="1200" dirty="0"/>
              <a:t>Provide options to travelers that minimize time spent traveling</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-Travel Time Reliability - Improve efficiency and predictability of travel in the region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-Accessibility - Improve traveler’s overall ability to reach key destinations such as jobs, schools, libraries, health care, shopping, and entertainment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-Improve public visibility and build support/momentum for the 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-Project delivery time – Be able to deliver identified strategies in a timely manner</a:t>
            </a:r>
          </a:p>
          <a:p>
            <a:endParaRPr lang="en-US" dirty="0"/>
          </a:p>
        </p:txBody>
      </p:sp>
      <p:sp>
        <p:nvSpPr>
          <p:cNvPr id="4" name="Slide Number Placeholder 3"/>
          <p:cNvSpPr>
            <a:spLocks noGrp="1"/>
          </p:cNvSpPr>
          <p:nvPr>
            <p:ph type="sldNum" sz="quarter" idx="5"/>
          </p:nvPr>
        </p:nvSpPr>
        <p:spPr/>
        <p:txBody>
          <a:bodyPr/>
          <a:lstStyle/>
          <a:p>
            <a:fld id="{BC1486E5-2565-4A94-B9CD-CA027087F1ED}" type="slidenum">
              <a:rPr lang="en-US" smtClean="0"/>
              <a:t>3</a:t>
            </a:fld>
            <a:endParaRPr lang="en-US"/>
          </a:p>
        </p:txBody>
      </p:sp>
    </p:spTree>
    <p:extLst>
      <p:ext uri="{BB962C8B-B14F-4D97-AF65-F5344CB8AC3E}">
        <p14:creationId xmlns:p14="http://schemas.microsoft.com/office/powerpoint/2010/main" val="240462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are taking a collaborative approach to this study with stakeholders from: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-Local Jurisdictions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-Business 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-Federal Highways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Collaboration really is the key to making this project a success.</a:t>
            </a:r>
          </a:p>
          <a:p>
            <a:endParaRPr lang="en-US" dirty="0"/>
          </a:p>
          <a:p>
            <a:r>
              <a:rPr lang="en-US" dirty="0"/>
              <a:t>Currently 11 Cities and 3 Counties are involved in the ICM effort.</a:t>
            </a:r>
          </a:p>
          <a:p>
            <a:endParaRPr lang="en-US" dirty="0"/>
          </a:p>
          <a:p>
            <a:r>
              <a:rPr lang="en-US" dirty="0"/>
              <a:t>Additional goals worth mentioning that require collaboration:</a:t>
            </a:r>
          </a:p>
          <a:p>
            <a:r>
              <a:rPr lang="en-US" dirty="0"/>
              <a:t>Regional Economic Vitality – Use the regional transportation system to foster a thriving, competitive regional economy.</a:t>
            </a:r>
          </a:p>
          <a:p>
            <a:r>
              <a:rPr lang="en-US" dirty="0"/>
              <a:t>Integration and Connectivity - Provide transportation that allows traveler to make efficient and seamless multi-modal trips throughout the region</a:t>
            </a:r>
          </a:p>
          <a:p>
            <a:r>
              <a:rPr lang="en-US" dirty="0"/>
              <a:t>Systems Management – Improve the efficiency of the surface transportation system</a:t>
            </a:r>
          </a:p>
          <a:p>
            <a:r>
              <a:rPr lang="en-US" dirty="0"/>
              <a:t>System Preservation -Maintain transportation infrastructure in a state of good repair</a:t>
            </a:r>
          </a:p>
        </p:txBody>
      </p:sp>
      <p:sp>
        <p:nvSpPr>
          <p:cNvPr id="4" name="Slide Number Placeholder 3"/>
          <p:cNvSpPr>
            <a:spLocks noGrp="1"/>
          </p:cNvSpPr>
          <p:nvPr>
            <p:ph type="sldNum" sz="quarter" idx="10"/>
          </p:nvPr>
        </p:nvSpPr>
        <p:spPr/>
        <p:txBody>
          <a:bodyPr/>
          <a:lstStyle/>
          <a:p>
            <a:fld id="{AFD622E3-0053-45C6-AC97-98A26C2BE6E3}"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38410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widening project focus too narrowly on recurring congestion.</a:t>
            </a:r>
          </a:p>
          <a:p>
            <a:r>
              <a:rPr lang="en-US" dirty="0"/>
              <a:t>When national research has show that </a:t>
            </a:r>
            <a:r>
              <a:rPr lang="en-US" u="sng" dirty="0"/>
              <a:t>non-recurring congestion </a:t>
            </a:r>
            <a:r>
              <a:rPr lang="en-US" dirty="0"/>
              <a:t>makes up more than half of all congestion.</a:t>
            </a:r>
          </a:p>
          <a:p>
            <a:r>
              <a:rPr lang="en-US" dirty="0"/>
              <a:t>As we can see bad weather and traffic incidents, as part of non-recurring congestion, </a:t>
            </a:r>
            <a:r>
              <a:rPr lang="en-US" u="sng" dirty="0"/>
              <a:t>are larger culprits in Iowa </a:t>
            </a:r>
            <a:r>
              <a:rPr lang="en-US" dirty="0"/>
              <a:t>than nationwide.</a:t>
            </a:r>
          </a:p>
          <a:p>
            <a:r>
              <a:rPr lang="en-US" b="1" dirty="0"/>
              <a:t>ICM strategies are more suited for dealing with this non-recurring congestion. </a:t>
            </a:r>
          </a:p>
          <a:p>
            <a:endParaRPr lang="en-US" dirty="0"/>
          </a:p>
          <a:p>
            <a:r>
              <a:rPr lang="en-US" dirty="0"/>
              <a:t>Furthermore: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Des Moines Metro area is one of the fastest growing metros in the State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can no longer afford to always build our way out of congestion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need to find a more sustainable solution to handle the increased traffic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ICM provides beneficial solutions to address traffic issues while being cost effective.  </a:t>
            </a:r>
            <a:endParaRPr lang="en-US" dirty="0"/>
          </a:p>
          <a:p>
            <a:endParaRPr lang="en-US" dirty="0"/>
          </a:p>
        </p:txBody>
      </p:sp>
      <p:sp>
        <p:nvSpPr>
          <p:cNvPr id="4" name="Slide Number Placeholder 3"/>
          <p:cNvSpPr>
            <a:spLocks noGrp="1"/>
          </p:cNvSpPr>
          <p:nvPr>
            <p:ph type="sldNum" sz="quarter" idx="5"/>
          </p:nvPr>
        </p:nvSpPr>
        <p:spPr/>
        <p:txBody>
          <a:bodyPr/>
          <a:lstStyle/>
          <a:p>
            <a:fld id="{BC1486E5-2565-4A94-B9CD-CA027087F1ED}" type="slidenum">
              <a:rPr lang="en-US" smtClean="0"/>
              <a:t>5</a:t>
            </a:fld>
            <a:endParaRPr lang="en-US"/>
          </a:p>
        </p:txBody>
      </p:sp>
    </p:spTree>
    <p:extLst>
      <p:ext uri="{BB962C8B-B14F-4D97-AF65-F5344CB8AC3E}">
        <p14:creationId xmlns:p14="http://schemas.microsoft.com/office/powerpoint/2010/main" val="993320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was</a:t>
            </a:r>
            <a:r>
              <a:rPr lang="en-US" baseline="0" dirty="0"/>
              <a:t> noted as a primary issue with high speed traffic around the Urban Loop at IA 141.  This will be helped with the new interchange at that location.  </a:t>
            </a:r>
          </a:p>
          <a:p>
            <a:r>
              <a:rPr lang="en-US" baseline="0" dirty="0"/>
              <a:t>US 6 is a hot spot for the northwest area with both high levels of congestion and need for inter-jurisdictional traffic signal optimization</a:t>
            </a:r>
            <a:endParaRPr lang="en-US" dirty="0"/>
          </a:p>
        </p:txBody>
      </p:sp>
      <p:sp>
        <p:nvSpPr>
          <p:cNvPr id="4" name="Slide Number Placeholder 3"/>
          <p:cNvSpPr>
            <a:spLocks noGrp="1"/>
          </p:cNvSpPr>
          <p:nvPr>
            <p:ph type="sldNum" sz="quarter" idx="10"/>
          </p:nvPr>
        </p:nvSpPr>
        <p:spPr/>
        <p:txBody>
          <a:bodyPr/>
          <a:lstStyle/>
          <a:p>
            <a:fld id="{BC1486E5-2565-4A94-B9CD-CA027087F1ED}" type="slidenum">
              <a:rPr lang="en-US" smtClean="0"/>
              <a:t>6</a:t>
            </a:fld>
            <a:endParaRPr lang="en-US"/>
          </a:p>
        </p:txBody>
      </p:sp>
    </p:spTree>
    <p:extLst>
      <p:ext uri="{BB962C8B-B14F-4D97-AF65-F5344CB8AC3E}">
        <p14:creationId xmlns:p14="http://schemas.microsoft.com/office/powerpoint/2010/main" val="649684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Northeast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Emergency response access is hampered by the continuous median barrier, complex interchanges, and long stretches without interchange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Safety concerns were noted on both I-35 / I-80 and I-35,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need to warn drivers of stopped traffic on the ramp and in the other to better separate entrance and exit ramp traffic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To the east, significant congestion was noted on the I-80 exit to US 65, requiring a new dedicated deceleration lane</a:t>
            </a:r>
          </a:p>
          <a:p>
            <a:endParaRPr lang="en-US" dirty="0"/>
          </a:p>
        </p:txBody>
      </p:sp>
      <p:sp>
        <p:nvSpPr>
          <p:cNvPr id="4" name="Slide Number Placeholder 3"/>
          <p:cNvSpPr>
            <a:spLocks noGrp="1"/>
          </p:cNvSpPr>
          <p:nvPr>
            <p:ph type="sldNum" sz="quarter" idx="5"/>
          </p:nvPr>
        </p:nvSpPr>
        <p:spPr/>
        <p:txBody>
          <a:bodyPr/>
          <a:lstStyle/>
          <a:p>
            <a:fld id="{D4143AE5-D64C-4E61-AC88-24189707BC45}" type="slidenum">
              <a:rPr lang="en-US" smtClean="0"/>
              <a:t>7</a:t>
            </a:fld>
            <a:endParaRPr lang="en-US"/>
          </a:p>
        </p:txBody>
      </p:sp>
    </p:spTree>
    <p:extLst>
      <p:ext uri="{BB962C8B-B14F-4D97-AF65-F5344CB8AC3E}">
        <p14:creationId xmlns:p14="http://schemas.microsoft.com/office/powerpoint/2010/main" val="214188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Southwest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Congestion on I-235 is very heavy due to the lane drops at the IA 28 interchange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Safety is a major concern due to tight weaving areas in the Southwest Mixmaster system interchange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Also, more public transportation service is needed to access the jobs at the Jordan Creek Town Center area – including new park and ride opportunities.</a:t>
            </a:r>
          </a:p>
          <a:p>
            <a:endParaRPr lang="en-US" dirty="0"/>
          </a:p>
        </p:txBody>
      </p:sp>
      <p:sp>
        <p:nvSpPr>
          <p:cNvPr id="4" name="Slide Number Placeholder 3"/>
          <p:cNvSpPr>
            <a:spLocks noGrp="1"/>
          </p:cNvSpPr>
          <p:nvPr>
            <p:ph type="sldNum" sz="quarter" idx="5"/>
          </p:nvPr>
        </p:nvSpPr>
        <p:spPr/>
        <p:txBody>
          <a:bodyPr/>
          <a:lstStyle/>
          <a:p>
            <a:fld id="{D4143AE5-D64C-4E61-AC88-24189707BC45}" type="slidenum">
              <a:rPr lang="en-US" smtClean="0"/>
              <a:t>8</a:t>
            </a:fld>
            <a:endParaRPr lang="en-US"/>
          </a:p>
        </p:txBody>
      </p:sp>
    </p:spTree>
    <p:extLst>
      <p:ext uri="{BB962C8B-B14F-4D97-AF65-F5344CB8AC3E}">
        <p14:creationId xmlns:p14="http://schemas.microsoft.com/office/powerpoint/2010/main" val="3203945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Southeast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downtown grid is in need of improved accessibility by travelers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Also, US 69 provides access to the East Village, but has multiple pedestrian infrastructure gaps (sidewalk).</a:t>
            </a:r>
          </a:p>
          <a:p>
            <a:endParaRPr lang="en-US" dirty="0"/>
          </a:p>
        </p:txBody>
      </p:sp>
      <p:sp>
        <p:nvSpPr>
          <p:cNvPr id="4" name="Slide Number Placeholder 3"/>
          <p:cNvSpPr>
            <a:spLocks noGrp="1"/>
          </p:cNvSpPr>
          <p:nvPr>
            <p:ph type="sldNum" sz="quarter" idx="5"/>
          </p:nvPr>
        </p:nvSpPr>
        <p:spPr/>
        <p:txBody>
          <a:bodyPr/>
          <a:lstStyle/>
          <a:p>
            <a:fld id="{D4143AE5-D64C-4E61-AC88-24189707BC45}" type="slidenum">
              <a:rPr lang="en-US" smtClean="0"/>
              <a:t>9</a:t>
            </a:fld>
            <a:endParaRPr lang="en-US"/>
          </a:p>
        </p:txBody>
      </p:sp>
    </p:spTree>
    <p:extLst>
      <p:ext uri="{BB962C8B-B14F-4D97-AF65-F5344CB8AC3E}">
        <p14:creationId xmlns:p14="http://schemas.microsoft.com/office/powerpoint/2010/main" val="30859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898734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9637503" y="6006601"/>
            <a:ext cx="2037164" cy="714874"/>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457201"/>
            <a:ext cx="7008812" cy="5403850"/>
          </a:xfrm>
        </p:spPr>
        <p:txBody>
          <a:bodyPr/>
          <a:lstStyle>
            <a:lvl1pPr>
              <a:defRPr sz="3200">
                <a:solidFill>
                  <a:schemeClr val="accent2"/>
                </a:solidFill>
              </a:defRPr>
            </a:lvl1pPr>
            <a:lvl2pP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236508348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3258D-8ADF-4104-8549-480AC594DB7C}" type="slidenum">
              <a:rPr lang="en-US" smtClean="0"/>
              <a:t>‹#›</a:t>
            </a:fld>
            <a:endParaRPr lang="en-US"/>
          </a:p>
        </p:txBody>
      </p:sp>
      <p:sp>
        <p:nvSpPr>
          <p:cNvPr id="8" name="Rectangle 7"/>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9637503" y="241279"/>
            <a:ext cx="2037164" cy="714874"/>
          </a:xfrm>
          <a:prstGeom prst="rect">
            <a:avLst/>
          </a:prstGeom>
        </p:spPr>
      </p:pic>
    </p:spTree>
    <p:extLst>
      <p:ext uri="{BB962C8B-B14F-4D97-AF65-F5344CB8AC3E}">
        <p14:creationId xmlns:p14="http://schemas.microsoft.com/office/powerpoint/2010/main" val="428383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9637503" y="6006601"/>
            <a:ext cx="2037164" cy="71487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361871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5400000">
            <a:off x="-416103" y="1082853"/>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44838" y="1172343"/>
            <a:ext cx="2037164" cy="714874"/>
          </a:xfrm>
          <a:prstGeom prst="rect">
            <a:avLst/>
          </a:prstGeom>
        </p:spPr>
      </p:pic>
    </p:spTree>
    <p:extLst>
      <p:ext uri="{BB962C8B-B14F-4D97-AF65-F5344CB8AC3E}">
        <p14:creationId xmlns:p14="http://schemas.microsoft.com/office/powerpoint/2010/main" val="3495097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solidFill>
                  <a:srgbClr val="3C3732">
                    <a:tint val="75000"/>
                  </a:srgbClr>
                </a:solidFill>
              </a:rPr>
              <a:t>‹#›</a:t>
            </a:r>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310978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solidFill>
                  <a:srgbClr val="3C3732">
                    <a:tint val="75000"/>
                  </a:srgbClr>
                </a:solidFill>
              </a:rPr>
              <a:t>‹#›</a:t>
            </a:r>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468854" y="5461970"/>
            <a:ext cx="2221338" cy="784908"/>
          </a:xfrm>
          <a:prstGeom prst="rect">
            <a:avLst/>
          </a:prstGeom>
        </p:spPr>
      </p:pic>
    </p:spTree>
    <p:extLst>
      <p:ext uri="{BB962C8B-B14F-4D97-AF65-F5344CB8AC3E}">
        <p14:creationId xmlns:p14="http://schemas.microsoft.com/office/powerpoint/2010/main" val="51230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690688"/>
            <a:ext cx="10515600" cy="4486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z="1400"/>
            </a:lvl1pPr>
          </a:lstStyle>
          <a:p>
            <a:r>
              <a:rPr lang="en-US">
                <a:solidFill>
                  <a:srgbClr val="3C3732">
                    <a:tint val="75000"/>
                  </a:srgbClr>
                </a:solidFill>
              </a:rPr>
              <a:t>‹#›</a:t>
            </a:r>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endParaRPr lang="en-US" dirty="0">
              <a:solidFill>
                <a:srgbClr val="3C3732">
                  <a:tint val="75000"/>
                </a:srgbClr>
              </a:solidFill>
            </a:endParaRPr>
          </a:p>
        </p:txBody>
      </p:sp>
      <p:sp>
        <p:nvSpPr>
          <p:cNvPr id="8" name="Rectangle 7"/>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0" name="Picture 9"/>
          <p:cNvPicPr/>
          <p:nvPr userDrawn="1"/>
        </p:nvPicPr>
        <p:blipFill>
          <a:blip r:embed="rId2">
            <a:extLst>
              <a:ext uri="{28A0092B-C50C-407E-A947-70E740481C1C}">
                <a14:useLocalDpi xmlns:a14="http://schemas.microsoft.com/office/drawing/2010/main" val="0"/>
              </a:ext>
            </a:extLst>
          </a:blip>
          <a:stretch>
            <a:fillRect/>
          </a:stretch>
        </p:blipFill>
        <p:spPr>
          <a:xfrm>
            <a:off x="468854" y="5461970"/>
            <a:ext cx="2221338" cy="784908"/>
          </a:xfrm>
          <a:prstGeom prst="rect">
            <a:avLst/>
          </a:prstGeom>
        </p:spPr>
      </p:pic>
    </p:spTree>
    <p:extLst>
      <p:ext uri="{BB962C8B-B14F-4D97-AF65-F5344CB8AC3E}">
        <p14:creationId xmlns:p14="http://schemas.microsoft.com/office/powerpoint/2010/main" val="1862549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1400" b="1"/>
            </a:lvl1pPr>
          </a:lstStyle>
          <a:p>
            <a:r>
              <a:rPr lang="en-US">
                <a:solidFill>
                  <a:srgbClr val="3C3732">
                    <a:tint val="75000"/>
                  </a:srgbClr>
                </a:solidFill>
              </a:rPr>
              <a:t>‹#›</a:t>
            </a:r>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1" name="Picture 10"/>
          <p:cNvPicPr/>
          <p:nvPr userDrawn="1"/>
        </p:nvPicPr>
        <p:blipFill>
          <a:blip r:embed="rId2">
            <a:extLst>
              <a:ext uri="{28A0092B-C50C-407E-A947-70E740481C1C}">
                <a14:useLocalDpi xmlns:a14="http://schemas.microsoft.com/office/drawing/2010/main" val="0"/>
              </a:ext>
            </a:extLst>
          </a:blip>
          <a:stretch>
            <a:fillRect/>
          </a:stretch>
        </p:blipFill>
        <p:spPr>
          <a:xfrm>
            <a:off x="9458925" y="237130"/>
            <a:ext cx="2204759" cy="779049"/>
          </a:xfrm>
          <a:prstGeom prst="rect">
            <a:avLst/>
          </a:prstGeom>
        </p:spPr>
      </p:pic>
    </p:spTree>
    <p:extLst>
      <p:ext uri="{BB962C8B-B14F-4D97-AF65-F5344CB8AC3E}">
        <p14:creationId xmlns:p14="http://schemas.microsoft.com/office/powerpoint/2010/main" val="123607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5" name="Rectangle 14"/>
          <p:cNvSpPr/>
          <p:nvPr userDrawn="1"/>
        </p:nvSpPr>
        <p:spPr>
          <a:xfrm>
            <a:off x="590550" y="0"/>
            <a:ext cx="1160145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590550" y="-4119"/>
            <a:ext cx="11601450" cy="6866238"/>
          </a:xfrm>
          <a:prstGeom prst="rect">
            <a:avLst/>
          </a:prstGeom>
          <a:gradFill flip="none" rotWithShape="1">
            <a:gsLst>
              <a:gs pos="35000">
                <a:schemeClr val="bg1"/>
              </a:gs>
              <a:gs pos="80000">
                <a:schemeClr val="bg1">
                  <a:alpha val="0"/>
                  <a:lumMod val="97000"/>
                  <a:lumOff val="300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14" name="Rectangle 13"/>
          <p:cNvSpPr/>
          <p:nvPr userDrawn="1"/>
        </p:nvSpPr>
        <p:spPr>
          <a:xfrm>
            <a:off x="7216346" y="5276596"/>
            <a:ext cx="4975654" cy="15896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6225" y="5399666"/>
            <a:ext cx="3718875" cy="1314060"/>
          </a:xfrm>
          <a:prstGeom prst="rect">
            <a:avLst/>
          </a:prstGeom>
        </p:spPr>
      </p:pic>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lvl1pPr>
              <a:defRPr sz="1400" b="1"/>
            </a:lvl1pPr>
          </a:lstStyle>
          <a:p>
            <a:r>
              <a:rPr lang="en-US">
                <a:solidFill>
                  <a:srgbClr val="3C3732">
                    <a:tint val="75000"/>
                  </a:srgbClr>
                </a:solidFill>
              </a:rPr>
              <a:t>‹#›</a:t>
            </a:r>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
          <p:cNvSpPr>
            <a:spLocks noGrp="1"/>
          </p:cNvSpPr>
          <p:nvPr>
            <p:ph type="title"/>
          </p:nvPr>
        </p:nvSpPr>
        <p:spPr>
          <a:xfrm>
            <a:off x="831850" y="379708"/>
            <a:ext cx="10515600" cy="4182768"/>
          </a:xfrm>
        </p:spPr>
        <p:txBody>
          <a:bodyPr anchor="b"/>
          <a:lstStyle>
            <a:lvl1pPr>
              <a:defRPr sz="6000"/>
            </a:lvl1pPr>
          </a:lstStyle>
          <a:p>
            <a:r>
              <a:rPr lang="en-US" dirty="0"/>
              <a:t>Click to edit Master title style</a:t>
            </a:r>
          </a:p>
        </p:txBody>
      </p:sp>
    </p:spTree>
    <p:extLst>
      <p:ext uri="{BB962C8B-B14F-4D97-AF65-F5344CB8AC3E}">
        <p14:creationId xmlns:p14="http://schemas.microsoft.com/office/powerpoint/2010/main" val="1012754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solidFill>
            <a:schemeClr val="bg2"/>
          </a:solidFill>
        </p:spPr>
        <p:txBody>
          <a:bodyPr/>
          <a:lstStyle>
            <a:lvl1pPr>
              <a:defRPr>
                <a:solidFill>
                  <a:schemeClr val="accent2">
                    <a:lumMod val="40000"/>
                    <a:lumOff val="60000"/>
                  </a:schemeClr>
                </a:solidFill>
              </a:defRPr>
            </a:lvl1pPr>
            <a:lvl2pPr>
              <a:defRPr>
                <a:solidFill>
                  <a:schemeClr val="accent3">
                    <a:lumMod val="40000"/>
                    <a:lumOff val="60000"/>
                  </a:schemeClr>
                </a:solidFill>
              </a:defRPr>
            </a:lvl2pPr>
            <a:lvl3pPr>
              <a:defRPr>
                <a:solidFill>
                  <a:schemeClr val="accent3">
                    <a:lumMod val="40000"/>
                    <a:lumOff val="60000"/>
                  </a:schemeClr>
                </a:solidFill>
              </a:defRPr>
            </a:lvl3pPr>
            <a:lvl4pPr>
              <a:defRPr>
                <a:solidFill>
                  <a:schemeClr val="accent3">
                    <a:lumMod val="40000"/>
                    <a:lumOff val="60000"/>
                  </a:schemeClr>
                </a:solidFill>
              </a:defRPr>
            </a:lvl4pPr>
            <a:lvl5pPr>
              <a:defRPr>
                <a:solidFill>
                  <a:schemeClr val="accent3">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2">
                    <a:lumMod val="40000"/>
                    <a:lumOff val="60000"/>
                  </a:schemeClr>
                </a:solidFill>
              </a:defRPr>
            </a:lvl1pPr>
            <a:lvl2pPr>
              <a:defRPr>
                <a:solidFill>
                  <a:schemeClr val="accent3">
                    <a:lumMod val="40000"/>
                    <a:lumOff val="60000"/>
                  </a:schemeClr>
                </a:solidFill>
              </a:defRPr>
            </a:lvl2pPr>
            <a:lvl3pPr>
              <a:defRPr>
                <a:solidFill>
                  <a:schemeClr val="accent3">
                    <a:lumMod val="40000"/>
                    <a:lumOff val="60000"/>
                  </a:schemeClr>
                </a:solidFill>
              </a:defRPr>
            </a:lvl3pPr>
            <a:lvl4pPr>
              <a:defRPr>
                <a:solidFill>
                  <a:schemeClr val="accent3">
                    <a:lumMod val="40000"/>
                    <a:lumOff val="60000"/>
                  </a:schemeClr>
                </a:solidFill>
              </a:defRPr>
            </a:lvl4pPr>
            <a:lvl5pPr>
              <a:defRPr>
                <a:solidFill>
                  <a:schemeClr val="accent3">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solidFill>
                  <a:srgbClr val="3C3732">
                    <a:tint val="75000"/>
                  </a:srgbClr>
                </a:solidFill>
              </a:rPr>
              <a:t>‹#›</a:t>
            </a:r>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9" name="Rectangle 8"/>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0" name="Picture 9"/>
          <p:cNvPicPr/>
          <p:nvPr userDrawn="1"/>
        </p:nvPicPr>
        <p:blipFill>
          <a:blip r:embed="rId2">
            <a:extLst>
              <a:ext uri="{28A0092B-C50C-407E-A947-70E740481C1C}">
                <a14:useLocalDpi xmlns:a14="http://schemas.microsoft.com/office/drawing/2010/main" val="0"/>
              </a:ext>
            </a:extLst>
          </a:blip>
          <a:stretch>
            <a:fillRect/>
          </a:stretch>
        </p:blipFill>
        <p:spPr>
          <a:xfrm>
            <a:off x="9584563" y="5993608"/>
            <a:ext cx="2204759" cy="779049"/>
          </a:xfrm>
          <a:prstGeom prst="rect">
            <a:avLst/>
          </a:prstGeom>
        </p:spPr>
      </p:pic>
    </p:spTree>
    <p:extLst>
      <p:ext uri="{BB962C8B-B14F-4D97-AF65-F5344CB8AC3E}">
        <p14:creationId xmlns:p14="http://schemas.microsoft.com/office/powerpoint/2010/main" val="145601582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7" name="Rectangle 6"/>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310352" y="5463857"/>
            <a:ext cx="2538342" cy="714874"/>
          </a:xfrm>
          <a:prstGeom prst="rect">
            <a:avLst/>
          </a:prstGeom>
        </p:spPr>
      </p:pic>
    </p:spTree>
    <p:extLst>
      <p:ext uri="{BB962C8B-B14F-4D97-AF65-F5344CB8AC3E}">
        <p14:creationId xmlns:p14="http://schemas.microsoft.com/office/powerpoint/2010/main" val="4181461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srgbClr val="3C3732">
                    <a:tint val="75000"/>
                  </a:srgbClr>
                </a:solidFill>
              </a:rPr>
              <a:t>‹#›</a:t>
            </a:r>
            <a:endParaRPr lang="en-US" dirty="0">
              <a:solidFill>
                <a:srgbClr val="3C3732">
                  <a:tint val="75000"/>
                </a:srgbClr>
              </a:solidFill>
            </a:endParaRPr>
          </a:p>
        </p:txBody>
      </p:sp>
      <p:sp>
        <p:nvSpPr>
          <p:cNvPr id="8" name="Footer Placeholder 7"/>
          <p:cNvSpPr>
            <a:spLocks noGrp="1"/>
          </p:cNvSpPr>
          <p:nvPr>
            <p:ph type="ftr" sz="quarter" idx="11"/>
          </p:nvPr>
        </p:nvSpPr>
        <p:spPr/>
        <p:txBody>
          <a:bodyPr/>
          <a:lstStyle/>
          <a:p>
            <a:endParaRPr lang="en-US" dirty="0">
              <a:solidFill>
                <a:srgbClr val="3C3732">
                  <a:tint val="75000"/>
                </a:srgbClr>
              </a:solidFill>
            </a:endParaRPr>
          </a:p>
        </p:txBody>
      </p:sp>
      <p:sp>
        <p:nvSpPr>
          <p:cNvPr id="9" name="Slide Number Placeholder 8"/>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11" name="Rectangle 10"/>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4" name="Picture 13"/>
          <p:cNvPicPr/>
          <p:nvPr userDrawn="1"/>
        </p:nvPicPr>
        <p:blipFill>
          <a:blip r:embed="rId2">
            <a:extLst>
              <a:ext uri="{28A0092B-C50C-407E-A947-70E740481C1C}">
                <a14:useLocalDpi xmlns:a14="http://schemas.microsoft.com/office/drawing/2010/main" val="0"/>
              </a:ext>
            </a:extLst>
          </a:blip>
          <a:stretch>
            <a:fillRect/>
          </a:stretch>
        </p:blipFill>
        <p:spPr>
          <a:xfrm>
            <a:off x="468854" y="5461970"/>
            <a:ext cx="2221338" cy="784908"/>
          </a:xfrm>
          <a:prstGeom prst="rect">
            <a:avLst/>
          </a:prstGeom>
        </p:spPr>
      </p:pic>
    </p:spTree>
    <p:extLst>
      <p:ext uri="{BB962C8B-B14F-4D97-AF65-F5344CB8AC3E}">
        <p14:creationId xmlns:p14="http://schemas.microsoft.com/office/powerpoint/2010/main" val="327369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srgbClr val="3C3732">
                    <a:tint val="75000"/>
                  </a:srgbClr>
                </a:solidFill>
              </a:rPr>
              <a:t>‹#›</a:t>
            </a:r>
            <a:endParaRPr lang="en-US" dirty="0">
              <a:solidFill>
                <a:srgbClr val="3C3732">
                  <a:tint val="75000"/>
                </a:srgbClr>
              </a:solidFill>
            </a:endParaRPr>
          </a:p>
        </p:txBody>
      </p:sp>
      <p:sp>
        <p:nvSpPr>
          <p:cNvPr id="4" name="Footer Placeholder 3"/>
          <p:cNvSpPr>
            <a:spLocks noGrp="1"/>
          </p:cNvSpPr>
          <p:nvPr>
            <p:ph type="ftr" sz="quarter" idx="11"/>
          </p:nvPr>
        </p:nvSpPr>
        <p:spPr/>
        <p:txBody>
          <a:bodyPr/>
          <a:lstStyle/>
          <a:p>
            <a:endParaRPr lang="en-US" dirty="0">
              <a:solidFill>
                <a:srgbClr val="3C3732">
                  <a:tint val="75000"/>
                </a:srgbClr>
              </a:solidFill>
            </a:endParaRPr>
          </a:p>
        </p:txBody>
      </p:sp>
      <p:sp>
        <p:nvSpPr>
          <p:cNvPr id="5" name="Slide Number Placeholder 4"/>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6" name="Rectangle 5"/>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9584563" y="5993608"/>
            <a:ext cx="2204759" cy="779049"/>
          </a:xfrm>
          <a:prstGeom prst="rect">
            <a:avLst/>
          </a:prstGeom>
        </p:spPr>
      </p:pic>
    </p:spTree>
    <p:extLst>
      <p:ext uri="{BB962C8B-B14F-4D97-AF65-F5344CB8AC3E}">
        <p14:creationId xmlns:p14="http://schemas.microsoft.com/office/powerpoint/2010/main" val="245977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sp>
        <p:nvSpPr>
          <p:cNvPr id="2" name="Date Placeholder 1"/>
          <p:cNvSpPr>
            <a:spLocks noGrp="1"/>
          </p:cNvSpPr>
          <p:nvPr>
            <p:ph type="dt" sz="half" idx="10"/>
          </p:nvPr>
        </p:nvSpPr>
        <p:spPr/>
        <p:txBody>
          <a:bodyPr/>
          <a:lstStyle/>
          <a:p>
            <a:r>
              <a:rPr lang="en-US">
                <a:solidFill>
                  <a:srgbClr val="3C3732">
                    <a:tint val="75000"/>
                  </a:srgbClr>
                </a:solidFill>
              </a:rPr>
              <a:t>‹#›</a:t>
            </a:r>
            <a:endParaRPr lang="en-US" dirty="0">
              <a:solidFill>
                <a:srgbClr val="3C373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3C3732">
                  <a:tint val="75000"/>
                </a:srgbClr>
              </a:solidFill>
            </a:endParaRPr>
          </a:p>
        </p:txBody>
      </p:sp>
      <p:sp>
        <p:nvSpPr>
          <p:cNvPr id="4" name="Slide Number Placeholder 3"/>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9" name="Picture 8"/>
          <p:cNvPicPr/>
          <p:nvPr userDrawn="1"/>
        </p:nvPicPr>
        <p:blipFill>
          <a:blip r:embed="rId3">
            <a:extLst>
              <a:ext uri="{28A0092B-C50C-407E-A947-70E740481C1C}">
                <a14:useLocalDpi xmlns:a14="http://schemas.microsoft.com/office/drawing/2010/main" val="0"/>
              </a:ext>
            </a:extLst>
          </a:blip>
          <a:stretch>
            <a:fillRect/>
          </a:stretch>
        </p:blipFill>
        <p:spPr>
          <a:xfrm>
            <a:off x="9584563" y="5993608"/>
            <a:ext cx="2204759" cy="779049"/>
          </a:xfrm>
          <a:prstGeom prst="rect">
            <a:avLst/>
          </a:prstGeom>
        </p:spPr>
      </p:pic>
    </p:spTree>
    <p:extLst>
      <p:ext uri="{BB962C8B-B14F-4D97-AF65-F5344CB8AC3E}">
        <p14:creationId xmlns:p14="http://schemas.microsoft.com/office/powerpoint/2010/main" val="1130777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srgbClr val="3C3732">
                    <a:tint val="75000"/>
                  </a:srgbClr>
                </a:solidFill>
              </a:rPr>
              <a:t>‹#›</a:t>
            </a:r>
            <a:endParaRPr lang="en-US" dirty="0">
              <a:solidFill>
                <a:srgbClr val="3C373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3C3732">
                  <a:tint val="75000"/>
                </a:srgbClr>
              </a:solidFill>
            </a:endParaRPr>
          </a:p>
        </p:txBody>
      </p:sp>
      <p:sp>
        <p:nvSpPr>
          <p:cNvPr id="4" name="Slide Number Placeholder 3"/>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2546842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457201"/>
            <a:ext cx="7008812" cy="5403850"/>
          </a:xfrm>
        </p:spPr>
        <p:txBody>
          <a:bodyPr/>
          <a:lstStyle>
            <a:lvl1pPr>
              <a:defRPr sz="3200">
                <a:solidFill>
                  <a:schemeClr val="tx2">
                    <a:lumMod val="40000"/>
                    <a:lumOff val="60000"/>
                  </a:schemeClr>
                </a:solidFill>
              </a:defRPr>
            </a:lvl1pPr>
            <a:lvl2pPr>
              <a:defRPr sz="2800">
                <a:solidFill>
                  <a:schemeClr val="tx2">
                    <a:lumMod val="40000"/>
                    <a:lumOff val="60000"/>
                  </a:schemeClr>
                </a:solidFill>
              </a:defRPr>
            </a:lvl2pPr>
            <a:lvl3pPr>
              <a:defRPr sz="2400">
                <a:solidFill>
                  <a:schemeClr val="tx2">
                    <a:lumMod val="40000"/>
                    <a:lumOff val="60000"/>
                  </a:schemeClr>
                </a:solidFill>
              </a:defRPr>
            </a:lvl3pPr>
            <a:lvl4pPr>
              <a:defRPr sz="2000">
                <a:solidFill>
                  <a:schemeClr val="tx2">
                    <a:lumMod val="40000"/>
                    <a:lumOff val="60000"/>
                  </a:schemeClr>
                </a:solidFill>
              </a:defRPr>
            </a:lvl4pPr>
            <a:lvl5pPr>
              <a:defRPr sz="2000">
                <a:solidFill>
                  <a:schemeClr val="tx2">
                    <a:lumMod val="40000"/>
                    <a:lumOff val="6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r>
              <a:rPr lang="en-US">
                <a:solidFill>
                  <a:srgbClr val="3C3732">
                    <a:tint val="75000"/>
                  </a:srgbClr>
                </a:solidFill>
              </a:rPr>
              <a:t>‹#›</a:t>
            </a:r>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0" name="Picture 9"/>
          <p:cNvPicPr/>
          <p:nvPr userDrawn="1"/>
        </p:nvPicPr>
        <p:blipFill>
          <a:blip r:embed="rId2">
            <a:extLst>
              <a:ext uri="{28A0092B-C50C-407E-A947-70E740481C1C}">
                <a14:useLocalDpi xmlns:a14="http://schemas.microsoft.com/office/drawing/2010/main" val="0"/>
              </a:ext>
            </a:extLst>
          </a:blip>
          <a:stretch>
            <a:fillRect/>
          </a:stretch>
        </p:blipFill>
        <p:spPr>
          <a:xfrm>
            <a:off x="9584563" y="5993608"/>
            <a:ext cx="2204759" cy="779049"/>
          </a:xfrm>
          <a:prstGeom prst="rect">
            <a:avLst/>
          </a:prstGeom>
        </p:spPr>
      </p:pic>
    </p:spTree>
    <p:extLst>
      <p:ext uri="{BB962C8B-B14F-4D97-AF65-F5344CB8AC3E}">
        <p14:creationId xmlns:p14="http://schemas.microsoft.com/office/powerpoint/2010/main" val="36222830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srgbClr val="3C3732">
                    <a:tint val="75000"/>
                  </a:srgbClr>
                </a:solidFill>
              </a:rPr>
              <a:t>‹#›</a:t>
            </a:r>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8" name="Rectangle 7"/>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2" name="Picture 11"/>
          <p:cNvPicPr/>
          <p:nvPr userDrawn="1"/>
        </p:nvPicPr>
        <p:blipFill>
          <a:blip r:embed="rId2">
            <a:extLst>
              <a:ext uri="{28A0092B-C50C-407E-A947-70E740481C1C}">
                <a14:useLocalDpi xmlns:a14="http://schemas.microsoft.com/office/drawing/2010/main" val="0"/>
              </a:ext>
            </a:extLst>
          </a:blip>
          <a:stretch>
            <a:fillRect/>
          </a:stretch>
        </p:blipFill>
        <p:spPr>
          <a:xfrm>
            <a:off x="9458925" y="237130"/>
            <a:ext cx="2204759" cy="779049"/>
          </a:xfrm>
          <a:prstGeom prst="rect">
            <a:avLst/>
          </a:prstGeom>
        </p:spPr>
      </p:pic>
    </p:spTree>
    <p:extLst>
      <p:ext uri="{BB962C8B-B14F-4D97-AF65-F5344CB8AC3E}">
        <p14:creationId xmlns:p14="http://schemas.microsoft.com/office/powerpoint/2010/main" val="159129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3C3732">
                    <a:tint val="75000"/>
                  </a:srgbClr>
                </a:solidFill>
              </a:rPr>
              <a:t>‹#›</a:t>
            </a:r>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1" name="Picture 10"/>
          <p:cNvPicPr/>
          <p:nvPr userDrawn="1"/>
        </p:nvPicPr>
        <p:blipFill>
          <a:blip r:embed="rId2">
            <a:extLst>
              <a:ext uri="{28A0092B-C50C-407E-A947-70E740481C1C}">
                <a14:useLocalDpi xmlns:a14="http://schemas.microsoft.com/office/drawing/2010/main" val="0"/>
              </a:ext>
            </a:extLst>
          </a:blip>
          <a:stretch>
            <a:fillRect/>
          </a:stretch>
        </p:blipFill>
        <p:spPr>
          <a:xfrm>
            <a:off x="9584563" y="5993608"/>
            <a:ext cx="2204759" cy="779049"/>
          </a:xfrm>
          <a:prstGeom prst="rect">
            <a:avLst/>
          </a:prstGeom>
        </p:spPr>
      </p:pic>
    </p:spTree>
    <p:extLst>
      <p:ext uri="{BB962C8B-B14F-4D97-AF65-F5344CB8AC3E}">
        <p14:creationId xmlns:p14="http://schemas.microsoft.com/office/powerpoint/2010/main" val="1458527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3C3732">
                    <a:tint val="75000"/>
                  </a:srgbClr>
                </a:solidFill>
              </a:rPr>
              <a:t>‹#›</a:t>
            </a:r>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rot="5400000">
            <a:off x="-416103" y="1082853"/>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0" name="Picture 9"/>
          <p:cNvPicPr/>
          <p:nvPr userDrawn="1"/>
        </p:nvPicPr>
        <p:blipFill>
          <a:blip r:embed="rId2">
            <a:extLst>
              <a:ext uri="{28A0092B-C50C-407E-A947-70E740481C1C}">
                <a14:useLocalDpi xmlns:a14="http://schemas.microsoft.com/office/drawing/2010/main" val="0"/>
              </a:ext>
            </a:extLst>
          </a:blip>
          <a:stretch>
            <a:fillRect/>
          </a:stretch>
        </p:blipFill>
        <p:spPr>
          <a:xfrm rot="5400000">
            <a:off x="46424" y="1099658"/>
            <a:ext cx="2204759" cy="779049"/>
          </a:xfrm>
          <a:prstGeom prst="rect">
            <a:avLst/>
          </a:prstGeom>
        </p:spPr>
      </p:pic>
    </p:spTree>
    <p:extLst>
      <p:ext uri="{BB962C8B-B14F-4D97-AF65-F5344CB8AC3E}">
        <p14:creationId xmlns:p14="http://schemas.microsoft.com/office/powerpoint/2010/main" val="3894358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8" name="Rectangle 7"/>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560941" y="5463857"/>
            <a:ext cx="2037164" cy="714874"/>
          </a:xfrm>
          <a:prstGeom prst="rect">
            <a:avLst/>
          </a:prstGeom>
        </p:spPr>
      </p:pic>
    </p:spTree>
    <p:extLst>
      <p:ext uri="{BB962C8B-B14F-4D97-AF65-F5344CB8AC3E}">
        <p14:creationId xmlns:p14="http://schemas.microsoft.com/office/powerpoint/2010/main" val="3059402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9637503" y="241279"/>
            <a:ext cx="2037164" cy="714874"/>
          </a:xfrm>
          <a:prstGeom prst="rect">
            <a:avLst/>
          </a:prstGeom>
        </p:spPr>
      </p:pic>
    </p:spTree>
    <p:extLst>
      <p:ext uri="{BB962C8B-B14F-4D97-AF65-F5344CB8AC3E}">
        <p14:creationId xmlns:p14="http://schemas.microsoft.com/office/powerpoint/2010/main" val="81034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solidFill>
            <a:schemeClr val="bg2"/>
          </a:solidFill>
        </p:spPr>
        <p:txBody>
          <a:bodyPr/>
          <a:lstStyle>
            <a:lvl1pPr>
              <a:defRPr>
                <a:solidFill>
                  <a:schemeClr val="accent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3258D-8ADF-4104-8549-480AC594DB7C}" type="slidenum">
              <a:rPr lang="en-US" smtClean="0"/>
              <a:t>‹#›</a:t>
            </a:fld>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9637503" y="6006601"/>
            <a:ext cx="2037164" cy="714874"/>
          </a:xfrm>
          <a:prstGeom prst="rect">
            <a:avLst/>
          </a:prstGeom>
        </p:spPr>
      </p:pic>
    </p:spTree>
    <p:extLst>
      <p:ext uri="{BB962C8B-B14F-4D97-AF65-F5344CB8AC3E}">
        <p14:creationId xmlns:p14="http://schemas.microsoft.com/office/powerpoint/2010/main" val="72114188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p:cNvPicPr/>
          <p:nvPr userDrawn="1"/>
        </p:nvPicPr>
        <p:blipFill>
          <a:blip r:embed="rId2" cstate="print">
            <a:extLst>
              <a:ext uri="{28A0092B-C50C-407E-A947-70E740481C1C}">
                <a14:useLocalDpi xmlns:a14="http://schemas.microsoft.com/office/drawing/2010/main" val="0"/>
              </a:ext>
            </a:extLst>
          </a:blip>
          <a:stretch>
            <a:fillRect/>
          </a:stretch>
        </p:blipFill>
        <p:spPr>
          <a:xfrm>
            <a:off x="560941" y="5463857"/>
            <a:ext cx="2037164" cy="714874"/>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49119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13258D-8ADF-4104-8549-480AC594DB7C}" type="slidenum">
              <a:rPr lang="en-US" smtClean="0"/>
              <a:t>‹#›</a:t>
            </a:fld>
            <a:endParaRPr lang="en-US"/>
          </a:p>
        </p:txBody>
      </p:sp>
      <p:sp>
        <p:nvSpPr>
          <p:cNvPr id="6" name="Rectangle 5"/>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9637503" y="6006601"/>
            <a:ext cx="2037164" cy="714874"/>
          </a:xfrm>
          <a:prstGeom prst="rect">
            <a:avLst/>
          </a:prstGeom>
        </p:spPr>
      </p:pic>
    </p:spTree>
    <p:extLst>
      <p:ext uri="{BB962C8B-B14F-4D97-AF65-F5344CB8AC3E}">
        <p14:creationId xmlns:p14="http://schemas.microsoft.com/office/powerpoint/2010/main" val="379610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userDrawn="1"/>
        </p:nvPicPr>
        <p:blipFill>
          <a:blip r:embed="rId3" cstate="print">
            <a:extLst>
              <a:ext uri="{28A0092B-C50C-407E-A947-70E740481C1C}">
                <a14:useLocalDpi xmlns:a14="http://schemas.microsoft.com/office/drawing/2010/main" val="0"/>
              </a:ext>
            </a:extLst>
          </a:blip>
          <a:stretch>
            <a:fillRect/>
          </a:stretch>
        </p:blipFill>
        <p:spPr>
          <a:xfrm>
            <a:off x="9637503" y="6006601"/>
            <a:ext cx="2037164" cy="714874"/>
          </a:xfrm>
          <a:prstGeom prst="rect">
            <a:avLst/>
          </a:prstGeom>
        </p:spPr>
      </p:pic>
      <p:sp>
        <p:nvSpPr>
          <p:cNvPr id="2" name="Date Placeholder 1"/>
          <p:cNvSpPr>
            <a:spLocks noGrp="1"/>
          </p:cNvSpPr>
          <p:nvPr>
            <p:ph type="dt" sz="half" idx="10"/>
          </p:nvPr>
        </p:nvSpPr>
        <p:spPr/>
        <p:txBody>
          <a:bodyPr/>
          <a:lstStyle/>
          <a:p>
            <a:r>
              <a:rPr lang="en-US"/>
              <a:t>‹#›</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386409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133871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3258D-8ADF-4104-8549-480AC594DB7C}" type="slidenum">
              <a:rPr lang="en-US" smtClean="0"/>
              <a:t>‹#›</a:t>
            </a:fld>
            <a:endParaRPr lang="en-US"/>
          </a:p>
        </p:txBody>
      </p:sp>
    </p:spTree>
    <p:extLst>
      <p:ext uri="{BB962C8B-B14F-4D97-AF65-F5344CB8AC3E}">
        <p14:creationId xmlns:p14="http://schemas.microsoft.com/office/powerpoint/2010/main" val="308516707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3C3732">
                    <a:tint val="75000"/>
                  </a:srgbClr>
                </a:solidFill>
              </a:rPr>
              <a:t>‹#›</a:t>
            </a:r>
            <a:endParaRPr lang="en-US" dirty="0">
              <a:solidFill>
                <a:srgbClr val="3C3732">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3C3732">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2915948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jp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iowadot.gov/desmoinesic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mailto:neal.fobian@iowadot.us"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mailto:Tamara.nicholson@iowadot.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713258D-8ADF-4104-8549-480AC594DB7C}" type="slidenum">
              <a:rPr lang="en-US" smtClean="0">
                <a:solidFill>
                  <a:srgbClr val="3C3732">
                    <a:tint val="75000"/>
                  </a:srgbClr>
                </a:solidFill>
              </a:rPr>
              <a:pPr/>
              <a:t>1</a:t>
            </a:fld>
            <a:endParaRPr lang="en-US" dirty="0">
              <a:solidFill>
                <a:srgbClr val="3C3732">
                  <a:tint val="75000"/>
                </a:srgbClr>
              </a:solidFill>
            </a:endParaRPr>
          </a:p>
        </p:txBody>
      </p:sp>
      <p:sp>
        <p:nvSpPr>
          <p:cNvPr id="9" name="Text Placeholder 8"/>
          <p:cNvSpPr>
            <a:spLocks noGrp="1"/>
          </p:cNvSpPr>
          <p:nvPr>
            <p:ph type="body" idx="1"/>
          </p:nvPr>
        </p:nvSpPr>
        <p:spPr/>
        <p:txBody>
          <a:bodyPr/>
          <a:lstStyle/>
          <a:p>
            <a:r>
              <a:rPr lang="en-US" dirty="0"/>
              <a:t>November 10, 2020</a:t>
            </a:r>
          </a:p>
          <a:p>
            <a:r>
              <a:rPr lang="en-US" sz="2800" dirty="0"/>
              <a:t>Iowa Transportation Commission</a:t>
            </a:r>
          </a:p>
        </p:txBody>
      </p:sp>
      <p:sp>
        <p:nvSpPr>
          <p:cNvPr id="8" name="Title 7"/>
          <p:cNvSpPr>
            <a:spLocks noGrp="1"/>
          </p:cNvSpPr>
          <p:nvPr>
            <p:ph type="title"/>
          </p:nvPr>
        </p:nvSpPr>
        <p:spPr>
          <a:xfrm>
            <a:off x="831851" y="406695"/>
            <a:ext cx="6106832" cy="4182768"/>
          </a:xfrm>
        </p:spPr>
        <p:txBody>
          <a:bodyPr>
            <a:normAutofit/>
          </a:bodyPr>
          <a:lstStyle/>
          <a:p>
            <a:r>
              <a:rPr lang="en-US" sz="4000" dirty="0"/>
              <a:t>Des Moines Integrated Corridor Management - Update</a:t>
            </a:r>
            <a:endParaRPr lang="en-US" sz="4000" i="1" dirty="0"/>
          </a:p>
        </p:txBody>
      </p:sp>
    </p:spTree>
    <p:extLst>
      <p:ext uri="{BB962C8B-B14F-4D97-AF65-F5344CB8AC3E}">
        <p14:creationId xmlns:p14="http://schemas.microsoft.com/office/powerpoint/2010/main" val="203934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886" y="334107"/>
            <a:ext cx="11096228" cy="5486400"/>
          </a:xfrm>
          <a:prstGeom prst="rect">
            <a:avLst/>
          </a:prstGeom>
        </p:spPr>
      </p:pic>
      <p:sp>
        <p:nvSpPr>
          <p:cNvPr id="3" name="TextBox 2">
            <a:extLst>
              <a:ext uri="{FF2B5EF4-FFF2-40B4-BE49-F238E27FC236}">
                <a16:creationId xmlns:a16="http://schemas.microsoft.com/office/drawing/2014/main" id="{DE49D893-AE34-46A4-9B49-784156AF4DD2}"/>
              </a:ext>
            </a:extLst>
          </p:cNvPr>
          <p:cNvSpPr txBox="1"/>
          <p:nvPr/>
        </p:nvSpPr>
        <p:spPr>
          <a:xfrm>
            <a:off x="547886" y="0"/>
            <a:ext cx="93346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698CB"/>
                </a:solidFill>
                <a:effectLst/>
                <a:uLnTx/>
                <a:uFillTx/>
                <a:latin typeface="Arial"/>
                <a:ea typeface="+mn-ea"/>
                <a:cs typeface="+mn-cs"/>
              </a:rPr>
              <a:t>Developing the ICM Approach</a:t>
            </a:r>
            <a:endParaRPr kumimoji="0" lang="en-US" sz="1800" b="0" i="0" u="none" strike="noStrike" kern="1200" cap="none" spc="0" normalizeH="0" baseline="0" noProof="0" dirty="0">
              <a:ln>
                <a:noFill/>
              </a:ln>
              <a:solidFill>
                <a:srgbClr val="3C3732"/>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7352D839-9B67-4EC6-B8A5-F2D405A3A0CF}"/>
              </a:ext>
            </a:extLst>
          </p:cNvPr>
          <p:cNvSpPr>
            <a:spLocks noGrp="1"/>
          </p:cNvSpPr>
          <p:nvPr>
            <p:ph type="sldNum" sz="quarter" idx="12"/>
          </p:nvPr>
        </p:nvSpPr>
        <p:spPr/>
        <p:txBody>
          <a:bodyPr/>
          <a:lstStyle/>
          <a:p>
            <a:fld id="{D713258D-8ADF-4104-8549-480AC594DB7C}" type="slidenum">
              <a:rPr lang="en-US" smtClean="0"/>
              <a:t>10</a:t>
            </a:fld>
            <a:endParaRPr lang="en-US"/>
          </a:p>
        </p:txBody>
      </p:sp>
    </p:spTree>
    <p:extLst>
      <p:ext uri="{BB962C8B-B14F-4D97-AF65-F5344CB8AC3E}">
        <p14:creationId xmlns:p14="http://schemas.microsoft.com/office/powerpoint/2010/main" val="135978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713258D-8ADF-4104-8549-480AC594DB7C}" type="slidenum">
              <a:rPr lang="en-US" smtClean="0">
                <a:solidFill>
                  <a:srgbClr val="3C3732">
                    <a:tint val="75000"/>
                  </a:srgbClr>
                </a:solidFill>
              </a:rPr>
              <a:pPr/>
              <a:t>11</a:t>
            </a:fld>
            <a:endParaRPr lang="en-US" dirty="0">
              <a:solidFill>
                <a:srgbClr val="3C3732">
                  <a:tint val="75000"/>
                </a:srgbClr>
              </a:solidFill>
            </a:endParaRPr>
          </a:p>
        </p:txBody>
      </p:sp>
      <p:sp>
        <p:nvSpPr>
          <p:cNvPr id="3" name="Text Placeholder 2"/>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a:t>Preferred ICM Approach</a:t>
            </a:r>
          </a:p>
        </p:txBody>
      </p:sp>
    </p:spTree>
    <p:extLst>
      <p:ext uri="{BB962C8B-B14F-4D97-AF65-F5344CB8AC3E}">
        <p14:creationId xmlns:p14="http://schemas.microsoft.com/office/powerpoint/2010/main" val="344532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089" y="383770"/>
            <a:ext cx="10515600" cy="1325563"/>
          </a:xfrm>
        </p:spPr>
        <p:txBody>
          <a:bodyPr/>
          <a:lstStyle/>
          <a:p>
            <a:r>
              <a:rPr lang="en-US" dirty="0"/>
              <a:t>ICM Approach </a:t>
            </a:r>
            <a:endParaRPr lang="en-US" sz="2400" i="1" dirty="0"/>
          </a:p>
        </p:txBody>
      </p:sp>
      <p:sp>
        <p:nvSpPr>
          <p:cNvPr id="3" name="Content Placeholder 2"/>
          <p:cNvSpPr>
            <a:spLocks noGrp="1"/>
          </p:cNvSpPr>
          <p:nvPr>
            <p:ph idx="1"/>
          </p:nvPr>
        </p:nvSpPr>
        <p:spPr>
          <a:xfrm>
            <a:off x="4082399" y="5533292"/>
            <a:ext cx="5346874" cy="4418502"/>
          </a:xfrm>
        </p:spPr>
        <p:txBody>
          <a:bodyPr/>
          <a:lstStyle/>
          <a:p>
            <a:pPr marL="0" indent="0">
              <a:buNone/>
            </a:pPr>
            <a:r>
              <a:rPr lang="en-US" dirty="0"/>
              <a:t>Time horizon:  2020-2050</a:t>
            </a:r>
          </a:p>
        </p:txBody>
      </p:sp>
      <p:pic>
        <p:nvPicPr>
          <p:cNvPr id="4" name="Picture 3"/>
          <p:cNvPicPr>
            <a:picLocks noChangeAspect="1"/>
          </p:cNvPicPr>
          <p:nvPr/>
        </p:nvPicPr>
        <p:blipFill>
          <a:blip r:embed="rId3"/>
          <a:stretch>
            <a:fillRect/>
          </a:stretch>
        </p:blipFill>
        <p:spPr>
          <a:xfrm>
            <a:off x="0" y="1825625"/>
            <a:ext cx="12192000" cy="1459212"/>
          </a:xfrm>
          <a:prstGeom prst="rect">
            <a:avLst/>
          </a:prstGeom>
        </p:spPr>
      </p:pic>
      <p:sp>
        <p:nvSpPr>
          <p:cNvPr id="5" name="TextBox 4"/>
          <p:cNvSpPr txBox="1"/>
          <p:nvPr/>
        </p:nvSpPr>
        <p:spPr>
          <a:xfrm>
            <a:off x="206022" y="3401129"/>
            <a:ext cx="2564010" cy="1200329"/>
          </a:xfrm>
          <a:prstGeom prst="rect">
            <a:avLst/>
          </a:prstGeom>
          <a:noFill/>
        </p:spPr>
        <p:txBody>
          <a:bodyPr wrap="square" rtlCol="0">
            <a:spAutoFit/>
          </a:bodyPr>
          <a:lstStyle/>
          <a:p>
            <a:r>
              <a:rPr lang="en-US" dirty="0"/>
              <a:t>$112 M – ICM</a:t>
            </a:r>
          </a:p>
          <a:p>
            <a:r>
              <a:rPr lang="en-US" dirty="0"/>
              <a:t>$2.65 B – DOT Capacity Expansion</a:t>
            </a:r>
          </a:p>
          <a:p>
            <a:r>
              <a:rPr lang="en-US" b="1" dirty="0"/>
              <a:t>$2.76 B - Total</a:t>
            </a:r>
          </a:p>
        </p:txBody>
      </p:sp>
      <p:sp>
        <p:nvSpPr>
          <p:cNvPr id="6" name="TextBox 5"/>
          <p:cNvSpPr txBox="1"/>
          <p:nvPr/>
        </p:nvSpPr>
        <p:spPr>
          <a:xfrm>
            <a:off x="2690967" y="3401129"/>
            <a:ext cx="2564010" cy="1200329"/>
          </a:xfrm>
          <a:prstGeom prst="rect">
            <a:avLst/>
          </a:prstGeom>
          <a:solidFill>
            <a:schemeClr val="bg1"/>
          </a:solidFill>
        </p:spPr>
        <p:txBody>
          <a:bodyPr wrap="square" rtlCol="0">
            <a:spAutoFit/>
          </a:bodyPr>
          <a:lstStyle/>
          <a:p>
            <a:r>
              <a:rPr lang="en-US" dirty="0"/>
              <a:t>$457 M – ICM</a:t>
            </a:r>
          </a:p>
          <a:p>
            <a:r>
              <a:rPr lang="en-US" dirty="0"/>
              <a:t>$387 M – DOT Capacity Expansion</a:t>
            </a:r>
          </a:p>
          <a:p>
            <a:r>
              <a:rPr lang="en-US" b="1" dirty="0"/>
              <a:t>$844 M - Total</a:t>
            </a:r>
          </a:p>
        </p:txBody>
      </p:sp>
      <p:sp>
        <p:nvSpPr>
          <p:cNvPr id="7" name="TextBox 6"/>
          <p:cNvSpPr txBox="1"/>
          <p:nvPr/>
        </p:nvSpPr>
        <p:spPr>
          <a:xfrm>
            <a:off x="5161583" y="3401129"/>
            <a:ext cx="2152602" cy="1477328"/>
          </a:xfrm>
          <a:prstGeom prst="rect">
            <a:avLst/>
          </a:prstGeom>
          <a:noFill/>
        </p:spPr>
        <p:txBody>
          <a:bodyPr wrap="square" rtlCol="0">
            <a:spAutoFit/>
          </a:bodyPr>
          <a:lstStyle/>
          <a:p>
            <a:r>
              <a:rPr lang="en-US" dirty="0"/>
              <a:t>$229 M – ICM</a:t>
            </a:r>
          </a:p>
          <a:p>
            <a:r>
              <a:rPr lang="en-US" dirty="0"/>
              <a:t>$72 M – DOT Capacity Expansion</a:t>
            </a:r>
          </a:p>
          <a:p>
            <a:r>
              <a:rPr lang="en-US" b="1" dirty="0"/>
              <a:t>$301 M - Total</a:t>
            </a:r>
          </a:p>
        </p:txBody>
      </p:sp>
      <p:sp>
        <p:nvSpPr>
          <p:cNvPr id="8" name="TextBox 7"/>
          <p:cNvSpPr txBox="1"/>
          <p:nvPr/>
        </p:nvSpPr>
        <p:spPr>
          <a:xfrm>
            <a:off x="7533638" y="3401129"/>
            <a:ext cx="2564010" cy="1200329"/>
          </a:xfrm>
          <a:prstGeom prst="rect">
            <a:avLst/>
          </a:prstGeom>
          <a:noFill/>
        </p:spPr>
        <p:txBody>
          <a:bodyPr wrap="square" rtlCol="0">
            <a:spAutoFit/>
          </a:bodyPr>
          <a:lstStyle/>
          <a:p>
            <a:r>
              <a:rPr lang="en-US" dirty="0"/>
              <a:t>$258 M – ICM</a:t>
            </a:r>
          </a:p>
          <a:p>
            <a:r>
              <a:rPr lang="en-US" dirty="0"/>
              <a:t>$2.04 B+ – DOT Capacity Expansion</a:t>
            </a:r>
          </a:p>
          <a:p>
            <a:r>
              <a:rPr lang="en-US" b="1" dirty="0"/>
              <a:t>$2.30 B - Total</a:t>
            </a:r>
          </a:p>
        </p:txBody>
      </p:sp>
      <p:sp>
        <p:nvSpPr>
          <p:cNvPr id="9" name="TextBox 8"/>
          <p:cNvSpPr txBox="1"/>
          <p:nvPr/>
        </p:nvSpPr>
        <p:spPr>
          <a:xfrm>
            <a:off x="10039398" y="3401129"/>
            <a:ext cx="2152602" cy="1477328"/>
          </a:xfrm>
          <a:prstGeom prst="rect">
            <a:avLst/>
          </a:prstGeom>
          <a:noFill/>
        </p:spPr>
        <p:txBody>
          <a:bodyPr wrap="square" rtlCol="0">
            <a:spAutoFit/>
          </a:bodyPr>
          <a:lstStyle/>
          <a:p>
            <a:r>
              <a:rPr lang="en-US" dirty="0"/>
              <a:t>$406 M – ICM</a:t>
            </a:r>
          </a:p>
          <a:p>
            <a:r>
              <a:rPr lang="en-US" dirty="0"/>
              <a:t>$72 M – DOT Capacity Expansion</a:t>
            </a:r>
          </a:p>
          <a:p>
            <a:r>
              <a:rPr lang="en-US" b="1" dirty="0"/>
              <a:t>$478 M - Total</a:t>
            </a:r>
          </a:p>
        </p:txBody>
      </p:sp>
      <p:sp>
        <p:nvSpPr>
          <p:cNvPr id="10" name="Slide Number Placeholder 9">
            <a:extLst>
              <a:ext uri="{FF2B5EF4-FFF2-40B4-BE49-F238E27FC236}">
                <a16:creationId xmlns:a16="http://schemas.microsoft.com/office/drawing/2014/main" id="{22596BB9-861B-4307-A330-984F4940B1B2}"/>
              </a:ext>
            </a:extLst>
          </p:cNvPr>
          <p:cNvSpPr>
            <a:spLocks noGrp="1"/>
          </p:cNvSpPr>
          <p:nvPr>
            <p:ph type="sldNum" sz="quarter" idx="12"/>
          </p:nvPr>
        </p:nvSpPr>
        <p:spPr/>
        <p:txBody>
          <a:bodyPr/>
          <a:lstStyle/>
          <a:p>
            <a:fld id="{D713258D-8ADF-4104-8549-480AC594DB7C}" type="slidenum">
              <a:rPr lang="en-US" smtClean="0"/>
              <a:t>12</a:t>
            </a:fld>
            <a:endParaRPr lang="en-US"/>
          </a:p>
        </p:txBody>
      </p:sp>
    </p:spTree>
    <p:extLst>
      <p:ext uri="{BB962C8B-B14F-4D97-AF65-F5344CB8AC3E}">
        <p14:creationId xmlns:p14="http://schemas.microsoft.com/office/powerpoint/2010/main" val="346140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907" y="348192"/>
            <a:ext cx="10515600" cy="933854"/>
          </a:xfrm>
        </p:spPr>
        <p:txBody>
          <a:bodyPr/>
          <a:lstStyle/>
          <a:p>
            <a:r>
              <a:rPr lang="en-US" sz="4000" dirty="0">
                <a:solidFill>
                  <a:srgbClr val="4698CB"/>
                </a:solidFill>
              </a:rPr>
              <a:t>Ramp Metering</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73988" y="1890534"/>
            <a:ext cx="3393627" cy="373859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54499" y="1890534"/>
            <a:ext cx="2619489" cy="1848788"/>
          </a:xfrm>
          <a:prstGeom prst="rect">
            <a:avLst/>
          </a:prstGeom>
        </p:spPr>
      </p:pic>
      <p:pic>
        <p:nvPicPr>
          <p:cNvPr id="1026" name="Picture 2" descr="image001">
            <a:extLst>
              <a:ext uri="{FF2B5EF4-FFF2-40B4-BE49-F238E27FC236}">
                <a16:creationId xmlns:a16="http://schemas.microsoft.com/office/drawing/2014/main" id="{A5F7D2F5-373C-4AC7-AB62-196E11BEA2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890534"/>
            <a:ext cx="5612423" cy="373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E8B698A-312C-4A0A-B475-5C56F86799C6}"/>
              </a:ext>
            </a:extLst>
          </p:cNvPr>
          <p:cNvSpPr>
            <a:spLocks noGrp="1"/>
          </p:cNvSpPr>
          <p:nvPr>
            <p:ph type="sldNum" sz="quarter" idx="12"/>
          </p:nvPr>
        </p:nvSpPr>
        <p:spPr/>
        <p:txBody>
          <a:bodyPr/>
          <a:lstStyle/>
          <a:p>
            <a:fld id="{D713258D-8ADF-4104-8549-480AC594DB7C}" type="slidenum">
              <a:rPr lang="en-US" smtClean="0"/>
              <a:t>13</a:t>
            </a:fld>
            <a:endParaRPr lang="en-US"/>
          </a:p>
        </p:txBody>
      </p:sp>
    </p:spTree>
    <p:extLst>
      <p:ext uri="{BB962C8B-B14F-4D97-AF65-F5344CB8AC3E}">
        <p14:creationId xmlns:p14="http://schemas.microsoft.com/office/powerpoint/2010/main" val="1799303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907" y="202420"/>
            <a:ext cx="10515600" cy="933854"/>
          </a:xfrm>
        </p:spPr>
        <p:txBody>
          <a:bodyPr/>
          <a:lstStyle/>
          <a:p>
            <a:r>
              <a:rPr lang="en-US" sz="4000" dirty="0">
                <a:solidFill>
                  <a:srgbClr val="4698CB"/>
                </a:solidFill>
              </a:rPr>
              <a:t>Queue Warning</a:t>
            </a:r>
            <a:endParaRPr lang="en-US" dirty="0"/>
          </a:p>
        </p:txBody>
      </p:sp>
      <p:sp>
        <p:nvSpPr>
          <p:cNvPr id="3" name="Content Placeholder 2"/>
          <p:cNvSpPr>
            <a:spLocks noGrp="1"/>
          </p:cNvSpPr>
          <p:nvPr>
            <p:ph idx="1"/>
          </p:nvPr>
        </p:nvSpPr>
        <p:spPr>
          <a:xfrm>
            <a:off x="875907" y="1136274"/>
            <a:ext cx="11216079" cy="1410974"/>
          </a:xfrm>
        </p:spPr>
        <p:txBody>
          <a:bodyPr>
            <a:noAutofit/>
          </a:bodyPr>
          <a:lstStyle/>
          <a:p>
            <a:pPr marL="0" lvl="0" indent="0">
              <a:buNone/>
            </a:pPr>
            <a:endParaRPr lang="en-US" sz="1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8404" y="1504649"/>
            <a:ext cx="5339392" cy="316710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03848" y="1504649"/>
            <a:ext cx="6388137" cy="3649526"/>
          </a:xfrm>
          <a:prstGeom prst="rect">
            <a:avLst/>
          </a:prstGeom>
        </p:spPr>
      </p:pic>
      <p:sp>
        <p:nvSpPr>
          <p:cNvPr id="5" name="Slide Number Placeholder 4">
            <a:extLst>
              <a:ext uri="{FF2B5EF4-FFF2-40B4-BE49-F238E27FC236}">
                <a16:creationId xmlns:a16="http://schemas.microsoft.com/office/drawing/2014/main" id="{32522043-98F2-48F0-826B-942D54B9DF58}"/>
              </a:ext>
            </a:extLst>
          </p:cNvPr>
          <p:cNvSpPr>
            <a:spLocks noGrp="1"/>
          </p:cNvSpPr>
          <p:nvPr>
            <p:ph type="sldNum" sz="quarter" idx="12"/>
          </p:nvPr>
        </p:nvSpPr>
        <p:spPr/>
        <p:txBody>
          <a:bodyPr/>
          <a:lstStyle/>
          <a:p>
            <a:fld id="{D713258D-8ADF-4104-8549-480AC594DB7C}" type="slidenum">
              <a:rPr lang="en-US" smtClean="0"/>
              <a:t>14</a:t>
            </a:fld>
            <a:endParaRPr lang="en-US"/>
          </a:p>
        </p:txBody>
      </p:sp>
    </p:spTree>
    <p:extLst>
      <p:ext uri="{BB962C8B-B14F-4D97-AF65-F5344CB8AC3E}">
        <p14:creationId xmlns:p14="http://schemas.microsoft.com/office/powerpoint/2010/main" val="4077214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A car driving down a busy highway&#10;&#10;Description generated with very high confidence">
            <a:extLst>
              <a:ext uri="{FF2B5EF4-FFF2-40B4-BE49-F238E27FC236}">
                <a16:creationId xmlns:a16="http://schemas.microsoft.com/office/drawing/2014/main" id="{13E8A8EC-9C8D-430C-9A41-FF849E2A31B1}"/>
              </a:ext>
            </a:extLst>
          </p:cNvPr>
          <p:cNvPicPr>
            <a:picLocks noChangeAspect="1"/>
          </p:cNvPicPr>
          <p:nvPr/>
        </p:nvPicPr>
        <p:blipFill rotWithShape="1">
          <a:blip r:embed="rId3"/>
          <a:srcRect t="7250" b="11276"/>
          <a:stretch/>
        </p:blipFill>
        <p:spPr>
          <a:xfrm>
            <a:off x="1990727" y="1074974"/>
            <a:ext cx="8238363" cy="4410075"/>
          </a:xfrm>
          <a:prstGeom prst="rect">
            <a:avLst/>
          </a:prstGeom>
        </p:spPr>
      </p:pic>
      <p:sp>
        <p:nvSpPr>
          <p:cNvPr id="7" name="Title 6"/>
          <p:cNvSpPr>
            <a:spLocks noGrp="1"/>
          </p:cNvSpPr>
          <p:nvPr>
            <p:ph type="title"/>
          </p:nvPr>
        </p:nvSpPr>
        <p:spPr>
          <a:xfrm>
            <a:off x="838200" y="13440"/>
            <a:ext cx="10515600" cy="1325563"/>
          </a:xfrm>
        </p:spPr>
        <p:txBody>
          <a:bodyPr/>
          <a:lstStyle/>
          <a:p>
            <a:r>
              <a:rPr lang="en-US" dirty="0"/>
              <a:t>Dynamic Shoulder Use</a:t>
            </a:r>
          </a:p>
        </p:txBody>
      </p:sp>
      <p:sp>
        <p:nvSpPr>
          <p:cNvPr id="9" name="Slide Number Placeholder 3"/>
          <p:cNvSpPr txBox="1">
            <a:spLocks/>
          </p:cNvSpPr>
          <p:nvPr/>
        </p:nvSpPr>
        <p:spPr>
          <a:xfrm>
            <a:off x="8562975" y="6530975"/>
            <a:ext cx="2057400" cy="2746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r>
              <a:rPr lang="en-US" sz="1350" kern="0" dirty="0">
                <a:solidFill>
                  <a:schemeClr val="bg1">
                    <a:lumMod val="50000"/>
                  </a:schemeClr>
                </a:solidFill>
              </a:rPr>
              <a:t>11</a:t>
            </a:r>
          </a:p>
        </p:txBody>
      </p:sp>
      <p:sp>
        <p:nvSpPr>
          <p:cNvPr id="10" name="TextBox 9"/>
          <p:cNvSpPr txBox="1"/>
          <p:nvPr/>
        </p:nvSpPr>
        <p:spPr>
          <a:xfrm>
            <a:off x="5455943" y="5533747"/>
            <a:ext cx="4762501" cy="400110"/>
          </a:xfrm>
          <a:prstGeom prst="rect">
            <a:avLst/>
          </a:prstGeom>
          <a:noFill/>
        </p:spPr>
        <p:txBody>
          <a:bodyPr wrap="square" rtlCol="0">
            <a:spAutoFit/>
          </a:bodyPr>
          <a:lstStyle/>
          <a:p>
            <a:pPr algn="r"/>
            <a:r>
              <a:rPr lang="en-US" sz="1000" b="1" dirty="0">
                <a:solidFill>
                  <a:schemeClr val="bg1">
                    <a:lumMod val="50000"/>
                  </a:schemeClr>
                </a:solidFill>
              </a:rPr>
              <a:t>Image: </a:t>
            </a:r>
            <a:r>
              <a:rPr lang="en-US" sz="1000" dirty="0">
                <a:solidFill>
                  <a:schemeClr val="bg1">
                    <a:lumMod val="50000"/>
                  </a:schemeClr>
                </a:solidFill>
              </a:rPr>
              <a:t>By </a:t>
            </a:r>
            <a:r>
              <a:rPr lang="en-US" sz="1000" dirty="0" err="1">
                <a:solidFill>
                  <a:schemeClr val="bg1">
                    <a:lumMod val="50000"/>
                  </a:schemeClr>
                </a:solidFill>
              </a:rPr>
              <a:t>SounderBruce</a:t>
            </a:r>
            <a:r>
              <a:rPr lang="en-US" sz="1000" dirty="0">
                <a:solidFill>
                  <a:schemeClr val="bg1">
                    <a:lumMod val="50000"/>
                  </a:schemeClr>
                </a:solidFill>
              </a:rPr>
              <a:t> - Own work, CC BY-SA 4.0, https://commons.wikimedia.org/w/index.php?curid=77935973</a:t>
            </a:r>
          </a:p>
        </p:txBody>
      </p:sp>
      <p:sp>
        <p:nvSpPr>
          <p:cNvPr id="2" name="Slide Number Placeholder 1">
            <a:extLst>
              <a:ext uri="{FF2B5EF4-FFF2-40B4-BE49-F238E27FC236}">
                <a16:creationId xmlns:a16="http://schemas.microsoft.com/office/drawing/2014/main" id="{44BEC702-C0CA-4122-BB1D-FC571818EA6C}"/>
              </a:ext>
            </a:extLst>
          </p:cNvPr>
          <p:cNvSpPr>
            <a:spLocks noGrp="1"/>
          </p:cNvSpPr>
          <p:nvPr>
            <p:ph type="sldNum" sz="quarter" idx="12"/>
          </p:nvPr>
        </p:nvSpPr>
        <p:spPr/>
        <p:txBody>
          <a:bodyPr/>
          <a:lstStyle/>
          <a:p>
            <a:fld id="{D713258D-8ADF-4104-8549-480AC594DB7C}" type="slidenum">
              <a:rPr lang="en-US" smtClean="0"/>
              <a:t>15</a:t>
            </a:fld>
            <a:endParaRPr lang="en-US"/>
          </a:p>
        </p:txBody>
      </p:sp>
    </p:spTree>
    <p:extLst>
      <p:ext uri="{BB962C8B-B14F-4D97-AF65-F5344CB8AC3E}">
        <p14:creationId xmlns:p14="http://schemas.microsoft.com/office/powerpoint/2010/main" val="3593205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293E01AF-342E-4965-A537-889A2D7EF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5625827"/>
            <a:ext cx="3115438" cy="949733"/>
          </a:xfrm>
          <a:prstGeom prst="rect">
            <a:avLst/>
          </a:prstGeom>
          <a:solidFill>
            <a:srgbClr val="4698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560941" y="5715317"/>
            <a:ext cx="2037164" cy="714874"/>
          </a:xfrm>
          <a:prstGeom prst="rect">
            <a:avLst/>
          </a:prstGeom>
        </p:spPr>
      </p:pic>
      <p:pic>
        <p:nvPicPr>
          <p:cNvPr id="12" name="Picture 11">
            <a:extLst>
              <a:ext uri="{FF2B5EF4-FFF2-40B4-BE49-F238E27FC236}">
                <a16:creationId xmlns:a16="http://schemas.microsoft.com/office/drawing/2014/main" id="{5D631A71-94BC-4DC6-BEF7-6F8E63CF19A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16836" y="2233257"/>
            <a:ext cx="1935678" cy="3796039"/>
          </a:xfrm>
          <a:prstGeom prst="rect">
            <a:avLst/>
          </a:prstGeom>
        </p:spPr>
      </p:pic>
      <p:sp>
        <p:nvSpPr>
          <p:cNvPr id="13" name="TextBox 12">
            <a:extLst>
              <a:ext uri="{FF2B5EF4-FFF2-40B4-BE49-F238E27FC236}">
                <a16:creationId xmlns:a16="http://schemas.microsoft.com/office/drawing/2014/main" id="{08342265-A71B-4774-B8AE-DD6DD17E69E4}"/>
              </a:ext>
            </a:extLst>
          </p:cNvPr>
          <p:cNvSpPr txBox="1"/>
          <p:nvPr/>
        </p:nvSpPr>
        <p:spPr>
          <a:xfrm>
            <a:off x="9914286" y="6076248"/>
            <a:ext cx="1935678" cy="707886"/>
          </a:xfrm>
          <a:prstGeom prst="rect">
            <a:avLst/>
          </a:prstGeom>
          <a:noFill/>
        </p:spPr>
        <p:txBody>
          <a:bodyPr wrap="square" rtlCol="0">
            <a:spAutoFit/>
          </a:bodyPr>
          <a:lstStyle/>
          <a:p>
            <a:r>
              <a:rPr lang="en-US" sz="1000" dirty="0"/>
              <a:t>Proposed ICM projects have overlapping boundaries and are offset for readability.</a:t>
            </a:r>
          </a:p>
          <a:p>
            <a:endParaRPr lang="en-US" sz="1000" dirty="0"/>
          </a:p>
        </p:txBody>
      </p:sp>
      <p:sp>
        <p:nvSpPr>
          <p:cNvPr id="8" name="Title 1">
            <a:extLst>
              <a:ext uri="{FF2B5EF4-FFF2-40B4-BE49-F238E27FC236}">
                <a16:creationId xmlns:a16="http://schemas.microsoft.com/office/drawing/2014/main" id="{1B2C622E-1F9D-4852-A3F1-63B6727DE4DF}"/>
              </a:ext>
            </a:extLst>
          </p:cNvPr>
          <p:cNvSpPr txBox="1">
            <a:spLocks/>
          </p:cNvSpPr>
          <p:nvPr/>
        </p:nvSpPr>
        <p:spPr>
          <a:xfrm>
            <a:off x="121763" y="73866"/>
            <a:ext cx="10515600" cy="1325563"/>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dirty="0"/>
              <a:t>Recommended</a:t>
            </a:r>
          </a:p>
          <a:p>
            <a:r>
              <a:rPr lang="en-US" dirty="0"/>
              <a:t>ICM Implementation</a:t>
            </a:r>
          </a:p>
        </p:txBody>
      </p:sp>
      <p:sp>
        <p:nvSpPr>
          <p:cNvPr id="9" name="TextBox 8">
            <a:extLst>
              <a:ext uri="{FF2B5EF4-FFF2-40B4-BE49-F238E27FC236}">
                <a16:creationId xmlns:a16="http://schemas.microsoft.com/office/drawing/2014/main" id="{D542672A-A8CA-4E12-B323-9AC2312F0BD3}"/>
              </a:ext>
            </a:extLst>
          </p:cNvPr>
          <p:cNvSpPr txBox="1"/>
          <p:nvPr/>
        </p:nvSpPr>
        <p:spPr>
          <a:xfrm>
            <a:off x="239486" y="1771592"/>
            <a:ext cx="3296095" cy="461665"/>
          </a:xfrm>
          <a:prstGeom prst="rect">
            <a:avLst/>
          </a:prstGeom>
          <a:noFill/>
          <a:ln>
            <a:noFill/>
          </a:ln>
        </p:spPr>
        <p:txBody>
          <a:bodyPr wrap="none" rtlCol="0">
            <a:spAutoFit/>
          </a:bodyPr>
          <a:lstStyle/>
          <a:p>
            <a:r>
              <a:rPr lang="en-US" sz="2400" b="1" dirty="0">
                <a:solidFill>
                  <a:schemeClr val="tx2"/>
                </a:solidFill>
              </a:rPr>
              <a:t>Early Implementation</a:t>
            </a:r>
          </a:p>
        </p:txBody>
      </p:sp>
      <p:sp>
        <p:nvSpPr>
          <p:cNvPr id="2" name="Slide Number Placeholder 1">
            <a:extLst>
              <a:ext uri="{FF2B5EF4-FFF2-40B4-BE49-F238E27FC236}">
                <a16:creationId xmlns:a16="http://schemas.microsoft.com/office/drawing/2014/main" id="{9F499465-C44E-479B-B49C-012BAD61954D}"/>
              </a:ext>
            </a:extLst>
          </p:cNvPr>
          <p:cNvSpPr>
            <a:spLocks noGrp="1"/>
          </p:cNvSpPr>
          <p:nvPr>
            <p:ph type="sldNum" sz="quarter" idx="12"/>
          </p:nvPr>
        </p:nvSpPr>
        <p:spPr/>
        <p:txBody>
          <a:bodyPr/>
          <a:lstStyle/>
          <a:p>
            <a:fld id="{D713258D-8ADF-4104-8549-480AC594DB7C}" type="slidenum">
              <a:rPr lang="en-US" smtClean="0"/>
              <a:t>16</a:t>
            </a:fld>
            <a:endParaRPr lang="en-US"/>
          </a:p>
        </p:txBody>
      </p:sp>
    </p:spTree>
    <p:extLst>
      <p:ext uri="{BB962C8B-B14F-4D97-AF65-F5344CB8AC3E}">
        <p14:creationId xmlns:p14="http://schemas.microsoft.com/office/powerpoint/2010/main" val="2582906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4DFA4647-9BC5-4477-8D10-E6092EE26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F5F4991-56B5-4E07-8081-9875C2638C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5625827"/>
            <a:ext cx="3115438" cy="949733"/>
          </a:xfrm>
          <a:prstGeom prst="rect">
            <a:avLst/>
          </a:prstGeom>
          <a:solidFill>
            <a:srgbClr val="4698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560941" y="5715317"/>
            <a:ext cx="2037164" cy="714874"/>
          </a:xfrm>
          <a:prstGeom prst="rect">
            <a:avLst/>
          </a:prstGeom>
        </p:spPr>
      </p:pic>
      <p:pic>
        <p:nvPicPr>
          <p:cNvPr id="15" name="Picture 14">
            <a:extLst>
              <a:ext uri="{FF2B5EF4-FFF2-40B4-BE49-F238E27FC236}">
                <a16:creationId xmlns:a16="http://schemas.microsoft.com/office/drawing/2014/main" id="{9663E504-B6F5-4890-8398-8749619027B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016836" y="2233257"/>
            <a:ext cx="1935678" cy="3796039"/>
          </a:xfrm>
          <a:prstGeom prst="rect">
            <a:avLst/>
          </a:prstGeom>
        </p:spPr>
      </p:pic>
      <p:sp>
        <p:nvSpPr>
          <p:cNvPr id="16" name="TextBox 15">
            <a:extLst>
              <a:ext uri="{FF2B5EF4-FFF2-40B4-BE49-F238E27FC236}">
                <a16:creationId xmlns:a16="http://schemas.microsoft.com/office/drawing/2014/main" id="{C0EE28B0-FF53-4233-8A47-ADA314C47C0E}"/>
              </a:ext>
            </a:extLst>
          </p:cNvPr>
          <p:cNvSpPr txBox="1"/>
          <p:nvPr/>
        </p:nvSpPr>
        <p:spPr>
          <a:xfrm>
            <a:off x="9914286" y="6076248"/>
            <a:ext cx="1935678" cy="707886"/>
          </a:xfrm>
          <a:prstGeom prst="rect">
            <a:avLst/>
          </a:prstGeom>
          <a:noFill/>
        </p:spPr>
        <p:txBody>
          <a:bodyPr wrap="square" rtlCol="0">
            <a:spAutoFit/>
          </a:bodyPr>
          <a:lstStyle/>
          <a:p>
            <a:r>
              <a:rPr lang="en-US" sz="1000" dirty="0"/>
              <a:t>Proposed ICM projects have overlapping boundaries and are offset for readability.</a:t>
            </a:r>
          </a:p>
          <a:p>
            <a:endParaRPr lang="en-US" sz="1000" dirty="0"/>
          </a:p>
        </p:txBody>
      </p:sp>
      <p:sp>
        <p:nvSpPr>
          <p:cNvPr id="9" name="Title 1">
            <a:extLst>
              <a:ext uri="{FF2B5EF4-FFF2-40B4-BE49-F238E27FC236}">
                <a16:creationId xmlns:a16="http://schemas.microsoft.com/office/drawing/2014/main" id="{2133A8E1-DC90-4675-9F6A-3B931D23D79F}"/>
              </a:ext>
            </a:extLst>
          </p:cNvPr>
          <p:cNvSpPr txBox="1">
            <a:spLocks/>
          </p:cNvSpPr>
          <p:nvPr/>
        </p:nvSpPr>
        <p:spPr>
          <a:xfrm>
            <a:off x="121763" y="73866"/>
            <a:ext cx="10515600" cy="1325563"/>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dirty="0"/>
              <a:t>Recommended</a:t>
            </a:r>
          </a:p>
          <a:p>
            <a:r>
              <a:rPr lang="en-US" dirty="0"/>
              <a:t>ICM Implementation</a:t>
            </a:r>
          </a:p>
        </p:txBody>
      </p:sp>
      <p:sp>
        <p:nvSpPr>
          <p:cNvPr id="10" name="TextBox 9">
            <a:extLst>
              <a:ext uri="{FF2B5EF4-FFF2-40B4-BE49-F238E27FC236}">
                <a16:creationId xmlns:a16="http://schemas.microsoft.com/office/drawing/2014/main" id="{2DEA181D-AA9D-4804-B6A5-B0C46FE41331}"/>
              </a:ext>
            </a:extLst>
          </p:cNvPr>
          <p:cNvSpPr txBox="1"/>
          <p:nvPr/>
        </p:nvSpPr>
        <p:spPr>
          <a:xfrm>
            <a:off x="239486" y="1771592"/>
            <a:ext cx="2317494" cy="461665"/>
          </a:xfrm>
          <a:prstGeom prst="rect">
            <a:avLst/>
          </a:prstGeom>
          <a:noFill/>
          <a:ln>
            <a:noFill/>
          </a:ln>
        </p:spPr>
        <p:txBody>
          <a:bodyPr wrap="none" rtlCol="0">
            <a:spAutoFit/>
          </a:bodyPr>
          <a:lstStyle/>
          <a:p>
            <a:r>
              <a:rPr lang="en-US" sz="2400" b="1" dirty="0">
                <a:solidFill>
                  <a:schemeClr val="tx2"/>
                </a:solidFill>
              </a:rPr>
              <a:t>Tier 1 Freeway</a:t>
            </a:r>
          </a:p>
        </p:txBody>
      </p:sp>
      <p:sp>
        <p:nvSpPr>
          <p:cNvPr id="2" name="Slide Number Placeholder 1">
            <a:extLst>
              <a:ext uri="{FF2B5EF4-FFF2-40B4-BE49-F238E27FC236}">
                <a16:creationId xmlns:a16="http://schemas.microsoft.com/office/drawing/2014/main" id="{D9D04940-77B5-43E5-8B07-36FDA64DB7BB}"/>
              </a:ext>
            </a:extLst>
          </p:cNvPr>
          <p:cNvSpPr>
            <a:spLocks noGrp="1"/>
          </p:cNvSpPr>
          <p:nvPr>
            <p:ph type="sldNum" sz="quarter" idx="12"/>
          </p:nvPr>
        </p:nvSpPr>
        <p:spPr/>
        <p:txBody>
          <a:bodyPr/>
          <a:lstStyle/>
          <a:p>
            <a:fld id="{D713258D-8ADF-4104-8549-480AC594DB7C}" type="slidenum">
              <a:rPr lang="en-US" smtClean="0"/>
              <a:t>17</a:t>
            </a:fld>
            <a:endParaRPr lang="en-US"/>
          </a:p>
        </p:txBody>
      </p:sp>
    </p:spTree>
    <p:extLst>
      <p:ext uri="{BB962C8B-B14F-4D97-AF65-F5344CB8AC3E}">
        <p14:creationId xmlns:p14="http://schemas.microsoft.com/office/powerpoint/2010/main" val="3520914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Graphical user interface, application, Teams&#10;&#10;Description automatically generated">
            <a:extLst>
              <a:ext uri="{FF2B5EF4-FFF2-40B4-BE49-F238E27FC236}">
                <a16:creationId xmlns:a16="http://schemas.microsoft.com/office/drawing/2014/main" id="{52EB7C42-42C8-434F-A4AA-FA0C2FD31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4E86C257-4505-414A-B94A-3436278C8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F4CD83C4-FF37-4D57-A691-C7D106F1F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5625827"/>
            <a:ext cx="3115438" cy="949733"/>
          </a:xfrm>
          <a:prstGeom prst="rect">
            <a:avLst/>
          </a:prstGeom>
          <a:solidFill>
            <a:srgbClr val="4698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7" name="Picture 6"/>
          <p:cNvPicPr/>
          <p:nvPr/>
        </p:nvPicPr>
        <p:blipFill>
          <a:blip r:embed="rId7" cstate="print">
            <a:extLst>
              <a:ext uri="{28A0092B-C50C-407E-A947-70E740481C1C}">
                <a14:useLocalDpi xmlns:a14="http://schemas.microsoft.com/office/drawing/2010/main" val="0"/>
              </a:ext>
            </a:extLst>
          </a:blip>
          <a:stretch>
            <a:fillRect/>
          </a:stretch>
        </p:blipFill>
        <p:spPr>
          <a:xfrm>
            <a:off x="560941" y="5715317"/>
            <a:ext cx="2037164" cy="714874"/>
          </a:xfrm>
          <a:prstGeom prst="rect">
            <a:avLst/>
          </a:prstGeom>
        </p:spPr>
      </p:pic>
      <p:pic>
        <p:nvPicPr>
          <p:cNvPr id="18" name="Picture 17">
            <a:extLst>
              <a:ext uri="{FF2B5EF4-FFF2-40B4-BE49-F238E27FC236}">
                <a16:creationId xmlns:a16="http://schemas.microsoft.com/office/drawing/2014/main" id="{B848E9E1-9301-47E0-BF95-B710A289071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016836" y="2233257"/>
            <a:ext cx="1935678" cy="3796039"/>
          </a:xfrm>
          <a:prstGeom prst="rect">
            <a:avLst/>
          </a:prstGeom>
        </p:spPr>
      </p:pic>
      <p:sp>
        <p:nvSpPr>
          <p:cNvPr id="19" name="TextBox 18">
            <a:extLst>
              <a:ext uri="{FF2B5EF4-FFF2-40B4-BE49-F238E27FC236}">
                <a16:creationId xmlns:a16="http://schemas.microsoft.com/office/drawing/2014/main" id="{6E5BC507-369D-404D-977E-E7C35208B1CB}"/>
              </a:ext>
            </a:extLst>
          </p:cNvPr>
          <p:cNvSpPr txBox="1"/>
          <p:nvPr/>
        </p:nvSpPr>
        <p:spPr>
          <a:xfrm>
            <a:off x="9914286" y="6076248"/>
            <a:ext cx="1935678" cy="707886"/>
          </a:xfrm>
          <a:prstGeom prst="rect">
            <a:avLst/>
          </a:prstGeom>
          <a:noFill/>
        </p:spPr>
        <p:txBody>
          <a:bodyPr wrap="square" rtlCol="0">
            <a:spAutoFit/>
          </a:bodyPr>
          <a:lstStyle/>
          <a:p>
            <a:r>
              <a:rPr lang="en-US" sz="1000" dirty="0"/>
              <a:t>Proposed ICM projects have overlapping boundaries and are offset for readability.</a:t>
            </a:r>
          </a:p>
          <a:p>
            <a:endParaRPr lang="en-US" sz="1000" dirty="0"/>
          </a:p>
        </p:txBody>
      </p:sp>
      <p:sp>
        <p:nvSpPr>
          <p:cNvPr id="10" name="Title 1">
            <a:extLst>
              <a:ext uri="{FF2B5EF4-FFF2-40B4-BE49-F238E27FC236}">
                <a16:creationId xmlns:a16="http://schemas.microsoft.com/office/drawing/2014/main" id="{356D24B9-F544-491C-B302-F439D3990FB4}"/>
              </a:ext>
            </a:extLst>
          </p:cNvPr>
          <p:cNvSpPr txBox="1">
            <a:spLocks/>
          </p:cNvSpPr>
          <p:nvPr/>
        </p:nvSpPr>
        <p:spPr>
          <a:xfrm>
            <a:off x="121763" y="73866"/>
            <a:ext cx="10515600" cy="1325563"/>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dirty="0"/>
              <a:t>Recommended</a:t>
            </a:r>
          </a:p>
          <a:p>
            <a:r>
              <a:rPr lang="en-US" dirty="0"/>
              <a:t>ICM Implementation</a:t>
            </a:r>
          </a:p>
        </p:txBody>
      </p:sp>
      <p:sp>
        <p:nvSpPr>
          <p:cNvPr id="12" name="TextBox 11">
            <a:extLst>
              <a:ext uri="{FF2B5EF4-FFF2-40B4-BE49-F238E27FC236}">
                <a16:creationId xmlns:a16="http://schemas.microsoft.com/office/drawing/2014/main" id="{62466431-85C5-4971-8799-52338D79CA8E}"/>
              </a:ext>
            </a:extLst>
          </p:cNvPr>
          <p:cNvSpPr txBox="1"/>
          <p:nvPr/>
        </p:nvSpPr>
        <p:spPr>
          <a:xfrm>
            <a:off x="239486" y="1771592"/>
            <a:ext cx="2317494" cy="461665"/>
          </a:xfrm>
          <a:prstGeom prst="rect">
            <a:avLst/>
          </a:prstGeom>
          <a:noFill/>
          <a:ln>
            <a:noFill/>
          </a:ln>
        </p:spPr>
        <p:txBody>
          <a:bodyPr wrap="none" rtlCol="0">
            <a:spAutoFit/>
          </a:bodyPr>
          <a:lstStyle/>
          <a:p>
            <a:r>
              <a:rPr lang="en-US" sz="2400" b="1" dirty="0">
                <a:solidFill>
                  <a:schemeClr val="tx2"/>
                </a:solidFill>
              </a:rPr>
              <a:t>Tier 2 Freeway</a:t>
            </a:r>
          </a:p>
        </p:txBody>
      </p:sp>
      <p:sp>
        <p:nvSpPr>
          <p:cNvPr id="2" name="Slide Number Placeholder 1">
            <a:extLst>
              <a:ext uri="{FF2B5EF4-FFF2-40B4-BE49-F238E27FC236}">
                <a16:creationId xmlns:a16="http://schemas.microsoft.com/office/drawing/2014/main" id="{4F4AB132-4E77-46BD-AD56-4D3C602BA187}"/>
              </a:ext>
            </a:extLst>
          </p:cNvPr>
          <p:cNvSpPr>
            <a:spLocks noGrp="1"/>
          </p:cNvSpPr>
          <p:nvPr>
            <p:ph type="sldNum" sz="quarter" idx="12"/>
          </p:nvPr>
        </p:nvSpPr>
        <p:spPr/>
        <p:txBody>
          <a:bodyPr/>
          <a:lstStyle/>
          <a:p>
            <a:fld id="{D713258D-8ADF-4104-8549-480AC594DB7C}" type="slidenum">
              <a:rPr lang="en-US" smtClean="0"/>
              <a:t>18</a:t>
            </a:fld>
            <a:endParaRPr lang="en-US"/>
          </a:p>
        </p:txBody>
      </p:sp>
    </p:spTree>
    <p:extLst>
      <p:ext uri="{BB962C8B-B14F-4D97-AF65-F5344CB8AC3E}">
        <p14:creationId xmlns:p14="http://schemas.microsoft.com/office/powerpoint/2010/main" val="584549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ICM Program Goals 2020-2021</a:t>
            </a:r>
          </a:p>
        </p:txBody>
      </p:sp>
      <p:sp>
        <p:nvSpPr>
          <p:cNvPr id="3" name="Content Placeholder 2"/>
          <p:cNvSpPr>
            <a:spLocks noGrp="1"/>
          </p:cNvSpPr>
          <p:nvPr>
            <p:ph idx="1"/>
          </p:nvPr>
        </p:nvSpPr>
        <p:spPr/>
        <p:txBody>
          <a:bodyPr/>
          <a:lstStyle/>
          <a:p>
            <a:r>
              <a:rPr lang="en-US" dirty="0"/>
              <a:t>Win a federal grant to expand the reach of ICM in 2021</a:t>
            </a:r>
          </a:p>
          <a:p>
            <a:endParaRPr lang="en-US" dirty="0"/>
          </a:p>
          <a:p>
            <a:r>
              <a:rPr lang="en-US" dirty="0"/>
              <a:t>One or more early non-freeway project programmed by DOT + locals</a:t>
            </a:r>
          </a:p>
          <a:p>
            <a:endParaRPr lang="en-US" dirty="0"/>
          </a:p>
          <a:p>
            <a:r>
              <a:rPr lang="en-US" dirty="0"/>
              <a:t>Positive public perception of ICM – particularly ramp metering</a:t>
            </a:r>
          </a:p>
        </p:txBody>
      </p:sp>
      <p:sp>
        <p:nvSpPr>
          <p:cNvPr id="4" name="Slide Number Placeholder 3"/>
          <p:cNvSpPr>
            <a:spLocks noGrp="1"/>
          </p:cNvSpPr>
          <p:nvPr>
            <p:ph type="sldNum" sz="quarter" idx="12"/>
          </p:nvPr>
        </p:nvSpPr>
        <p:spPr/>
        <p:txBody>
          <a:bodyPr/>
          <a:lstStyle/>
          <a:p>
            <a:endParaRPr lang="en-US" dirty="0">
              <a:solidFill>
                <a:srgbClr val="3C3732">
                  <a:tint val="75000"/>
                </a:srgbClr>
              </a:solidFill>
            </a:endParaRPr>
          </a:p>
        </p:txBody>
      </p:sp>
    </p:spTree>
    <p:extLst>
      <p:ext uri="{BB962C8B-B14F-4D97-AF65-F5344CB8AC3E}">
        <p14:creationId xmlns:p14="http://schemas.microsoft.com/office/powerpoint/2010/main" val="71179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2" y="46520"/>
            <a:ext cx="10515600" cy="1325563"/>
          </a:xfrm>
        </p:spPr>
        <p:txBody>
          <a:bodyPr>
            <a:normAutofit/>
          </a:bodyPr>
          <a:lstStyle/>
          <a:p>
            <a:r>
              <a:rPr lang="en-US" sz="3200" dirty="0"/>
              <a:t>What is Integrated Corridor Management (ICM)</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26544" y="1225850"/>
            <a:ext cx="9265456" cy="5114532"/>
          </a:xfrm>
        </p:spPr>
      </p:pic>
      <p:sp>
        <p:nvSpPr>
          <p:cNvPr id="3" name="Slide Number Placeholder 2">
            <a:extLst>
              <a:ext uri="{FF2B5EF4-FFF2-40B4-BE49-F238E27FC236}">
                <a16:creationId xmlns:a16="http://schemas.microsoft.com/office/drawing/2014/main" id="{7CD76527-CBB3-4F22-B99D-BF4CEA07154B}"/>
              </a:ext>
            </a:extLst>
          </p:cNvPr>
          <p:cNvSpPr>
            <a:spLocks noGrp="1"/>
          </p:cNvSpPr>
          <p:nvPr>
            <p:ph type="sldNum" sz="quarter" idx="12"/>
          </p:nvPr>
        </p:nvSpPr>
        <p:spPr/>
        <p:txBody>
          <a:bodyPr/>
          <a:lstStyle/>
          <a:p>
            <a:fld id="{D713258D-8ADF-4104-8549-480AC594DB7C}" type="slidenum">
              <a:rPr lang="en-US" smtClean="0"/>
              <a:t>2</a:t>
            </a:fld>
            <a:endParaRPr lang="en-US"/>
          </a:p>
        </p:txBody>
      </p:sp>
    </p:spTree>
    <p:extLst>
      <p:ext uri="{BB962C8B-B14F-4D97-AF65-F5344CB8AC3E}">
        <p14:creationId xmlns:p14="http://schemas.microsoft.com/office/powerpoint/2010/main" val="672928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1773"/>
          <a:stretch/>
        </p:blipFill>
        <p:spPr>
          <a:xfrm>
            <a:off x="747310" y="1100064"/>
            <a:ext cx="10697381" cy="3505803"/>
          </a:xfrm>
        </p:spPr>
      </p:pic>
      <p:sp>
        <p:nvSpPr>
          <p:cNvPr id="2" name="Title 1"/>
          <p:cNvSpPr>
            <a:spLocks noGrp="1"/>
          </p:cNvSpPr>
          <p:nvPr>
            <p:ph type="title"/>
          </p:nvPr>
        </p:nvSpPr>
        <p:spPr>
          <a:xfrm>
            <a:off x="838200" y="111124"/>
            <a:ext cx="10515600" cy="1325563"/>
          </a:xfrm>
        </p:spPr>
        <p:txBody>
          <a:bodyPr/>
          <a:lstStyle/>
          <a:p>
            <a:r>
              <a:rPr lang="en-US" dirty="0"/>
              <a:t>Engagement Schedule</a:t>
            </a:r>
          </a:p>
        </p:txBody>
      </p:sp>
      <p:sp>
        <p:nvSpPr>
          <p:cNvPr id="3" name="TextBox 2"/>
          <p:cNvSpPr txBox="1"/>
          <p:nvPr/>
        </p:nvSpPr>
        <p:spPr>
          <a:xfrm>
            <a:off x="3270450" y="5073716"/>
            <a:ext cx="7503016" cy="1200329"/>
          </a:xfrm>
          <a:prstGeom prst="rect">
            <a:avLst/>
          </a:prstGeom>
          <a:noFill/>
          <a:ln w="28575">
            <a:solidFill>
              <a:schemeClr val="accent4"/>
            </a:solidFill>
          </a:ln>
        </p:spPr>
        <p:txBody>
          <a:bodyPr wrap="none" rtlCol="0">
            <a:spAutoFit/>
          </a:bodyPr>
          <a:lstStyle/>
          <a:p>
            <a:r>
              <a:rPr lang="en-US" b="1" dirty="0"/>
              <a:t>Goals</a:t>
            </a:r>
          </a:p>
          <a:p>
            <a:pPr marL="285750" indent="-285750">
              <a:buFont typeface="Arial" panose="020B0604020202020204" pitchFamily="34" charset="0"/>
              <a:buChar char="•"/>
            </a:pPr>
            <a:r>
              <a:rPr lang="en-US" dirty="0"/>
              <a:t>Win a federal grant to expand the reach of ICM in 2021</a:t>
            </a:r>
          </a:p>
          <a:p>
            <a:pPr marL="285750" indent="-285750">
              <a:buFont typeface="Arial" panose="020B0604020202020204" pitchFamily="34" charset="0"/>
              <a:buChar char="•"/>
            </a:pPr>
            <a:r>
              <a:rPr lang="en-US" dirty="0"/>
              <a:t>One or more early non-freeway project programmed by DOT + locals</a:t>
            </a:r>
          </a:p>
          <a:p>
            <a:pPr marL="285750" indent="-285750">
              <a:buFont typeface="Arial" panose="020B0604020202020204" pitchFamily="34" charset="0"/>
              <a:buChar char="•"/>
            </a:pPr>
            <a:r>
              <a:rPr lang="en-US" dirty="0"/>
              <a:t>Positive public perception of ICM – particularly ramp metering</a:t>
            </a:r>
          </a:p>
        </p:txBody>
      </p:sp>
      <p:sp>
        <p:nvSpPr>
          <p:cNvPr id="4" name="Slide Number Placeholder 3">
            <a:extLst>
              <a:ext uri="{FF2B5EF4-FFF2-40B4-BE49-F238E27FC236}">
                <a16:creationId xmlns:a16="http://schemas.microsoft.com/office/drawing/2014/main" id="{015AE895-3B03-465E-8711-880C574F72B4}"/>
              </a:ext>
            </a:extLst>
          </p:cNvPr>
          <p:cNvSpPr>
            <a:spLocks noGrp="1"/>
          </p:cNvSpPr>
          <p:nvPr>
            <p:ph type="sldNum" sz="quarter" idx="12"/>
          </p:nvPr>
        </p:nvSpPr>
        <p:spPr/>
        <p:txBody>
          <a:bodyPr/>
          <a:lstStyle/>
          <a:p>
            <a:fld id="{D713258D-8ADF-4104-8549-480AC594DB7C}" type="slidenum">
              <a:rPr lang="en-US" smtClean="0"/>
              <a:t>20</a:t>
            </a:fld>
            <a:endParaRPr lang="en-US"/>
          </a:p>
        </p:txBody>
      </p:sp>
    </p:spTree>
    <p:extLst>
      <p:ext uri="{BB962C8B-B14F-4D97-AF65-F5344CB8AC3E}">
        <p14:creationId xmlns:p14="http://schemas.microsoft.com/office/powerpoint/2010/main" val="121567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DEDD-5B15-46B6-ACE0-149EE06F062E}"/>
              </a:ext>
            </a:extLst>
          </p:cNvPr>
          <p:cNvSpPr>
            <a:spLocks noGrp="1"/>
          </p:cNvSpPr>
          <p:nvPr>
            <p:ph type="title"/>
          </p:nvPr>
        </p:nvSpPr>
        <p:spPr/>
        <p:txBody>
          <a:bodyPr/>
          <a:lstStyle/>
          <a:p>
            <a:r>
              <a:rPr lang="en-US" dirty="0"/>
              <a:t>Public Information Meeting - online</a:t>
            </a:r>
          </a:p>
        </p:txBody>
      </p:sp>
      <p:sp>
        <p:nvSpPr>
          <p:cNvPr id="3" name="Slide Number Placeholder 2">
            <a:extLst>
              <a:ext uri="{FF2B5EF4-FFF2-40B4-BE49-F238E27FC236}">
                <a16:creationId xmlns:a16="http://schemas.microsoft.com/office/drawing/2014/main" id="{7554A52E-0650-447B-981A-AFCC3B906BB3}"/>
              </a:ext>
            </a:extLst>
          </p:cNvPr>
          <p:cNvSpPr>
            <a:spLocks noGrp="1"/>
          </p:cNvSpPr>
          <p:nvPr>
            <p:ph type="sldNum" sz="quarter" idx="12"/>
          </p:nvPr>
        </p:nvSpPr>
        <p:spPr/>
        <p:txBody>
          <a:bodyPr/>
          <a:lstStyle/>
          <a:p>
            <a:fld id="{D713258D-8ADF-4104-8549-480AC594DB7C}" type="slidenum">
              <a:rPr lang="en-US" smtClean="0"/>
              <a:t>21</a:t>
            </a:fld>
            <a:endParaRPr lang="en-US"/>
          </a:p>
        </p:txBody>
      </p:sp>
      <p:pic>
        <p:nvPicPr>
          <p:cNvPr id="7" name="Content Placeholder 6">
            <a:extLst>
              <a:ext uri="{FF2B5EF4-FFF2-40B4-BE49-F238E27FC236}">
                <a16:creationId xmlns:a16="http://schemas.microsoft.com/office/drawing/2014/main" id="{70162FC7-8C89-41F0-A438-F5458174BF39}"/>
              </a:ext>
            </a:extLst>
          </p:cNvPr>
          <p:cNvPicPr>
            <a:picLocks noGrp="1" noChangeAspect="1"/>
          </p:cNvPicPr>
          <p:nvPr>
            <p:ph idx="1"/>
          </p:nvPr>
        </p:nvPicPr>
        <p:blipFill>
          <a:blip r:embed="rId3"/>
          <a:stretch>
            <a:fillRect/>
          </a:stretch>
        </p:blipFill>
        <p:spPr>
          <a:xfrm>
            <a:off x="5142397" y="1312109"/>
            <a:ext cx="6073787" cy="4947003"/>
          </a:xfrm>
          <a:prstGeom prst="rect">
            <a:avLst/>
          </a:prstGeom>
        </p:spPr>
      </p:pic>
      <p:sp>
        <p:nvSpPr>
          <p:cNvPr id="9" name="Rectangle 8">
            <a:extLst>
              <a:ext uri="{FF2B5EF4-FFF2-40B4-BE49-F238E27FC236}">
                <a16:creationId xmlns:a16="http://schemas.microsoft.com/office/drawing/2014/main" id="{B37700F0-1120-4BD5-9DE3-9FFDCCD0DD7E}"/>
              </a:ext>
            </a:extLst>
          </p:cNvPr>
          <p:cNvSpPr/>
          <p:nvPr/>
        </p:nvSpPr>
        <p:spPr>
          <a:xfrm>
            <a:off x="975816" y="3244334"/>
            <a:ext cx="3711272" cy="646331"/>
          </a:xfrm>
          <a:prstGeom prst="rect">
            <a:avLst/>
          </a:prstGeom>
        </p:spPr>
        <p:txBody>
          <a:bodyPr wrap="none">
            <a:spAutoFit/>
          </a:bodyPr>
          <a:lstStyle/>
          <a:p>
            <a:r>
              <a:rPr lang="en-US" dirty="0">
                <a:hlinkClick r:id="rId4"/>
              </a:rPr>
              <a:t>https://iowadot.gov/desmoinesicm/</a:t>
            </a:r>
            <a:endParaRPr lang="en-US" dirty="0"/>
          </a:p>
          <a:p>
            <a:endParaRPr lang="en-US" dirty="0"/>
          </a:p>
        </p:txBody>
      </p:sp>
    </p:spTree>
    <p:extLst>
      <p:ext uri="{BB962C8B-B14F-4D97-AF65-F5344CB8AC3E}">
        <p14:creationId xmlns:p14="http://schemas.microsoft.com/office/powerpoint/2010/main" val="1656941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2204679" y="1967838"/>
            <a:ext cx="2221832" cy="22218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4925367" y="1967838"/>
            <a:ext cx="2221832" cy="222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7692630" y="1967838"/>
            <a:ext cx="2221832" cy="22218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ICM Program Sustainability</a:t>
            </a:r>
          </a:p>
        </p:txBody>
      </p:sp>
      <p:sp>
        <p:nvSpPr>
          <p:cNvPr id="13" name="Slide Number Placeholder 3"/>
          <p:cNvSpPr txBox="1">
            <a:spLocks/>
          </p:cNvSpPr>
          <p:nvPr/>
        </p:nvSpPr>
        <p:spPr>
          <a:xfrm>
            <a:off x="8562975" y="6530975"/>
            <a:ext cx="2057400" cy="2746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r>
              <a:rPr lang="en-US" sz="1350" kern="0" dirty="0">
                <a:solidFill>
                  <a:schemeClr val="bg1">
                    <a:lumMod val="50000"/>
                  </a:schemeClr>
                </a:solidFill>
              </a:rPr>
              <a:t>21</a:t>
            </a:r>
          </a:p>
        </p:txBody>
      </p:sp>
      <p:sp>
        <p:nvSpPr>
          <p:cNvPr id="8" name="Content Placeholder 156">
            <a:extLst>
              <a:ext uri="{FF2B5EF4-FFF2-40B4-BE49-F238E27FC236}">
                <a16:creationId xmlns:a16="http://schemas.microsoft.com/office/drawing/2014/main" id="{0DDC9558-A670-480D-A3C7-49E2D5E35C4E}"/>
              </a:ext>
            </a:extLst>
          </p:cNvPr>
          <p:cNvSpPr txBox="1">
            <a:spLocks/>
          </p:cNvSpPr>
          <p:nvPr/>
        </p:nvSpPr>
        <p:spPr>
          <a:xfrm>
            <a:off x="1791562" y="4498227"/>
            <a:ext cx="2974167" cy="10396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tx1">
                    <a:lumMod val="50000"/>
                    <a:lumOff val="50000"/>
                  </a:schemeClr>
                </a:solidFill>
                <a:cs typeface="Arial"/>
              </a:rPr>
              <a:t>Stakeholder Partnership</a:t>
            </a:r>
          </a:p>
        </p:txBody>
      </p:sp>
      <p:sp>
        <p:nvSpPr>
          <p:cNvPr id="14" name="Content Placeholder 156">
            <a:extLst>
              <a:ext uri="{FF2B5EF4-FFF2-40B4-BE49-F238E27FC236}">
                <a16:creationId xmlns:a16="http://schemas.microsoft.com/office/drawing/2014/main" id="{0DDC9558-A670-480D-A3C7-49E2D5E35C4E}"/>
              </a:ext>
            </a:extLst>
          </p:cNvPr>
          <p:cNvSpPr txBox="1">
            <a:spLocks/>
          </p:cNvSpPr>
          <p:nvPr/>
        </p:nvSpPr>
        <p:spPr>
          <a:xfrm>
            <a:off x="4554013" y="4498227"/>
            <a:ext cx="2974167" cy="10396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tx1">
                    <a:lumMod val="50000"/>
                    <a:lumOff val="50000"/>
                  </a:schemeClr>
                </a:solidFill>
                <a:cs typeface="Arial"/>
              </a:rPr>
              <a:t>Maximize </a:t>
            </a:r>
            <a:br>
              <a:rPr lang="en-US" sz="2500" dirty="0">
                <a:solidFill>
                  <a:schemeClr val="tx1">
                    <a:lumMod val="50000"/>
                    <a:lumOff val="50000"/>
                  </a:schemeClr>
                </a:solidFill>
                <a:cs typeface="Arial"/>
              </a:rPr>
            </a:br>
            <a:r>
              <a:rPr lang="en-US" sz="2500" dirty="0">
                <a:solidFill>
                  <a:schemeClr val="tx1">
                    <a:lumMod val="50000"/>
                    <a:lumOff val="50000"/>
                  </a:schemeClr>
                </a:solidFill>
                <a:cs typeface="Arial"/>
              </a:rPr>
              <a:t>Existing System</a:t>
            </a:r>
          </a:p>
        </p:txBody>
      </p:sp>
      <p:sp>
        <p:nvSpPr>
          <p:cNvPr id="27" name="Content Placeholder 156">
            <a:extLst>
              <a:ext uri="{FF2B5EF4-FFF2-40B4-BE49-F238E27FC236}">
                <a16:creationId xmlns:a16="http://schemas.microsoft.com/office/drawing/2014/main" id="{0DDC9558-A670-480D-A3C7-49E2D5E35C4E}"/>
              </a:ext>
            </a:extLst>
          </p:cNvPr>
          <p:cNvSpPr txBox="1">
            <a:spLocks/>
          </p:cNvSpPr>
          <p:nvPr/>
        </p:nvSpPr>
        <p:spPr>
          <a:xfrm>
            <a:off x="7316463" y="4498227"/>
            <a:ext cx="2974167" cy="10396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tx1">
                    <a:lumMod val="50000"/>
                    <a:lumOff val="50000"/>
                  </a:schemeClr>
                </a:solidFill>
                <a:cs typeface="Arial"/>
              </a:rPr>
              <a:t>Funding</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6528" y="2425700"/>
            <a:ext cx="1483421" cy="1306108"/>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8557" y="2184936"/>
            <a:ext cx="1835452" cy="1433108"/>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2472" y="2381683"/>
            <a:ext cx="1424807" cy="1329457"/>
          </a:xfrm>
          <a:prstGeom prst="rect">
            <a:avLst/>
          </a:prstGeom>
        </p:spPr>
      </p:pic>
      <p:sp>
        <p:nvSpPr>
          <p:cNvPr id="3" name="Slide Number Placeholder 2">
            <a:extLst>
              <a:ext uri="{FF2B5EF4-FFF2-40B4-BE49-F238E27FC236}">
                <a16:creationId xmlns:a16="http://schemas.microsoft.com/office/drawing/2014/main" id="{1A5C9CCD-2C5B-472F-AD66-5C374DD8BF10}"/>
              </a:ext>
            </a:extLst>
          </p:cNvPr>
          <p:cNvSpPr>
            <a:spLocks noGrp="1"/>
          </p:cNvSpPr>
          <p:nvPr>
            <p:ph type="sldNum" sz="quarter" idx="12"/>
          </p:nvPr>
        </p:nvSpPr>
        <p:spPr/>
        <p:txBody>
          <a:bodyPr/>
          <a:lstStyle/>
          <a:p>
            <a:fld id="{D713258D-8ADF-4104-8549-480AC594DB7C}" type="slidenum">
              <a:rPr lang="en-US" smtClean="0"/>
              <a:t>22</a:t>
            </a:fld>
            <a:endParaRPr lang="en-US"/>
          </a:p>
        </p:txBody>
      </p:sp>
    </p:spTree>
    <p:extLst>
      <p:ext uri="{BB962C8B-B14F-4D97-AF65-F5344CB8AC3E}">
        <p14:creationId xmlns:p14="http://schemas.microsoft.com/office/powerpoint/2010/main" val="1543485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56272-6CEC-41E6-BC90-CF5D13DCF3C6}"/>
              </a:ext>
            </a:extLst>
          </p:cNvPr>
          <p:cNvSpPr txBox="1">
            <a:spLocks/>
          </p:cNvSpPr>
          <p:nvPr/>
        </p:nvSpPr>
        <p:spPr>
          <a:xfrm>
            <a:off x="838200" y="838774"/>
            <a:ext cx="10515600" cy="877731"/>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dirty="0">
                <a:solidFill>
                  <a:srgbClr val="4698CB"/>
                </a:solidFill>
                <a:latin typeface="Arial"/>
              </a:rPr>
              <a:t>Questions</a:t>
            </a:r>
            <a:endParaRPr kumimoji="0" lang="en-US" sz="4400" b="1" i="0" u="none" strike="noStrike" kern="1200" cap="none" spc="0" normalizeH="0" baseline="0" noProof="0" dirty="0">
              <a:ln>
                <a:noFill/>
              </a:ln>
              <a:solidFill>
                <a:srgbClr val="4698CB"/>
              </a:solidFill>
              <a:effectLst/>
              <a:uLnTx/>
              <a:uFillTx/>
              <a:latin typeface="Arial"/>
              <a:ea typeface="+mj-ea"/>
              <a:cs typeface="+mj-cs"/>
            </a:endParaRPr>
          </a:p>
        </p:txBody>
      </p:sp>
      <p:sp>
        <p:nvSpPr>
          <p:cNvPr id="3" name="Content Placeholder 2">
            <a:extLst>
              <a:ext uri="{FF2B5EF4-FFF2-40B4-BE49-F238E27FC236}">
                <a16:creationId xmlns:a16="http://schemas.microsoft.com/office/drawing/2014/main" id="{C6856470-65BA-492F-A95B-FB482AFCDC5F}"/>
              </a:ext>
            </a:extLst>
          </p:cNvPr>
          <p:cNvSpPr txBox="1">
            <a:spLocks/>
          </p:cNvSpPr>
          <p:nvPr/>
        </p:nvSpPr>
        <p:spPr>
          <a:xfrm>
            <a:off x="7471611" y="3636086"/>
            <a:ext cx="4367463" cy="169390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3C3732"/>
                </a:solidFill>
                <a:effectLst/>
                <a:uLnTx/>
                <a:uFillTx/>
                <a:latin typeface="Arial"/>
                <a:ea typeface="+mn-ea"/>
                <a:cs typeface="+mn-cs"/>
              </a:rPr>
              <a:t>Iowa DOT Project Manager: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3C3732"/>
                </a:solidFill>
                <a:effectLst/>
                <a:uLnTx/>
                <a:uFillTx/>
                <a:latin typeface="Arial"/>
                <a:ea typeface="+mn-ea"/>
                <a:cs typeface="+mn-cs"/>
              </a:rPr>
              <a:t>Neal Fobian				           </a:t>
            </a:r>
            <a:r>
              <a:rPr kumimoji="0" lang="en-US" sz="2600" b="0" i="0" u="none" strike="noStrike" kern="1200" cap="none" spc="0" normalizeH="0" baseline="0" noProof="0" dirty="0">
                <a:ln>
                  <a:noFill/>
                </a:ln>
                <a:solidFill>
                  <a:srgbClr val="3C3732"/>
                </a:solidFill>
                <a:effectLst/>
                <a:uLnTx/>
                <a:uFillTx/>
                <a:latin typeface="Arial"/>
                <a:ea typeface="+mn-ea"/>
                <a:cs typeface="+mn-cs"/>
                <a:hlinkClick r:id="rId3"/>
              </a:rPr>
              <a:t>neal.fobian@iowadot.us</a:t>
            </a:r>
            <a:r>
              <a:rPr kumimoji="0" lang="en-US" sz="2400" b="0" i="0" u="none" strike="noStrike" kern="1200" cap="none" spc="0" normalizeH="0" baseline="0" noProof="0" dirty="0">
                <a:ln>
                  <a:noFill/>
                </a:ln>
                <a:solidFill>
                  <a:srgbClr val="3C3732"/>
                </a:solidFill>
                <a:effectLst/>
                <a:uLnTx/>
                <a:uFillTx/>
                <a:latin typeface="Arial"/>
                <a:ea typeface="+mn-ea"/>
                <a:cs typeface="+mn-cs"/>
              </a:rPr>
              <a:t>					</a:t>
            </a:r>
            <a:endParaRPr kumimoji="0" lang="en-US" sz="2800" b="0" i="0" u="none" strike="noStrike" kern="1200" cap="none" spc="0" normalizeH="0" baseline="0" noProof="0" dirty="0">
              <a:ln>
                <a:noFill/>
              </a:ln>
              <a:solidFill>
                <a:srgbClr val="3C3732"/>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3C3732"/>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9FC12392-3548-444E-B0C8-7D9FF66DFCDC}"/>
              </a:ext>
            </a:extLst>
          </p:cNvPr>
          <p:cNvSpPr txBox="1">
            <a:spLocks/>
          </p:cNvSpPr>
          <p:nvPr/>
        </p:nvSpPr>
        <p:spPr>
          <a:xfrm>
            <a:off x="7134804" y="705667"/>
            <a:ext cx="5041075" cy="141189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600" dirty="0">
                <a:solidFill>
                  <a:srgbClr val="3C3732"/>
                </a:solidFill>
                <a:latin typeface="Arial"/>
              </a:rPr>
              <a:t>Tammy Nicholson</a:t>
            </a:r>
            <a:endParaRPr kumimoji="0" lang="en-US" sz="2600" b="0" i="0" u="none" strike="noStrike" kern="1200" cap="none" spc="0" normalizeH="0" baseline="0" noProof="0" dirty="0">
              <a:ln>
                <a:noFill/>
              </a:ln>
              <a:solidFill>
                <a:srgbClr val="3C3732"/>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3C3732"/>
                </a:solidFill>
                <a:effectLst/>
                <a:uLnTx/>
                <a:uFillTx/>
                <a:latin typeface="Arial"/>
                <a:ea typeface="+mn-ea"/>
                <a:cs typeface="+mn-cs"/>
                <a:hlinkClick r:id="rId4"/>
              </a:rPr>
              <a:t>Tamara.nicholson@iowadot.us</a:t>
            </a:r>
            <a:endParaRPr kumimoji="0" lang="en-US" sz="2600" b="0" i="0" u="none" strike="noStrike" kern="1200" cap="none" spc="0" normalizeH="0" baseline="0" noProof="0" dirty="0">
              <a:ln>
                <a:noFill/>
              </a:ln>
              <a:solidFill>
                <a:srgbClr val="3C3732"/>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3C3732"/>
                </a:solidFill>
                <a:effectLst/>
                <a:uLnTx/>
                <a:uFillTx/>
                <a:latin typeface="Arial"/>
                <a:ea typeface="+mn-ea"/>
                <a:cs typeface="+mn-cs"/>
              </a:rPr>
              <a:t>					           </a:t>
            </a:r>
            <a:r>
              <a:rPr kumimoji="0" lang="en-US" sz="2400" b="0" i="0" u="none" strike="noStrike" kern="1200" cap="none" spc="0" normalizeH="0" baseline="0" noProof="0" dirty="0">
                <a:ln>
                  <a:noFill/>
                </a:ln>
                <a:solidFill>
                  <a:srgbClr val="3C3732"/>
                </a:solidFill>
                <a:effectLst/>
                <a:uLnTx/>
                <a:uFillTx/>
                <a:latin typeface="Arial"/>
                <a:ea typeface="+mn-ea"/>
                <a:cs typeface="+mn-cs"/>
              </a:rPr>
              <a:t>				</a:t>
            </a:r>
            <a:endParaRPr kumimoji="0" lang="en-US" sz="2800" b="0" i="0" u="none" strike="noStrike" kern="1200" cap="none" spc="0" normalizeH="0" baseline="0" noProof="0" dirty="0">
              <a:ln>
                <a:noFill/>
              </a:ln>
              <a:solidFill>
                <a:srgbClr val="3C3732"/>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3C3732"/>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00489B1E-94A1-4901-B423-AEEAB73C4C54}"/>
              </a:ext>
            </a:extLst>
          </p:cNvPr>
          <p:cNvSpPr>
            <a:spLocks noGrp="1"/>
          </p:cNvSpPr>
          <p:nvPr>
            <p:ph type="sldNum" sz="quarter" idx="12"/>
          </p:nvPr>
        </p:nvSpPr>
        <p:spPr/>
        <p:txBody>
          <a:bodyPr/>
          <a:lstStyle/>
          <a:p>
            <a:fld id="{D713258D-8ADF-4104-8549-480AC594DB7C}" type="slidenum">
              <a:rPr lang="en-US" smtClean="0"/>
              <a:t>23</a:t>
            </a:fld>
            <a:endParaRPr lang="en-US"/>
          </a:p>
        </p:txBody>
      </p:sp>
    </p:spTree>
    <p:extLst>
      <p:ext uri="{BB962C8B-B14F-4D97-AF65-F5344CB8AC3E}">
        <p14:creationId xmlns:p14="http://schemas.microsoft.com/office/powerpoint/2010/main" val="3453564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4424" y="291973"/>
            <a:ext cx="10515600" cy="1325563"/>
          </a:xfrm>
        </p:spPr>
        <p:txBody>
          <a:bodyPr/>
          <a:lstStyle/>
          <a:p>
            <a:r>
              <a:rPr lang="en-US" dirty="0"/>
              <a:t>ICM Goals</a:t>
            </a:r>
          </a:p>
        </p:txBody>
      </p:sp>
      <p:pic>
        <p:nvPicPr>
          <p:cNvPr id="8" name="Content Placeholder 7"/>
          <p:cNvPicPr>
            <a:picLocks noGrp="1" noChangeAspect="1"/>
          </p:cNvPicPr>
          <p:nvPr>
            <p:ph sz="quarter" idx="4294967295"/>
          </p:nvPr>
        </p:nvPicPr>
        <p:blipFill>
          <a:blip r:embed="rId3"/>
          <a:stretch>
            <a:fillRect/>
          </a:stretch>
        </p:blipFill>
        <p:spPr>
          <a:xfrm>
            <a:off x="2331720" y="446548"/>
            <a:ext cx="9439656" cy="5310950"/>
          </a:xfrm>
          <a:prstGeom prst="rect">
            <a:avLst/>
          </a:prstGeom>
        </p:spPr>
      </p:pic>
      <p:sp>
        <p:nvSpPr>
          <p:cNvPr id="2" name="Slide Number Placeholder 1">
            <a:extLst>
              <a:ext uri="{FF2B5EF4-FFF2-40B4-BE49-F238E27FC236}">
                <a16:creationId xmlns:a16="http://schemas.microsoft.com/office/drawing/2014/main" id="{1BB71363-A05B-409D-99D2-06501E0FF1B3}"/>
              </a:ext>
            </a:extLst>
          </p:cNvPr>
          <p:cNvSpPr>
            <a:spLocks noGrp="1"/>
          </p:cNvSpPr>
          <p:nvPr>
            <p:ph type="sldNum" sz="quarter" idx="12"/>
          </p:nvPr>
        </p:nvSpPr>
        <p:spPr/>
        <p:txBody>
          <a:bodyPr/>
          <a:lstStyle/>
          <a:p>
            <a:fld id="{D713258D-8ADF-4104-8549-480AC594DB7C}" type="slidenum">
              <a:rPr lang="en-US" smtClean="0"/>
              <a:t>3</a:t>
            </a:fld>
            <a:endParaRPr lang="en-US"/>
          </a:p>
        </p:txBody>
      </p:sp>
    </p:spTree>
    <p:extLst>
      <p:ext uri="{BB962C8B-B14F-4D97-AF65-F5344CB8AC3E}">
        <p14:creationId xmlns:p14="http://schemas.microsoft.com/office/powerpoint/2010/main" val="26743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9042" y="1626677"/>
            <a:ext cx="5352620" cy="2702598"/>
          </a:xfrm>
          <a:prstGeom prst="rect">
            <a:avLst/>
          </a:prstGeom>
        </p:spPr>
      </p:pic>
      <p:sp>
        <p:nvSpPr>
          <p:cNvPr id="2" name="Title 1"/>
          <p:cNvSpPr>
            <a:spLocks noGrp="1"/>
          </p:cNvSpPr>
          <p:nvPr>
            <p:ph type="title"/>
          </p:nvPr>
        </p:nvSpPr>
        <p:spPr>
          <a:xfrm>
            <a:off x="223862" y="197724"/>
            <a:ext cx="10515600" cy="1325563"/>
          </a:xfrm>
        </p:spPr>
        <p:txBody>
          <a:bodyPr/>
          <a:lstStyle/>
          <a:p>
            <a:r>
              <a:rPr lang="en-US" dirty="0"/>
              <a:t>Partnerships	</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410734" y="933657"/>
            <a:ext cx="6781266" cy="3814318"/>
          </a:xfrm>
        </p:spPr>
      </p:pic>
      <p:sp>
        <p:nvSpPr>
          <p:cNvPr id="3" name="Slide Number Placeholder 2"/>
          <p:cNvSpPr>
            <a:spLocks noGrp="1"/>
          </p:cNvSpPr>
          <p:nvPr>
            <p:ph type="sldNum" sz="quarter" idx="12"/>
          </p:nvPr>
        </p:nvSpPr>
        <p:spPr/>
        <p:txBody>
          <a:bodyPr/>
          <a:lstStyle/>
          <a:p>
            <a:fld id="{D713258D-8ADF-4104-8549-480AC594DB7C}" type="slidenum">
              <a:rPr lang="en-US" smtClean="0">
                <a:solidFill>
                  <a:srgbClr val="3C3732">
                    <a:tint val="75000"/>
                  </a:srgbClr>
                </a:solidFill>
              </a:rPr>
              <a:pPr/>
              <a:t>4</a:t>
            </a:fld>
            <a:endParaRPr lang="en-US" dirty="0">
              <a:solidFill>
                <a:srgbClr val="3C3732">
                  <a:tint val="75000"/>
                </a:srgbClr>
              </a:solidFill>
            </a:endParaRPr>
          </a:p>
        </p:txBody>
      </p:sp>
    </p:spTree>
    <p:extLst>
      <p:ext uri="{BB962C8B-B14F-4D97-AF65-F5344CB8AC3E}">
        <p14:creationId xmlns:p14="http://schemas.microsoft.com/office/powerpoint/2010/main" val="4170460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82521" y="670242"/>
            <a:ext cx="9053399" cy="5092536"/>
          </a:xfrm>
          <a:prstGeom prst="rect">
            <a:avLst/>
          </a:prstGeom>
        </p:spPr>
      </p:pic>
      <p:sp>
        <p:nvSpPr>
          <p:cNvPr id="2" name="Title 1"/>
          <p:cNvSpPr>
            <a:spLocks noGrp="1"/>
          </p:cNvSpPr>
          <p:nvPr>
            <p:ph type="title"/>
          </p:nvPr>
        </p:nvSpPr>
        <p:spPr>
          <a:xfrm>
            <a:off x="223520" y="365125"/>
            <a:ext cx="11887200" cy="975995"/>
          </a:xfrm>
        </p:spPr>
        <p:txBody>
          <a:bodyPr>
            <a:normAutofit/>
          </a:bodyPr>
          <a:lstStyle/>
          <a:p>
            <a:r>
              <a:rPr lang="en-US" sz="4200" dirty="0"/>
              <a:t>Why ICM for Des Moines Metropolitan Area?</a:t>
            </a:r>
          </a:p>
        </p:txBody>
      </p:sp>
      <p:sp>
        <p:nvSpPr>
          <p:cNvPr id="5" name="Slide Number Placeholder 2">
            <a:extLst>
              <a:ext uri="{FF2B5EF4-FFF2-40B4-BE49-F238E27FC236}">
                <a16:creationId xmlns:a16="http://schemas.microsoft.com/office/drawing/2014/main" id="{21AF8BAB-28E1-4B86-9B7C-8216CF240DA5}"/>
              </a:ext>
            </a:extLst>
          </p:cNvPr>
          <p:cNvSpPr>
            <a:spLocks noGrp="1"/>
          </p:cNvSpPr>
          <p:nvPr>
            <p:ph type="sldNum" sz="quarter" idx="12"/>
          </p:nvPr>
        </p:nvSpPr>
        <p:spPr>
          <a:xfrm>
            <a:off x="8610600" y="6356350"/>
            <a:ext cx="2743200" cy="365125"/>
          </a:xfrm>
        </p:spPr>
        <p:txBody>
          <a:bodyPr/>
          <a:lstStyle/>
          <a:p>
            <a:fld id="{D713258D-8ADF-4104-8549-480AC594DB7C}" type="slidenum">
              <a:rPr lang="en-US" smtClean="0">
                <a:solidFill>
                  <a:srgbClr val="3C3732">
                    <a:tint val="75000"/>
                  </a:srgbClr>
                </a:solidFill>
              </a:rPr>
              <a:pPr/>
              <a:t>5</a:t>
            </a:fld>
            <a:endParaRPr lang="en-US" dirty="0">
              <a:solidFill>
                <a:srgbClr val="3C3732">
                  <a:tint val="75000"/>
                </a:srgbClr>
              </a:solidFill>
            </a:endParaRPr>
          </a:p>
        </p:txBody>
      </p:sp>
    </p:spTree>
    <p:extLst>
      <p:ext uri="{BB962C8B-B14F-4D97-AF65-F5344CB8AC3E}">
        <p14:creationId xmlns:p14="http://schemas.microsoft.com/office/powerpoint/2010/main" val="2806070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1005" y="182880"/>
            <a:ext cx="2058115" cy="5615940"/>
          </a:xfrm>
          <a:prstGeom prst="rect">
            <a:avLst/>
          </a:prstGeom>
        </p:spPr>
      </p:pic>
      <p:sp>
        <p:nvSpPr>
          <p:cNvPr id="4" name="TextBox 3"/>
          <p:cNvSpPr txBox="1"/>
          <p:nvPr/>
        </p:nvSpPr>
        <p:spPr>
          <a:xfrm>
            <a:off x="304800" y="182880"/>
            <a:ext cx="2644140" cy="584775"/>
          </a:xfrm>
          <a:prstGeom prst="rect">
            <a:avLst/>
          </a:prstGeom>
          <a:noFill/>
        </p:spPr>
        <p:txBody>
          <a:bodyPr wrap="square" rtlCol="0">
            <a:spAutoFit/>
          </a:bodyPr>
          <a:lstStyle/>
          <a:p>
            <a:r>
              <a:rPr lang="en-US" sz="3200" b="1" dirty="0">
                <a:solidFill>
                  <a:srgbClr val="3C3732"/>
                </a:solidFill>
              </a:rPr>
              <a:t>Northwest</a:t>
            </a:r>
          </a:p>
        </p:txBody>
      </p:sp>
      <p:sp>
        <p:nvSpPr>
          <p:cNvPr id="13" name="Rectangle 12"/>
          <p:cNvSpPr/>
          <p:nvPr/>
        </p:nvSpPr>
        <p:spPr>
          <a:xfrm>
            <a:off x="0" y="562582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FFFFFF"/>
              </a:solidFill>
            </a:endParaRPr>
          </a:p>
        </p:txBody>
      </p:sp>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a:xfrm>
            <a:off x="560941" y="5715317"/>
            <a:ext cx="2037164" cy="714874"/>
          </a:xfrm>
          <a:prstGeom prst="rect">
            <a:avLst/>
          </a:prstGeom>
        </p:spPr>
      </p:pic>
      <p:sp>
        <p:nvSpPr>
          <p:cNvPr id="5" name="Slide Number Placeholder 4">
            <a:extLst>
              <a:ext uri="{FF2B5EF4-FFF2-40B4-BE49-F238E27FC236}">
                <a16:creationId xmlns:a16="http://schemas.microsoft.com/office/drawing/2014/main" id="{92872B3C-35AD-4F3F-B6E9-9A6E95017011}"/>
              </a:ext>
            </a:extLst>
          </p:cNvPr>
          <p:cNvSpPr>
            <a:spLocks noGrp="1"/>
          </p:cNvSpPr>
          <p:nvPr>
            <p:ph type="sldNum" sz="quarter" idx="12"/>
          </p:nvPr>
        </p:nvSpPr>
        <p:spPr/>
        <p:txBody>
          <a:bodyPr/>
          <a:lstStyle/>
          <a:p>
            <a:fld id="{D713258D-8ADF-4104-8549-480AC594DB7C}" type="slidenum">
              <a:rPr lang="en-US" smtClean="0"/>
              <a:t>6</a:t>
            </a:fld>
            <a:endParaRPr lang="en-US"/>
          </a:p>
        </p:txBody>
      </p:sp>
    </p:spTree>
    <p:extLst>
      <p:ext uri="{BB962C8B-B14F-4D97-AF65-F5344CB8AC3E}">
        <p14:creationId xmlns:p14="http://schemas.microsoft.com/office/powerpoint/2010/main" val="3615117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5" cy="6858000"/>
          </a:xfrm>
          <a:prstGeom prst="rect">
            <a:avLst/>
          </a:prstGeom>
        </p:spPr>
      </p:pic>
      <p:sp>
        <p:nvSpPr>
          <p:cNvPr id="4" name="TextBox 3"/>
          <p:cNvSpPr txBox="1"/>
          <p:nvPr/>
        </p:nvSpPr>
        <p:spPr>
          <a:xfrm>
            <a:off x="304800" y="182880"/>
            <a:ext cx="2644140" cy="584775"/>
          </a:xfrm>
          <a:prstGeom prst="rect">
            <a:avLst/>
          </a:prstGeom>
          <a:noFill/>
        </p:spPr>
        <p:txBody>
          <a:bodyPr wrap="square" rtlCol="0">
            <a:spAutoFit/>
          </a:bodyPr>
          <a:lstStyle/>
          <a:p>
            <a:r>
              <a:rPr lang="en-US" sz="3200" b="1" dirty="0"/>
              <a:t>Northeast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1005" y="182880"/>
            <a:ext cx="2058115" cy="5615940"/>
          </a:xfrm>
          <a:prstGeom prst="rect">
            <a:avLst/>
          </a:prstGeom>
        </p:spPr>
      </p:pic>
      <p:sp>
        <p:nvSpPr>
          <p:cNvPr id="9" name="Rectangle 8"/>
          <p:cNvSpPr/>
          <p:nvPr/>
        </p:nvSpPr>
        <p:spPr>
          <a:xfrm>
            <a:off x="0" y="5625827"/>
            <a:ext cx="3115438" cy="949733"/>
          </a:xfrm>
          <a:prstGeom prst="rect">
            <a:avLst/>
          </a:prstGeom>
          <a:solidFill>
            <a:srgbClr val="4698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560941" y="5715317"/>
            <a:ext cx="2037164" cy="714874"/>
          </a:xfrm>
          <a:prstGeom prst="rect">
            <a:avLst/>
          </a:prstGeom>
        </p:spPr>
      </p:pic>
      <p:sp>
        <p:nvSpPr>
          <p:cNvPr id="2" name="Slide Number Placeholder 1">
            <a:extLst>
              <a:ext uri="{FF2B5EF4-FFF2-40B4-BE49-F238E27FC236}">
                <a16:creationId xmlns:a16="http://schemas.microsoft.com/office/drawing/2014/main" id="{9DAA0C54-B371-4341-ADE0-ADA9B9D9698B}"/>
              </a:ext>
            </a:extLst>
          </p:cNvPr>
          <p:cNvSpPr>
            <a:spLocks noGrp="1"/>
          </p:cNvSpPr>
          <p:nvPr>
            <p:ph type="sldNum" sz="quarter" idx="12"/>
          </p:nvPr>
        </p:nvSpPr>
        <p:spPr/>
        <p:txBody>
          <a:bodyPr/>
          <a:lstStyle/>
          <a:p>
            <a:fld id="{D713258D-8ADF-4104-8549-480AC594DB7C}" type="slidenum">
              <a:rPr lang="en-US" smtClean="0"/>
              <a:t>7</a:t>
            </a:fld>
            <a:endParaRPr lang="en-US"/>
          </a:p>
        </p:txBody>
      </p:sp>
    </p:spTree>
    <p:extLst>
      <p:ext uri="{BB962C8B-B14F-4D97-AF65-F5344CB8AC3E}">
        <p14:creationId xmlns:p14="http://schemas.microsoft.com/office/powerpoint/2010/main" val="2219530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1" cy="6858000"/>
          </a:xfrm>
          <a:prstGeom prst="rect">
            <a:avLst/>
          </a:prstGeom>
        </p:spPr>
      </p:pic>
      <p:sp>
        <p:nvSpPr>
          <p:cNvPr id="4" name="TextBox 3"/>
          <p:cNvSpPr txBox="1"/>
          <p:nvPr/>
        </p:nvSpPr>
        <p:spPr>
          <a:xfrm>
            <a:off x="304800" y="182880"/>
            <a:ext cx="2644140" cy="584775"/>
          </a:xfrm>
          <a:prstGeom prst="rect">
            <a:avLst/>
          </a:prstGeom>
          <a:noFill/>
        </p:spPr>
        <p:txBody>
          <a:bodyPr wrap="square" rtlCol="0">
            <a:spAutoFit/>
          </a:bodyPr>
          <a:lstStyle/>
          <a:p>
            <a:r>
              <a:rPr lang="en-US" sz="3200" b="1" dirty="0"/>
              <a:t>Southwest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1005" y="182880"/>
            <a:ext cx="2058115" cy="5615940"/>
          </a:xfrm>
          <a:prstGeom prst="rect">
            <a:avLst/>
          </a:prstGeom>
        </p:spPr>
      </p:pic>
      <p:sp>
        <p:nvSpPr>
          <p:cNvPr id="8" name="Rectangle 7"/>
          <p:cNvSpPr/>
          <p:nvPr/>
        </p:nvSpPr>
        <p:spPr>
          <a:xfrm>
            <a:off x="0" y="5625827"/>
            <a:ext cx="3115438" cy="949733"/>
          </a:xfrm>
          <a:prstGeom prst="rect">
            <a:avLst/>
          </a:prstGeom>
          <a:solidFill>
            <a:srgbClr val="4698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560941" y="5715317"/>
            <a:ext cx="2037164" cy="714874"/>
          </a:xfrm>
          <a:prstGeom prst="rect">
            <a:avLst/>
          </a:prstGeom>
        </p:spPr>
      </p:pic>
      <p:sp>
        <p:nvSpPr>
          <p:cNvPr id="2" name="Slide Number Placeholder 1">
            <a:extLst>
              <a:ext uri="{FF2B5EF4-FFF2-40B4-BE49-F238E27FC236}">
                <a16:creationId xmlns:a16="http://schemas.microsoft.com/office/drawing/2014/main" id="{9D4DD139-A92A-4A86-BBAA-85A853B4B30D}"/>
              </a:ext>
            </a:extLst>
          </p:cNvPr>
          <p:cNvSpPr>
            <a:spLocks noGrp="1"/>
          </p:cNvSpPr>
          <p:nvPr>
            <p:ph type="sldNum" sz="quarter" idx="12"/>
          </p:nvPr>
        </p:nvSpPr>
        <p:spPr/>
        <p:txBody>
          <a:bodyPr/>
          <a:lstStyle/>
          <a:p>
            <a:fld id="{D713258D-8ADF-4104-8549-480AC594DB7C}" type="slidenum">
              <a:rPr lang="en-US" smtClean="0"/>
              <a:t>8</a:t>
            </a:fld>
            <a:endParaRPr lang="en-US"/>
          </a:p>
        </p:txBody>
      </p:sp>
    </p:spTree>
    <p:extLst>
      <p:ext uri="{BB962C8B-B14F-4D97-AF65-F5344CB8AC3E}">
        <p14:creationId xmlns:p14="http://schemas.microsoft.com/office/powerpoint/2010/main" val="2318559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5" cy="6858000"/>
          </a:xfrm>
          <a:prstGeom prst="rect">
            <a:avLst/>
          </a:prstGeom>
        </p:spPr>
      </p:pic>
      <p:sp>
        <p:nvSpPr>
          <p:cNvPr id="4" name="TextBox 3"/>
          <p:cNvSpPr txBox="1"/>
          <p:nvPr/>
        </p:nvSpPr>
        <p:spPr>
          <a:xfrm>
            <a:off x="304800" y="182880"/>
            <a:ext cx="2644140" cy="584775"/>
          </a:xfrm>
          <a:prstGeom prst="rect">
            <a:avLst/>
          </a:prstGeom>
          <a:noFill/>
        </p:spPr>
        <p:txBody>
          <a:bodyPr wrap="square" rtlCol="0">
            <a:spAutoFit/>
          </a:bodyPr>
          <a:lstStyle/>
          <a:p>
            <a:r>
              <a:rPr lang="en-US" sz="3200" b="1" dirty="0"/>
              <a:t>Southeast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1005" y="182880"/>
            <a:ext cx="2058115" cy="5615940"/>
          </a:xfrm>
          <a:prstGeom prst="rect">
            <a:avLst/>
          </a:prstGeom>
        </p:spPr>
      </p:pic>
      <p:sp>
        <p:nvSpPr>
          <p:cNvPr id="9" name="Rectangle 8"/>
          <p:cNvSpPr/>
          <p:nvPr/>
        </p:nvSpPr>
        <p:spPr>
          <a:xfrm>
            <a:off x="0" y="5625827"/>
            <a:ext cx="3115438" cy="949733"/>
          </a:xfrm>
          <a:prstGeom prst="rect">
            <a:avLst/>
          </a:prstGeom>
          <a:solidFill>
            <a:srgbClr val="4698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560941" y="5715317"/>
            <a:ext cx="2037164" cy="714874"/>
          </a:xfrm>
          <a:prstGeom prst="rect">
            <a:avLst/>
          </a:prstGeom>
        </p:spPr>
      </p:pic>
      <p:sp>
        <p:nvSpPr>
          <p:cNvPr id="2" name="Slide Number Placeholder 1">
            <a:extLst>
              <a:ext uri="{FF2B5EF4-FFF2-40B4-BE49-F238E27FC236}">
                <a16:creationId xmlns:a16="http://schemas.microsoft.com/office/drawing/2014/main" id="{DE1F3D4F-6017-44A5-8C07-128130935049}"/>
              </a:ext>
            </a:extLst>
          </p:cNvPr>
          <p:cNvSpPr>
            <a:spLocks noGrp="1"/>
          </p:cNvSpPr>
          <p:nvPr>
            <p:ph type="sldNum" sz="quarter" idx="12"/>
          </p:nvPr>
        </p:nvSpPr>
        <p:spPr/>
        <p:txBody>
          <a:bodyPr/>
          <a:lstStyle/>
          <a:p>
            <a:fld id="{D713258D-8ADF-4104-8549-480AC594DB7C}" type="slidenum">
              <a:rPr lang="en-US" smtClean="0"/>
              <a:t>9</a:t>
            </a:fld>
            <a:endParaRPr lang="en-US"/>
          </a:p>
        </p:txBody>
      </p:sp>
    </p:spTree>
    <p:extLst>
      <p:ext uri="{BB962C8B-B14F-4D97-AF65-F5344CB8AC3E}">
        <p14:creationId xmlns:p14="http://schemas.microsoft.com/office/powerpoint/2010/main" val="3182173702"/>
      </p:ext>
    </p:extLst>
  </p:cSld>
  <p:clrMapOvr>
    <a:masterClrMapping/>
  </p:clrMapOvr>
</p:sld>
</file>

<file path=ppt/theme/theme1.xml><?xml version="1.0" encoding="utf-8"?>
<a:theme xmlns:a="http://schemas.openxmlformats.org/drawingml/2006/main" name="Office Theme">
  <a:themeElements>
    <a:clrScheme name="Iowa DOT Updated">
      <a:dk1>
        <a:srgbClr val="3C3732"/>
      </a:dk1>
      <a:lt1>
        <a:srgbClr val="FFFFFF"/>
      </a:lt1>
      <a:dk2>
        <a:srgbClr val="4698CB"/>
      </a:dk2>
      <a:lt2>
        <a:srgbClr val="666666"/>
      </a:lt2>
      <a:accent1>
        <a:srgbClr val="719949"/>
      </a:accent1>
      <a:accent2>
        <a:srgbClr val="0097A9"/>
      </a:accent2>
      <a:accent3>
        <a:srgbClr val="5E366E"/>
      </a:accent3>
      <a:accent4>
        <a:srgbClr val="FFC72C"/>
      </a:accent4>
      <a:accent5>
        <a:srgbClr val="E87722"/>
      </a:accent5>
      <a:accent6>
        <a:srgbClr val="B1B3B3"/>
      </a:accent6>
      <a:hlink>
        <a:srgbClr val="4698CB"/>
      </a:hlink>
      <a:folHlink>
        <a:srgbClr val="719949"/>
      </a:folHlink>
    </a:clrScheme>
    <a:fontScheme name="IADOT_DSM_I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C58640-3827-45C2-A424-BE4AE9E4AB15}" vid="{61200061-88E4-4FA1-A697-BBDF56D77B36}"/>
    </a:ext>
  </a:extLst>
</a:theme>
</file>

<file path=ppt/theme/theme2.xml><?xml version="1.0" encoding="utf-8"?>
<a:theme xmlns:a="http://schemas.openxmlformats.org/drawingml/2006/main" name="1_Office Theme">
  <a:themeElements>
    <a:clrScheme name="Iowa DOT Updated">
      <a:dk1>
        <a:srgbClr val="3C3732"/>
      </a:dk1>
      <a:lt1>
        <a:srgbClr val="FFFFFF"/>
      </a:lt1>
      <a:dk2>
        <a:srgbClr val="4698CB"/>
      </a:dk2>
      <a:lt2>
        <a:srgbClr val="666666"/>
      </a:lt2>
      <a:accent1>
        <a:srgbClr val="719949"/>
      </a:accent1>
      <a:accent2>
        <a:srgbClr val="0097A9"/>
      </a:accent2>
      <a:accent3>
        <a:srgbClr val="5E366E"/>
      </a:accent3>
      <a:accent4>
        <a:srgbClr val="FFC72C"/>
      </a:accent4>
      <a:accent5>
        <a:srgbClr val="E87722"/>
      </a:accent5>
      <a:accent6>
        <a:srgbClr val="B1B3B3"/>
      </a:accent6>
      <a:hlink>
        <a:srgbClr val="4698CB"/>
      </a:hlink>
      <a:folHlink>
        <a:srgbClr val="719949"/>
      </a:folHlink>
    </a:clrScheme>
    <a:fontScheme name="IADOT_DSM_I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DOT_DSMICM_TEMPLATE.potx" id="{C0AC7AC5-3341-4960-84B6-E958382A58C1}" vid="{68C068D6-7892-4139-9CE3-CE705D92DC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IADOT_DSMICM_TEMPLATE_V2</Template>
  <TotalTime>4173</TotalTime>
  <Words>2042</Words>
  <Application>Microsoft Office PowerPoint</Application>
  <PresentationFormat>Widescreen</PresentationFormat>
  <Paragraphs>263</Paragraphs>
  <Slides>23</Slides>
  <Notes>23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23</vt:i4>
      </vt:variant>
    </vt:vector>
  </HeadingPairs>
  <TitlesOfParts>
    <vt:vector size="27" baseType="lpstr">
      <vt:lpstr>Arial</vt:lpstr>
      <vt:lpstr>Calibri</vt:lpstr>
      <vt:lpstr>Office Theme</vt:lpstr>
      <vt:lpstr>1_Office Theme</vt:lpstr>
      <vt:lpstr>Des Moines Integrated Corridor Management - Update</vt:lpstr>
      <vt:lpstr>What is Integrated Corridor Management (ICM)</vt:lpstr>
      <vt:lpstr>ICM Goals</vt:lpstr>
      <vt:lpstr>Partnerships </vt:lpstr>
      <vt:lpstr>Why ICM for Des Moines Metropolitan Area?</vt:lpstr>
      <vt:lpstr>PowerPoint Presentation</vt:lpstr>
      <vt:lpstr>PowerPoint Presentation</vt:lpstr>
      <vt:lpstr>PowerPoint Presentation</vt:lpstr>
      <vt:lpstr>PowerPoint Presentation</vt:lpstr>
      <vt:lpstr>PowerPoint Presentation</vt:lpstr>
      <vt:lpstr>Preferred ICM Approach</vt:lpstr>
      <vt:lpstr>ICM Approach </vt:lpstr>
      <vt:lpstr>Ramp Metering</vt:lpstr>
      <vt:lpstr>Queue Warning</vt:lpstr>
      <vt:lpstr>Dynamic Shoulder Use</vt:lpstr>
      <vt:lpstr>PowerPoint Presentation</vt:lpstr>
      <vt:lpstr>PowerPoint Presentation</vt:lpstr>
      <vt:lpstr>PowerPoint Presentation</vt:lpstr>
      <vt:lpstr>ICM Program Goals 2020-2021</vt:lpstr>
      <vt:lpstr>Engagement Schedule</vt:lpstr>
      <vt:lpstr>Public Information Meeting - online</vt:lpstr>
      <vt:lpstr>ICM Program Sustainability</vt:lpstr>
      <vt:lpstr>PowerPoint Presentation</vt:lpstr>
    </vt:vector>
  </TitlesOfParts>
  <Company>HDR,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Hatfield Edstrom, Katie</dc:creator>
  <cp:lastModifiedBy>Nicholson, Tamara</cp:lastModifiedBy>
  <cp:revision>94</cp:revision>
  <dcterms:created xsi:type="dcterms:W3CDTF">2019-07-23T20:56:05Z</dcterms:created>
  <dcterms:modified xsi:type="dcterms:W3CDTF">2020-11-02T22:24:03Z</dcterms:modified>
</cp:coreProperties>
</file>