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5" r:id="rId2"/>
    <p:sldId id="372" r:id="rId3"/>
    <p:sldId id="374" r:id="rId4"/>
    <p:sldId id="261" r:id="rId5"/>
    <p:sldId id="373" r:id="rId6"/>
    <p:sldId id="264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432E6-6692-452E-8D3C-F329A7D8E05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57C64-AFE8-4D5A-8C12-FF914D324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3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B5F52-380A-49CE-8003-7A701B11119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2510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2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9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2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9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2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0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1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3A50C-2DFA-4055-9A92-B9C197E74C6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6DCD-775C-442C-A781-32EF62630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9C686-7E10-4775-8D46-377CD6D7F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25" r="1691" b="-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05DD1-5072-4267-A4EE-BB4516AFF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46" y="4185749"/>
            <a:ext cx="6949328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 b="1" dirty="0"/>
              <a:t>Iowa 2 Improvements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256A4-4B95-45ED-8C2D-3D19D196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47" y="4856920"/>
            <a:ext cx="7173771" cy="142926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800" dirty="0"/>
              <a:t>Status of flood related improvements on IA 2  from Missouri River to I-29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700" dirty="0"/>
              <a:t>Scott Schram</a:t>
            </a:r>
          </a:p>
          <a:p>
            <a:r>
              <a:rPr lang="en-US" sz="1700" dirty="0"/>
              <a:t>District 4 Engineer</a:t>
            </a:r>
          </a:p>
        </p:txBody>
      </p:sp>
    </p:spTree>
    <p:extLst>
      <p:ext uri="{BB962C8B-B14F-4D97-AF65-F5344CB8AC3E}">
        <p14:creationId xmlns:p14="http://schemas.microsoft.com/office/powerpoint/2010/main" val="266661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3DAC33-7C90-4BC9-A24E-8F9EC2AA5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7" r="10607"/>
          <a:stretch/>
        </p:blipFill>
        <p:spPr>
          <a:xfrm>
            <a:off x="2432021" y="10"/>
            <a:ext cx="6711980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5728"/>
          </a:xfrm>
        </p:spPr>
        <p:txBody>
          <a:bodyPr anchor="b">
            <a:normAutofit/>
          </a:bodyPr>
          <a:lstStyle/>
          <a:p>
            <a:r>
              <a:rPr lang="en-US" sz="2400" b="1"/>
              <a:t>Overflow bridges – background and concept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5031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433" y="2722818"/>
            <a:ext cx="2998382" cy="3874132"/>
          </a:xfrm>
        </p:spPr>
        <p:txBody>
          <a:bodyPr anchor="t">
            <a:normAutofit/>
          </a:bodyPr>
          <a:lstStyle/>
          <a:p>
            <a:pPr>
              <a:spcAft>
                <a:spcPts val="450"/>
              </a:spcAft>
            </a:pPr>
            <a:r>
              <a:rPr lang="en-US" sz="1200" dirty="0"/>
              <a:t>1986</a:t>
            </a:r>
          </a:p>
          <a:p>
            <a:pPr lvl="1">
              <a:spcAft>
                <a:spcPts val="450"/>
              </a:spcAft>
            </a:pPr>
            <a:r>
              <a:rPr lang="en-US" sz="1200" dirty="0"/>
              <a:t>Existing river bridge (blue line) constructed and tied into original levee (red line)</a:t>
            </a:r>
          </a:p>
          <a:p>
            <a:pPr>
              <a:spcAft>
                <a:spcPts val="450"/>
              </a:spcAft>
            </a:pPr>
            <a:r>
              <a:rPr lang="en-US" sz="1200" dirty="0"/>
              <a:t>2012 </a:t>
            </a:r>
          </a:p>
          <a:p>
            <a:pPr lvl="1">
              <a:spcAft>
                <a:spcPts val="450"/>
              </a:spcAft>
            </a:pPr>
            <a:r>
              <a:rPr lang="en-US" sz="1200" dirty="0"/>
              <a:t>Levee was re-aligned (yellow line) </a:t>
            </a:r>
          </a:p>
          <a:p>
            <a:pPr lvl="1">
              <a:spcAft>
                <a:spcPts val="450"/>
              </a:spcAft>
            </a:pPr>
            <a:r>
              <a:rPr lang="en-US" sz="1200" dirty="0"/>
              <a:t>Levee “bump-out” needed to meet the roadway at the correct elevation</a:t>
            </a:r>
          </a:p>
          <a:p>
            <a:r>
              <a:rPr lang="en-US" sz="1200" dirty="0"/>
              <a:t>2019-2020 </a:t>
            </a:r>
          </a:p>
          <a:p>
            <a:pPr lvl="1"/>
            <a:r>
              <a:rPr lang="en-US" sz="1200" dirty="0"/>
              <a:t>Constructed 1000’ long overflow bridges (purple line)</a:t>
            </a:r>
          </a:p>
          <a:p>
            <a:pPr lvl="1"/>
            <a:r>
              <a:rPr lang="en-US" sz="1200" dirty="0"/>
              <a:t>Levee realigned to remove “bump-out” (green line)</a:t>
            </a:r>
          </a:p>
          <a:p>
            <a:pPr lvl="1">
              <a:spcAft>
                <a:spcPts val="450"/>
              </a:spcAft>
            </a:pPr>
            <a:endParaRPr lang="en-US" sz="1200" dirty="0"/>
          </a:p>
          <a:p>
            <a:endParaRPr lang="en-US" sz="1200" dirty="0"/>
          </a:p>
          <a:p>
            <a:endParaRPr lang="en-US" sz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088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5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58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9E990E8-0347-45BB-AB54-99D7C60B2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276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F5E7F37-F443-4920-A053-6C032142DD87}"/>
              </a:ext>
            </a:extLst>
          </p:cNvPr>
          <p:cNvSpPr txBox="1"/>
          <p:nvPr/>
        </p:nvSpPr>
        <p:spPr>
          <a:xfrm>
            <a:off x="281160" y="4838895"/>
            <a:ext cx="19528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Overflow Bridges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July 2019 letting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$34.3 million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E358E1-6791-4341-8264-9C6882BABDD7}"/>
              </a:ext>
            </a:extLst>
          </p:cNvPr>
          <p:cNvSpPr txBox="1"/>
          <p:nvPr/>
        </p:nvSpPr>
        <p:spPr>
          <a:xfrm>
            <a:off x="2210939" y="4898904"/>
            <a:ext cx="18261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Grade Raise (Phase I)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sz="1500" dirty="0"/>
              <a:t>July 2020 Letting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sz="1500" dirty="0"/>
              <a:t>$16.8 million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1D8315-1412-4614-A080-30D56A61899C}"/>
              </a:ext>
            </a:extLst>
          </p:cNvPr>
          <p:cNvSpPr txBox="1"/>
          <p:nvPr/>
        </p:nvSpPr>
        <p:spPr>
          <a:xfrm>
            <a:off x="6368902" y="4126277"/>
            <a:ext cx="2513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Grade Raise (Phase II)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Protective Dike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New Levee District will lead development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FY 2022 target letting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$1.5 million (DOT share)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698C649-181E-4E9E-91EB-4BDEBBC8A7D8}"/>
              </a:ext>
            </a:extLst>
          </p:cNvPr>
          <p:cNvCxnSpPr>
            <a:cxnSpLocks/>
          </p:cNvCxnSpPr>
          <p:nvPr/>
        </p:nvCxnSpPr>
        <p:spPr>
          <a:xfrm flipV="1">
            <a:off x="3175628" y="1765005"/>
            <a:ext cx="455195" cy="2969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DF95B8-D150-4CA9-98CE-86060739F164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7243792" y="1532079"/>
            <a:ext cx="381804" cy="25941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2FF23D2-7E5F-480C-BFC8-F7D1CA22E8A4}"/>
              </a:ext>
            </a:extLst>
          </p:cNvPr>
          <p:cNvCxnSpPr>
            <a:cxnSpLocks/>
          </p:cNvCxnSpPr>
          <p:nvPr/>
        </p:nvCxnSpPr>
        <p:spPr>
          <a:xfrm flipV="1">
            <a:off x="1111384" y="3125972"/>
            <a:ext cx="198200" cy="1560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3B52B92-85D3-42FD-9A73-3231BB61DF13}"/>
              </a:ext>
            </a:extLst>
          </p:cNvPr>
          <p:cNvCxnSpPr>
            <a:cxnSpLocks/>
          </p:cNvCxnSpPr>
          <p:nvPr/>
        </p:nvCxnSpPr>
        <p:spPr>
          <a:xfrm flipV="1">
            <a:off x="5318077" y="1669312"/>
            <a:ext cx="551095" cy="2402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71BF8C3-E698-47D6-809B-FB8F187D2009}"/>
              </a:ext>
            </a:extLst>
          </p:cNvPr>
          <p:cNvSpPr txBox="1"/>
          <p:nvPr/>
        </p:nvSpPr>
        <p:spPr>
          <a:xfrm>
            <a:off x="4249203" y="4327854"/>
            <a:ext cx="2258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Additional Drainage</a:t>
            </a:r>
          </a:p>
          <a:p>
            <a:r>
              <a:rPr lang="en-US" sz="1500" u="sng" dirty="0"/>
              <a:t>Structure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Stand alone DOT project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Letting TBD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/>
              <a:t>$2-3 million</a:t>
            </a:r>
          </a:p>
        </p:txBody>
      </p:sp>
    </p:spTree>
    <p:extLst>
      <p:ext uri="{BB962C8B-B14F-4D97-AF65-F5344CB8AC3E}">
        <p14:creationId xmlns:p14="http://schemas.microsoft.com/office/powerpoint/2010/main" val="323137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2BF39F4-48A8-4622-951A-F3FF86552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r="4276" b="-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5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6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2" name="Freeform: Shape 17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77C223-F4A4-4F79-A009-83526CDF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551037"/>
            <a:ext cx="3766336" cy="1509931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chemeClr val="tx2"/>
                </a:solidFill>
              </a:rPr>
              <a:t>IA 2 Overflow Bridges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BD101-C24C-448D-9B19-DEE1E402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685" y="4551037"/>
            <a:ext cx="3694808" cy="1509935"/>
          </a:xfrm>
        </p:spPr>
        <p:txBody>
          <a:bodyPr anchor="ctr">
            <a:norm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Eastbound completed December 2019</a:t>
            </a:r>
          </a:p>
          <a:p>
            <a:r>
              <a:rPr lang="en-US" sz="1600">
                <a:solidFill>
                  <a:schemeClr val="tx2"/>
                </a:solidFill>
              </a:rPr>
              <a:t>Westbound completed September 2020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621830-2FC4-4B0A-B9FA-D87F9B618931}"/>
              </a:ext>
            </a:extLst>
          </p:cNvPr>
          <p:cNvSpPr txBox="1">
            <a:spLocks/>
          </p:cNvSpPr>
          <p:nvPr/>
        </p:nvSpPr>
        <p:spPr>
          <a:xfrm>
            <a:off x="4257753" y="4255036"/>
            <a:ext cx="3486772" cy="3992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1783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44E9D4E-D193-416D-9BE3-4A0D508BB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248FF-3B09-45F9-AD19-38E3B325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758284"/>
            <a:ext cx="2743200" cy="31965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/>
              <a:t>Phase I Improvements</a:t>
            </a:r>
            <a:br>
              <a:rPr lang="en-US" sz="2900"/>
            </a:br>
            <a:r>
              <a:rPr lang="en-US" sz="2900"/>
              <a:t>10/30/2020</a:t>
            </a:r>
            <a:br>
              <a:rPr lang="en-US" sz="2900"/>
            </a:br>
            <a:br>
              <a:rPr lang="en-US" sz="2900"/>
            </a:br>
            <a:r>
              <a:rPr lang="en-US" sz="2900"/>
              <a:t>Grade Raise ~ 4’</a:t>
            </a:r>
            <a:br>
              <a:rPr lang="en-US" sz="2900"/>
            </a:br>
            <a:r>
              <a:rPr lang="en-US" sz="2900"/>
              <a:t>+ 2 Slab Bridges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4063141"/>
            <a:ext cx="1940093" cy="0"/>
          </a:xfrm>
          <a:prstGeom prst="line">
            <a:avLst/>
          </a:prstGeom>
          <a:ln w="22225">
            <a:solidFill>
              <a:srgbClr val="665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Interstate 29 in South Dakota - Wikiwand">
            <a:extLst>
              <a:ext uri="{FF2B5EF4-FFF2-40B4-BE49-F238E27FC236}">
                <a16:creationId xmlns:a16="http://schemas.microsoft.com/office/drawing/2014/main" id="{532F5D6F-ADB6-41E6-A694-2F4521D7C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33" y="574741"/>
            <a:ext cx="237353" cy="2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32A446-3AF9-4780-9057-4BE2BBB90CF1}"/>
              </a:ext>
            </a:extLst>
          </p:cNvPr>
          <p:cNvCxnSpPr>
            <a:cxnSpLocks/>
          </p:cNvCxnSpPr>
          <p:nvPr/>
        </p:nvCxnSpPr>
        <p:spPr>
          <a:xfrm>
            <a:off x="3646967" y="659219"/>
            <a:ext cx="5592725" cy="169847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41D762-2DDF-42CE-9BD3-9F6E69C76DDE}"/>
              </a:ext>
            </a:extLst>
          </p:cNvPr>
          <p:cNvCxnSpPr>
            <a:cxnSpLocks/>
          </p:cNvCxnSpPr>
          <p:nvPr/>
        </p:nvCxnSpPr>
        <p:spPr>
          <a:xfrm flipV="1">
            <a:off x="3384582" y="3528420"/>
            <a:ext cx="1750944" cy="1554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AF8986-FCF1-4C3B-9D7C-A45B71CC53E5}"/>
              </a:ext>
            </a:extLst>
          </p:cNvPr>
          <p:cNvCxnSpPr>
            <a:cxnSpLocks/>
          </p:cNvCxnSpPr>
          <p:nvPr/>
        </p:nvCxnSpPr>
        <p:spPr>
          <a:xfrm flipV="1">
            <a:off x="3384582" y="1150233"/>
            <a:ext cx="3271399" cy="25336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2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A61563-3C72-4453-814F-C1AB7C75D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3516A-21D4-442D-98E1-2A46D67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758284"/>
            <a:ext cx="2996216" cy="3196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Phase I Improvements (cont.)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11/2/2020 Begin Deck Pour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11/2/2020 Begin Paving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12/1/2020 Open to EB Traffic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WB TBD Fall 2021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4063141"/>
            <a:ext cx="1940093" cy="0"/>
          </a:xfrm>
          <a:prstGeom prst="line">
            <a:avLst/>
          </a:prstGeom>
          <a:ln w="22225">
            <a:solidFill>
              <a:srgbClr val="4F3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Interstate 29 in South Dakota - Wikiwand">
            <a:extLst>
              <a:ext uri="{FF2B5EF4-FFF2-40B4-BE49-F238E27FC236}">
                <a16:creationId xmlns:a16="http://schemas.microsoft.com/office/drawing/2014/main" id="{57034054-7FDF-4E26-8264-60A5EE77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41" y="1063839"/>
            <a:ext cx="237353" cy="2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55A2FD-E5A4-41B0-8C9D-C615F6A4F211}"/>
              </a:ext>
            </a:extLst>
          </p:cNvPr>
          <p:cNvCxnSpPr>
            <a:cxnSpLocks/>
          </p:cNvCxnSpPr>
          <p:nvPr/>
        </p:nvCxnSpPr>
        <p:spPr>
          <a:xfrm flipV="1">
            <a:off x="3583172" y="1350336"/>
            <a:ext cx="5528930" cy="55063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27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BC0D-26E6-4D30-915E-CC1EB09AD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Phase II </a:t>
            </a:r>
            <a:br>
              <a:rPr lang="en-US" sz="3100"/>
            </a:br>
            <a:r>
              <a:rPr lang="en-US" sz="3100"/>
              <a:t>(New Levee District)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B6EA6D-DE3C-42CE-B4A9-5B08A1428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3" b="717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3E655-2303-42A8-BB02-A35CEB5A4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265" y="3752850"/>
            <a:ext cx="6687879" cy="3179578"/>
          </a:xfrm>
        </p:spPr>
        <p:txBody>
          <a:bodyPr anchor="ctr">
            <a:normAutofit/>
          </a:bodyPr>
          <a:lstStyle/>
          <a:p>
            <a:r>
              <a:rPr lang="en-US" sz="1600" dirty="0"/>
              <a:t>Petition filed by Landowners on 10/20/2020 to Fremont County Auditor</a:t>
            </a:r>
          </a:p>
          <a:p>
            <a:r>
              <a:rPr lang="en-US" sz="1600" dirty="0"/>
              <a:t>Next Steps per Chapter 468</a:t>
            </a:r>
          </a:p>
          <a:p>
            <a:pPr lvl="1"/>
            <a:r>
              <a:rPr lang="en-US" sz="1600" dirty="0"/>
              <a:t>County hires engineer to review and file report</a:t>
            </a:r>
          </a:p>
          <a:p>
            <a:pPr lvl="1"/>
            <a:r>
              <a:rPr lang="en-US" sz="1600" dirty="0"/>
              <a:t>Hearing is scheduled</a:t>
            </a:r>
          </a:p>
          <a:p>
            <a:pPr lvl="1"/>
            <a:r>
              <a:rPr lang="en-US" sz="1600" dirty="0"/>
              <a:t>District is established</a:t>
            </a:r>
          </a:p>
          <a:p>
            <a:pPr lvl="1"/>
            <a:r>
              <a:rPr lang="en-US" sz="1600" dirty="0"/>
              <a:t>3 landowners are elected as trustees</a:t>
            </a:r>
          </a:p>
          <a:p>
            <a:r>
              <a:rPr lang="en-US" sz="1600" dirty="0"/>
              <a:t>Levee District Hires Engineer</a:t>
            </a:r>
          </a:p>
          <a:p>
            <a:pPr lvl="1"/>
            <a:r>
              <a:rPr lang="en-US" sz="1600" dirty="0"/>
              <a:t>Local letting led by the Levee District</a:t>
            </a:r>
          </a:p>
          <a:p>
            <a:r>
              <a:rPr lang="en-US" sz="1600" dirty="0"/>
              <a:t>DOT Reimburses costs for construction (~$1.5M)</a:t>
            </a:r>
          </a:p>
        </p:txBody>
      </p:sp>
    </p:spTree>
    <p:extLst>
      <p:ext uri="{BB962C8B-B14F-4D97-AF65-F5344CB8AC3E}">
        <p14:creationId xmlns:p14="http://schemas.microsoft.com/office/powerpoint/2010/main" val="3308930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227</Words>
  <Application>Microsoft Office PowerPoint</Application>
  <PresentationFormat>On-screen Show (4:3)</PresentationFormat>
  <Paragraphs>48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Iowa 2 Improvements Update</vt:lpstr>
      <vt:lpstr>Overflow bridges – background and concept</vt:lpstr>
      <vt:lpstr>PowerPoint Presentation</vt:lpstr>
      <vt:lpstr>IA 2 Overflow Bridges Today</vt:lpstr>
      <vt:lpstr>Phase I Improvements 10/30/2020  Grade Raise ~ 4’ + 2 Slab Bridges</vt:lpstr>
      <vt:lpstr>Phase I Improvements (cont.)  11/2/2020 Begin Deck Pour  11/2/2020 Begin Paving  12/1/2020 Open to EB Traffic  WB TBD Fall 2021</vt:lpstr>
      <vt:lpstr>Phase II  (New Levee District)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2 Improvements Update</dc:title>
  <dc:creator>Schram, Scott</dc:creator>
  <cp:lastModifiedBy>Murray, Rick</cp:lastModifiedBy>
  <cp:revision>2</cp:revision>
  <dcterms:created xsi:type="dcterms:W3CDTF">2020-11-04T20:31:43Z</dcterms:created>
  <dcterms:modified xsi:type="dcterms:W3CDTF">2020-11-04T21:48:07Z</dcterms:modified>
</cp:coreProperties>
</file>