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332" r:id="rId3"/>
    <p:sldId id="334" r:id="rId4"/>
    <p:sldId id="333" r:id="rId5"/>
    <p:sldId id="364" r:id="rId6"/>
    <p:sldId id="356" r:id="rId7"/>
    <p:sldId id="365" r:id="rId8"/>
    <p:sldId id="28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69686D"/>
    <a:srgbClr val="34495E"/>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0" autoAdjust="0"/>
    <p:restoredTop sz="95574" autoAdjust="0"/>
  </p:normalViewPr>
  <p:slideViewPr>
    <p:cSldViewPr>
      <p:cViewPr varScale="1">
        <p:scale>
          <a:sx n="133" d="100"/>
          <a:sy n="133" d="100"/>
        </p:scale>
        <p:origin x="504"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62" d="100"/>
          <a:sy n="62" d="100"/>
        </p:scale>
        <p:origin x="312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11/2/2020</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11/2/2020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November 10, 2020</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SFY2021</a:t>
            </a:r>
          </a:p>
          <a:p>
            <a:pPr lvl="1">
              <a:spcAft>
                <a:spcPts val="1200"/>
              </a:spcAft>
            </a:pPr>
            <a:r>
              <a:rPr lang="en-US" dirty="0"/>
              <a:t>Total number of projects awarded: 2</a:t>
            </a:r>
          </a:p>
          <a:p>
            <a:pPr lvl="1">
              <a:spcAft>
                <a:spcPts val="1200"/>
              </a:spcAft>
            </a:pPr>
            <a:r>
              <a:rPr lang="en-US" dirty="0"/>
              <a:t>Total project costs: $3,472,219</a:t>
            </a:r>
          </a:p>
          <a:p>
            <a:pPr lvl="1">
              <a:spcAft>
                <a:spcPts val="1200"/>
              </a:spcAft>
            </a:pPr>
            <a:r>
              <a:rPr lang="en-US" dirty="0"/>
              <a:t>Total amount awarded: $1,736,110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4037897148"/>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$970,179</a:t>
                      </a:r>
                    </a:p>
                  </a:txBody>
                  <a:tcPr/>
                </a:tc>
                <a:tc>
                  <a:txBody>
                    <a:bodyPr/>
                    <a:lstStyle/>
                    <a:p>
                      <a:pPr algn="ctr"/>
                      <a:r>
                        <a:rPr lang="en-US" sz="1500" dirty="0">
                          <a:latin typeface="PT Sans" panose="020B0503020203020204"/>
                        </a:rPr>
                        <a:t>$485,089</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2020 current Road Use Tax Revenue (as of  9/28/2020)</a:t>
                      </a:r>
                    </a:p>
                  </a:txBody>
                  <a:tcPr>
                    <a:solidFill>
                      <a:schemeClr val="tx1"/>
                    </a:solidFill>
                  </a:tcPr>
                </a:tc>
                <a:tc>
                  <a:txBody>
                    <a:bodyPr/>
                    <a:lstStyle/>
                    <a:p>
                      <a:pPr algn="ctr"/>
                      <a:r>
                        <a:rPr lang="en-US" sz="1500" dirty="0">
                          <a:latin typeface="PT Sans" panose="020B0503020203020204"/>
                        </a:rPr>
                        <a:t>$2,501,740.21</a:t>
                      </a:r>
                    </a:p>
                  </a:txBody>
                  <a:tcPr/>
                </a:tc>
                <a:tc>
                  <a:txBody>
                    <a:bodyPr/>
                    <a:lstStyle/>
                    <a:p>
                      <a:pPr algn="ctr"/>
                      <a:r>
                        <a:rPr lang="en-US" sz="1500" dirty="0">
                          <a:latin typeface="PT Sans" panose="020B0503020203020204"/>
                        </a:rPr>
                        <a:t>$1,250,870.10</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9/28/2020)</a:t>
                      </a:r>
                    </a:p>
                  </a:txBody>
                  <a:tcPr>
                    <a:solidFill>
                      <a:schemeClr val="tx1"/>
                    </a:solidFill>
                  </a:tcPr>
                </a:tc>
                <a:tc>
                  <a:txBody>
                    <a:bodyPr/>
                    <a:lstStyle/>
                    <a:p>
                      <a:pPr algn="ctr"/>
                      <a:r>
                        <a:rPr lang="en-US" sz="1500" dirty="0">
                          <a:latin typeface="PT Sans" panose="020B0503020203020204"/>
                        </a:rPr>
                        <a:t>$9,926,457.38</a:t>
                      </a:r>
                    </a:p>
                  </a:txBody>
                  <a:tcPr/>
                </a:tc>
                <a:tc>
                  <a:txBody>
                    <a:bodyPr/>
                    <a:lstStyle/>
                    <a:p>
                      <a:pPr algn="ctr"/>
                      <a:r>
                        <a:rPr lang="en-US" sz="1500" dirty="0">
                          <a:latin typeface="PT Sans" panose="020B0503020203020204"/>
                        </a:rPr>
                        <a:t>$1,250,870.10</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71716" cy="844612"/>
            <a:chOff x="172361" y="2033593"/>
            <a:chExt cx="8871716"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71716" cy="844612"/>
              <a:chOff x="173243" y="2962504"/>
              <a:chExt cx="8871716"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56105" y="3115112"/>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0033" y="5085184"/>
            <a:ext cx="2433903" cy="163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5C2733DA-9C17-434E-83E2-92A9674E1E4D}"/>
              </a:ext>
            </a:extLst>
          </p:cNvPr>
          <p:cNvSpPr>
            <a:spLocks noChangeAspect="1"/>
          </p:cNvSpPr>
          <p:nvPr/>
        </p:nvSpPr>
        <p:spPr>
          <a:xfrm>
            <a:off x="4654810" y="6014367"/>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 name="Table 2">
            <a:extLst>
              <a:ext uri="{FF2B5EF4-FFF2-40B4-BE49-F238E27FC236}">
                <a16:creationId xmlns:a16="http://schemas.microsoft.com/office/drawing/2014/main" id="{92627F9C-7F70-44D9-83CA-47B9028E1CD3}"/>
              </a:ext>
            </a:extLst>
          </p:cNvPr>
          <p:cNvGraphicFramePr>
            <a:graphicFrameLocks noGrp="1"/>
          </p:cNvGraphicFramePr>
          <p:nvPr>
            <p:extLst>
              <p:ext uri="{D42A27DB-BD31-4B8C-83A1-F6EECF244321}">
                <p14:modId xmlns:p14="http://schemas.microsoft.com/office/powerpoint/2010/main" val="1669158444"/>
              </p:ext>
            </p:extLst>
          </p:nvPr>
        </p:nvGraphicFramePr>
        <p:xfrm>
          <a:off x="83103" y="2466485"/>
          <a:ext cx="8896156" cy="158496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2624080361"/>
                    </a:ext>
                  </a:extLst>
                </a:gridCol>
                <a:gridCol w="1440160">
                  <a:extLst>
                    <a:ext uri="{9D8B030D-6E8A-4147-A177-3AD203B41FA5}">
                      <a16:colId xmlns:a16="http://schemas.microsoft.com/office/drawing/2014/main" val="1223211575"/>
                    </a:ext>
                  </a:extLst>
                </a:gridCol>
                <a:gridCol w="648072">
                  <a:extLst>
                    <a:ext uri="{9D8B030D-6E8A-4147-A177-3AD203B41FA5}">
                      <a16:colId xmlns:a16="http://schemas.microsoft.com/office/drawing/2014/main" val="2720323310"/>
                    </a:ext>
                  </a:extLst>
                </a:gridCol>
                <a:gridCol w="1296144">
                  <a:extLst>
                    <a:ext uri="{9D8B030D-6E8A-4147-A177-3AD203B41FA5}">
                      <a16:colId xmlns:a16="http://schemas.microsoft.com/office/drawing/2014/main" val="650114751"/>
                    </a:ext>
                  </a:extLst>
                </a:gridCol>
                <a:gridCol w="1368152">
                  <a:extLst>
                    <a:ext uri="{9D8B030D-6E8A-4147-A177-3AD203B41FA5}">
                      <a16:colId xmlns:a16="http://schemas.microsoft.com/office/drawing/2014/main" val="2726600765"/>
                    </a:ext>
                  </a:extLst>
                </a:gridCol>
                <a:gridCol w="1451374">
                  <a:extLst>
                    <a:ext uri="{9D8B030D-6E8A-4147-A177-3AD203B41FA5}">
                      <a16:colId xmlns:a16="http://schemas.microsoft.com/office/drawing/2014/main" val="37103315"/>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1,700 feet of Ziegler Drive NW, turn lanes on U.S. 65, left turn lane on Ziegler Drive NW and a traffic signal at U.S. 65 and Ziegler Drive NW.</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Altoona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45</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$3,977,113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$1,988,557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386877"/>
                  </a:ext>
                </a:extLst>
              </a:tr>
            </a:tbl>
          </a:graphicData>
        </a:graphic>
      </p:graphicFrame>
      <p:graphicFrame>
        <p:nvGraphicFramePr>
          <p:cNvPr id="37" name="Table 36">
            <a:extLst>
              <a:ext uri="{FF2B5EF4-FFF2-40B4-BE49-F238E27FC236}">
                <a16:creationId xmlns:a16="http://schemas.microsoft.com/office/drawing/2014/main" id="{6E61090E-8007-447E-AA42-CB5BD35F67C2}"/>
              </a:ext>
            </a:extLst>
          </p:cNvPr>
          <p:cNvGraphicFramePr>
            <a:graphicFrameLocks noGrp="1"/>
          </p:cNvGraphicFramePr>
          <p:nvPr>
            <p:extLst>
              <p:ext uri="{D42A27DB-BD31-4B8C-83A1-F6EECF244321}">
                <p14:modId xmlns:p14="http://schemas.microsoft.com/office/powerpoint/2010/main" val="3448689028"/>
              </p:ext>
            </p:extLst>
          </p:nvPr>
        </p:nvGraphicFramePr>
        <p:xfrm>
          <a:off x="83103" y="4051445"/>
          <a:ext cx="8896156" cy="797888"/>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2624080361"/>
                    </a:ext>
                  </a:extLst>
                </a:gridCol>
                <a:gridCol w="1440160">
                  <a:extLst>
                    <a:ext uri="{9D8B030D-6E8A-4147-A177-3AD203B41FA5}">
                      <a16:colId xmlns:a16="http://schemas.microsoft.com/office/drawing/2014/main" val="1223211575"/>
                    </a:ext>
                  </a:extLst>
                </a:gridCol>
                <a:gridCol w="648072">
                  <a:extLst>
                    <a:ext uri="{9D8B030D-6E8A-4147-A177-3AD203B41FA5}">
                      <a16:colId xmlns:a16="http://schemas.microsoft.com/office/drawing/2014/main" val="2720323310"/>
                    </a:ext>
                  </a:extLst>
                </a:gridCol>
                <a:gridCol w="1296144">
                  <a:extLst>
                    <a:ext uri="{9D8B030D-6E8A-4147-A177-3AD203B41FA5}">
                      <a16:colId xmlns:a16="http://schemas.microsoft.com/office/drawing/2014/main" val="650114751"/>
                    </a:ext>
                  </a:extLst>
                </a:gridCol>
                <a:gridCol w="1368152">
                  <a:extLst>
                    <a:ext uri="{9D8B030D-6E8A-4147-A177-3AD203B41FA5}">
                      <a16:colId xmlns:a16="http://schemas.microsoft.com/office/drawing/2014/main" val="2726600765"/>
                    </a:ext>
                  </a:extLst>
                </a:gridCol>
                <a:gridCol w="1451374">
                  <a:extLst>
                    <a:ext uri="{9D8B030D-6E8A-4147-A177-3AD203B41FA5}">
                      <a16:colId xmlns:a16="http://schemas.microsoft.com/office/drawing/2014/main" val="37103315"/>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3,700 feet of Ziegler Drive.</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Bondurant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49</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$4,844,713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$2,422,357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6386877"/>
                  </a:ext>
                </a:extLst>
              </a:tr>
            </a:tbl>
          </a:graphicData>
        </a:graphic>
      </p:graphicFrame>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Altoona</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Construction of approximately 1,700 feet of Ziegler Drive NW, turn lanes on U.S. 65, left turn lane on Ziegler Drive NW and a traffic signal at U.S. 65 and Ziegler Drive NW located on the northwest side of town. This project is necessary to provide access to four lots totaling more than 34 acres for light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$3,977,113</a:t>
            </a:r>
          </a:p>
          <a:p>
            <a:pPr marL="0" indent="0">
              <a:spcBef>
                <a:spcPts val="0"/>
              </a:spcBef>
              <a:buClr>
                <a:schemeClr val="tx1"/>
              </a:buClr>
              <a:buNone/>
              <a:defRPr/>
            </a:pPr>
            <a:r>
              <a:rPr lang="en-US" sz="1800" dirty="0">
                <a:latin typeface="PT Sans" panose="020B0503020203020204"/>
                <a:cs typeface="Arial" pitchFamily="34" charset="0"/>
              </a:rPr>
              <a:t>Requested:    $1,988,557  (50%)</a:t>
            </a:r>
          </a:p>
          <a:p>
            <a:pPr marL="0" indent="0">
              <a:spcBef>
                <a:spcPts val="0"/>
              </a:spcBef>
              <a:buClr>
                <a:schemeClr val="tx1"/>
              </a:buClr>
              <a:buNone/>
              <a:defRPr/>
            </a:pPr>
            <a:endParaRPr lang="en-US" sz="1800" dirty="0">
              <a:latin typeface="PT Sans" panose="020B0503020203020204"/>
              <a:cs typeface="Arial" pitchFamily="34" charset="0"/>
            </a:endParaRPr>
          </a:p>
        </p:txBody>
      </p:sp>
      <p:pic>
        <p:nvPicPr>
          <p:cNvPr id="2" name="Picture 1">
            <a:extLst>
              <a:ext uri="{FF2B5EF4-FFF2-40B4-BE49-F238E27FC236}">
                <a16:creationId xmlns:a16="http://schemas.microsoft.com/office/drawing/2014/main" id="{C1642E00-962D-4A46-89B7-46A423E955FF}"/>
              </a:ext>
            </a:extLst>
          </p:cNvPr>
          <p:cNvPicPr>
            <a:picLocks noChangeAspect="1"/>
          </p:cNvPicPr>
          <p:nvPr/>
        </p:nvPicPr>
        <p:blipFill>
          <a:blip r:embed="rId2"/>
          <a:stretch>
            <a:fillRect/>
          </a:stretch>
        </p:blipFill>
        <p:spPr>
          <a:xfrm>
            <a:off x="611560" y="3420359"/>
            <a:ext cx="4718713" cy="2883658"/>
          </a:xfrm>
          <a:prstGeom prst="rect">
            <a:avLst/>
          </a:prstGeom>
        </p:spPr>
      </p:pic>
      <p:pic>
        <p:nvPicPr>
          <p:cNvPr id="8" name="Picture 7">
            <a:extLst>
              <a:ext uri="{FF2B5EF4-FFF2-40B4-BE49-F238E27FC236}">
                <a16:creationId xmlns:a16="http://schemas.microsoft.com/office/drawing/2014/main" id="{6B50FC6A-964C-4036-AB76-A1046606BBEF}"/>
              </a:ext>
            </a:extLst>
          </p:cNvPr>
          <p:cNvPicPr>
            <a:picLocks noChangeAspect="1"/>
          </p:cNvPicPr>
          <p:nvPr/>
        </p:nvPicPr>
        <p:blipFill rotWithShape="1">
          <a:blip r:embed="rId3"/>
          <a:srcRect l="31100" t="14721" r="31888" b="12201"/>
          <a:stretch/>
        </p:blipFill>
        <p:spPr>
          <a:xfrm>
            <a:off x="5393781" y="2127553"/>
            <a:ext cx="3384376" cy="4176464"/>
          </a:xfrm>
          <a:prstGeom prst="rect">
            <a:avLst/>
          </a:prstGeom>
        </p:spPr>
      </p:pic>
    </p:spTree>
    <p:extLst>
      <p:ext uri="{BB962C8B-B14F-4D97-AF65-F5344CB8AC3E}">
        <p14:creationId xmlns:p14="http://schemas.microsoft.com/office/powerpoint/2010/main" val="248894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Bondurant</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Construction of approximately 3,700 feet of Ziegler Drive located on the southwest side of town. This project is necessary to provide access to seven lots totaling more than 70 acres for light industrial and warehouse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$4,844,713</a:t>
            </a:r>
          </a:p>
          <a:p>
            <a:pPr marL="0" indent="0">
              <a:spcBef>
                <a:spcPts val="0"/>
              </a:spcBef>
              <a:buClr>
                <a:schemeClr val="tx1"/>
              </a:buClr>
              <a:buNone/>
              <a:defRPr/>
            </a:pPr>
            <a:r>
              <a:rPr lang="en-US" sz="1800" dirty="0">
                <a:latin typeface="PT Sans" panose="020B0503020203020204"/>
                <a:cs typeface="Arial" pitchFamily="34" charset="0"/>
              </a:rPr>
              <a:t>Requested:    $2,422,357  (50%)</a:t>
            </a:r>
          </a:p>
          <a:p>
            <a:pPr marL="0" indent="0">
              <a:spcBef>
                <a:spcPts val="0"/>
              </a:spcBef>
              <a:buClr>
                <a:schemeClr val="tx1"/>
              </a:buClr>
              <a:buNone/>
              <a:defRPr/>
            </a:pPr>
            <a:endParaRPr lang="en-US" sz="1800" dirty="0">
              <a:latin typeface="PT Sans" panose="020B0503020203020204"/>
              <a:cs typeface="Arial" pitchFamily="34" charset="0"/>
            </a:endParaRPr>
          </a:p>
        </p:txBody>
      </p:sp>
      <p:pic>
        <p:nvPicPr>
          <p:cNvPr id="2" name="Picture 1">
            <a:extLst>
              <a:ext uri="{FF2B5EF4-FFF2-40B4-BE49-F238E27FC236}">
                <a16:creationId xmlns:a16="http://schemas.microsoft.com/office/drawing/2014/main" id="{A21220A4-16DD-4327-B51D-6F0E11CE1B77}"/>
              </a:ext>
            </a:extLst>
          </p:cNvPr>
          <p:cNvPicPr>
            <a:picLocks noChangeAspect="1"/>
          </p:cNvPicPr>
          <p:nvPr/>
        </p:nvPicPr>
        <p:blipFill rotWithShape="1">
          <a:blip r:embed="rId2"/>
          <a:srcRect l="38188" t="14721" r="24801" b="12201"/>
          <a:stretch/>
        </p:blipFill>
        <p:spPr>
          <a:xfrm>
            <a:off x="5364088" y="1960274"/>
            <a:ext cx="3465876" cy="4277038"/>
          </a:xfrm>
          <a:prstGeom prst="rect">
            <a:avLst/>
          </a:prstGeom>
        </p:spPr>
      </p:pic>
      <p:pic>
        <p:nvPicPr>
          <p:cNvPr id="7" name="Picture 6">
            <a:extLst>
              <a:ext uri="{FF2B5EF4-FFF2-40B4-BE49-F238E27FC236}">
                <a16:creationId xmlns:a16="http://schemas.microsoft.com/office/drawing/2014/main" id="{D162A1BC-5785-4C7F-B19B-AB653F8993A8}"/>
              </a:ext>
            </a:extLst>
          </p:cNvPr>
          <p:cNvPicPr>
            <a:picLocks noChangeAspect="1"/>
          </p:cNvPicPr>
          <p:nvPr/>
        </p:nvPicPr>
        <p:blipFill rotWithShape="1">
          <a:blip r:embed="rId3"/>
          <a:srcRect l="12201" t="14721" r="12988" b="12201"/>
          <a:stretch/>
        </p:blipFill>
        <p:spPr>
          <a:xfrm>
            <a:off x="482007" y="3068960"/>
            <a:ext cx="4717766" cy="2880320"/>
          </a:xfrm>
          <a:prstGeom prst="rect">
            <a:avLst/>
          </a:prstGeom>
        </p:spPr>
      </p:pic>
    </p:spTree>
    <p:extLst>
      <p:ext uri="{BB962C8B-B14F-4D97-AF65-F5344CB8AC3E}">
        <p14:creationId xmlns:p14="http://schemas.microsoft.com/office/powerpoint/2010/main" val="265076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14093</TotalTime>
  <Words>417</Words>
  <Application>Microsoft Office PowerPoint</Application>
  <PresentationFormat>On-screen Show (4:3)</PresentationFormat>
  <Paragraphs>75</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Markley, Craig</cp:lastModifiedBy>
  <cp:revision>361</cp:revision>
  <cp:lastPrinted>2020-11-02T13:28:55Z</cp:lastPrinted>
  <dcterms:created xsi:type="dcterms:W3CDTF">2014-05-10T08:44:16Z</dcterms:created>
  <dcterms:modified xsi:type="dcterms:W3CDTF">2020-11-02T14:17:50Z</dcterms:modified>
</cp:coreProperties>
</file>