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39" r:id="rId3"/>
    <p:sldId id="341" r:id="rId4"/>
    <p:sldId id="333" r:id="rId5"/>
    <p:sldId id="334" r:id="rId6"/>
    <p:sldId id="350" r:id="rId7"/>
    <p:sldId id="351" r:id="rId8"/>
    <p:sldId id="367" r:id="rId9"/>
    <p:sldId id="360" r:id="rId10"/>
    <p:sldId id="370" r:id="rId11"/>
    <p:sldId id="347" r:id="rId12"/>
    <p:sldId id="336" r:id="rId13"/>
    <p:sldId id="287" r:id="rId14"/>
    <p:sldId id="358" r:id="rId15"/>
    <p:sldId id="371" r:id="rId16"/>
    <p:sldId id="372" r:id="rId17"/>
    <p:sldId id="373" r:id="rId18"/>
    <p:sldId id="363" r:id="rId19"/>
    <p:sldId id="37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717F"/>
    <a:srgbClr val="B55813"/>
    <a:srgbClr val="B1B3B3"/>
    <a:srgbClr val="53565A"/>
    <a:srgbClr val="871721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50" autoAdjust="0"/>
  </p:normalViewPr>
  <p:slideViewPr>
    <p:cSldViewPr>
      <p:cViewPr varScale="1">
        <p:scale>
          <a:sx n="55" d="100"/>
          <a:sy n="55" d="100"/>
        </p:scale>
        <p:origin x="4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 site specific applications</a:t>
            </a:r>
          </a:p>
          <a:p>
            <a:r>
              <a:rPr lang="en-US" dirty="0"/>
              <a:t>Total requests $12,703,028</a:t>
            </a:r>
          </a:p>
          <a:p>
            <a:endParaRPr lang="en-US" dirty="0"/>
          </a:p>
          <a:p>
            <a:r>
              <a:rPr lang="en-US" dirty="0"/>
              <a:t>15 traffic control device applications</a:t>
            </a:r>
          </a:p>
          <a:p>
            <a:r>
              <a:rPr lang="en-US" dirty="0"/>
              <a:t>Total requests $1,951,290</a:t>
            </a:r>
          </a:p>
          <a:p>
            <a:endParaRPr lang="en-US" dirty="0"/>
          </a:p>
          <a:p>
            <a:r>
              <a:rPr lang="en-US" dirty="0"/>
              <a:t>1 study application</a:t>
            </a:r>
          </a:p>
          <a:p>
            <a:r>
              <a:rPr lang="en-US" dirty="0"/>
              <a:t>Total request $500,000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0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Safety Improvement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Safety Improvement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n.laaser-webb@iowadot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traffic/Traffic-and-Safety-programs/TSIP/TSIP-Progra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0" y="4869160"/>
            <a:ext cx="666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Traffic Safety Improvement Program</a:t>
            </a:r>
          </a:p>
          <a:p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283703" y="576229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 2022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Traffic Control Devices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98984"/>
              </p:ext>
            </p:extLst>
          </p:nvPr>
        </p:nvGraphicFramePr>
        <p:xfrm>
          <a:off x="203533" y="1484784"/>
          <a:ext cx="8788608" cy="2782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Solar Flashing Sign Beacons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Polk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$28,000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Solar LED stop signs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Bremer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$20,748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$19,555 (94%)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Solar Flashing Sign Beacons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Marion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$16,464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$16,464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$17,000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822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7B5CF-F6D3-49FA-8E27-0DA5715F2A47}"/>
              </a:ext>
            </a:extLst>
          </p:cNvPr>
          <p:cNvGrpSpPr/>
          <p:nvPr/>
        </p:nvGrpSpPr>
        <p:grpSpPr>
          <a:xfrm>
            <a:off x="179512" y="2149421"/>
            <a:ext cx="8799274" cy="432048"/>
            <a:chOff x="173245" y="3145145"/>
            <a:chExt cx="8799274" cy="4320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6AD57F-3460-4E9C-8440-F1D8F9BDA4AF}"/>
                </a:ext>
              </a:extLst>
            </p:cNvPr>
            <p:cNvSpPr/>
            <p:nvPr/>
          </p:nvSpPr>
          <p:spPr>
            <a:xfrm>
              <a:off x="173245" y="3145145"/>
              <a:ext cx="2930704" cy="432048"/>
            </a:xfrm>
            <a:prstGeom prst="rect">
              <a:avLst/>
            </a:prstGeom>
            <a:solidFill>
              <a:srgbClr val="87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F4CAD-BDFD-47DB-A1E9-071BC330FB56}"/>
                </a:ext>
              </a:extLst>
            </p:cNvPr>
            <p:cNvSpPr txBox="1"/>
            <p:nvPr/>
          </p:nvSpPr>
          <p:spPr>
            <a:xfrm>
              <a:off x="176965" y="3214091"/>
              <a:ext cx="292698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PROJECT NAME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1F4F73-2CFA-42D8-ACB3-69A705307D0D}"/>
                </a:ext>
              </a:extLst>
            </p:cNvPr>
            <p:cNvSpPr/>
            <p:nvPr/>
          </p:nvSpPr>
          <p:spPr>
            <a:xfrm>
              <a:off x="3161491" y="3145145"/>
              <a:ext cx="2852204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BFD042-C387-4533-A300-4262290A545A}"/>
                </a:ext>
              </a:extLst>
            </p:cNvPr>
            <p:cNvSpPr txBox="1"/>
            <p:nvPr/>
          </p:nvSpPr>
          <p:spPr>
            <a:xfrm>
              <a:off x="3161491" y="3214091"/>
              <a:ext cx="28522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REQUESTED AMOUNT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3182F6-E834-48D5-878A-8EA9846B082C}"/>
                </a:ext>
              </a:extLst>
            </p:cNvPr>
            <p:cNvSpPr/>
            <p:nvPr/>
          </p:nvSpPr>
          <p:spPr>
            <a:xfrm>
              <a:off x="6071237" y="3145145"/>
              <a:ext cx="2901282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EB787-A360-4659-B2CA-D3E1F7F97052}"/>
                </a:ext>
              </a:extLst>
            </p:cNvPr>
            <p:cNvSpPr txBox="1"/>
            <p:nvPr/>
          </p:nvSpPr>
          <p:spPr>
            <a:xfrm>
              <a:off x="6080247" y="3216660"/>
              <a:ext cx="288326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RECOMMENDED AMOUNT</a:t>
              </a:r>
            </a:p>
          </p:txBody>
        </p: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8A20531-B82A-4D5E-BC51-2FB957B97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40204"/>
              </p:ext>
            </p:extLst>
          </p:nvPr>
        </p:nvGraphicFramePr>
        <p:xfrm>
          <a:off x="183233" y="2598382"/>
          <a:ext cx="8781255" cy="7484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7085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48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Studies Program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320F2D-15AA-4951-8161-0C2537D7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676916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Studies &amp; Outreach</a:t>
            </a:r>
            <a:br>
              <a:rPr lang="en-US" dirty="0"/>
            </a:br>
            <a:r>
              <a:rPr lang="en-US" sz="2700" dirty="0"/>
              <a:t>Funding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85506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B82227-9B6B-4524-B212-D9F57BEAE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26275" r="22426" b="7420"/>
          <a:stretch/>
        </p:blipFill>
        <p:spPr>
          <a:xfrm>
            <a:off x="628650" y="1860451"/>
            <a:ext cx="6880509" cy="4300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8882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Applications Received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5A86A-A01C-4130-B2D4-D241BB760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252" y="4997549"/>
            <a:ext cx="2449748" cy="14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27784" y="522920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Jan Laaser-Webb, Traffic and Safety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jan.laaser-webb@iowadot.us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515-239-1349</a:t>
            </a: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56" y="1018158"/>
            <a:ext cx="7886700" cy="79208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Site-Specific Improvements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38686"/>
              </p:ext>
            </p:extLst>
          </p:nvPr>
        </p:nvGraphicFramePr>
        <p:xfrm>
          <a:off x="151725" y="2699792"/>
          <a:ext cx="8799276" cy="3992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654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1103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S Dayton Ave, SE 16th St, and US 30 ramps– turn lanes/signal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$1,079,700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          (46%)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160 and IA 415-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turn lanes/signal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Ankeny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$1,798,170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             (28%)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1103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6 and Berkshire Pkwy – extend turn lanes/signal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Clive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$466,526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$398,335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16627"/>
                  </a:ext>
                </a:extLst>
              </a:tr>
              <a:tr h="900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100 and E Post Rd-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turn lanes/signal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Marion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$960,100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          (52%)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3174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124548" y="6570147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3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65214" y="1866940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51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56" y="1018158"/>
            <a:ext cx="7886700" cy="79208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Site-Specific Improvements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64397"/>
              </p:ext>
            </p:extLst>
          </p:nvPr>
        </p:nvGraphicFramePr>
        <p:xfrm>
          <a:off x="231800" y="3025242"/>
          <a:ext cx="8799276" cy="31631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654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Ashworth Rd and Prairie View Dr – turn lanes/signal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West 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$379,900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$280,000           (74%)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212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guardrail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Davis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$75,000       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John Deere Rd and US 52/Peru Rd – turn lanes/signal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Dubuque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$6,815,028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80388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W-55 – edge treatments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Henry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$428,006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$230,000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1608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99932" y="6372704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3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244795" y="2135708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16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56" y="1018158"/>
            <a:ext cx="7886700" cy="79208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Site-Specific Improvements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55756"/>
              </p:ext>
            </p:extLst>
          </p:nvPr>
        </p:nvGraphicFramePr>
        <p:xfrm>
          <a:off x="159368" y="3172786"/>
          <a:ext cx="8799276" cy="27673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654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E-34 – centerline/edge treatments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Jones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$1,850,000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          (27%)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X-17 – edge treatments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Louisa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$1,900,000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$337,258             (18%)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Vinton St and Independence Ave - ICWS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$110,000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864513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W-55 – edge treatments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Wayland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$216,440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20878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0" y="6457396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3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228325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92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56" y="1018158"/>
            <a:ext cx="7886700" cy="79208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Site-Specific Improvements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13273"/>
              </p:ext>
            </p:extLst>
          </p:nvPr>
        </p:nvGraphicFramePr>
        <p:xfrm>
          <a:off x="159368" y="3172786"/>
          <a:ext cx="8799276" cy="34679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654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Thunder Hills Rd – extend deceleration lane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Dubuque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$327,455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$327,455    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255</a:t>
                      </a:r>
                      <a:r>
                        <a:rPr lang="en-US" sz="1400" b="1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St – flatten vertical curve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Lee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$497,558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$497,558  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A-22 – edge treatments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Osceola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$772,083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864513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C-30 and K-64 - 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 treatments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Plymouth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$486,710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$315,660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208781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K-64 – culvert replacement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Plymouth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$223,570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$55,310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3368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-32679" y="6640778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3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228325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90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52" y="930717"/>
            <a:ext cx="7886700" cy="792088"/>
          </a:xfrm>
        </p:spPr>
        <p:txBody>
          <a:bodyPr>
            <a:noAutofit/>
          </a:bodyPr>
          <a:lstStyle/>
          <a:p>
            <a:r>
              <a:rPr lang="en-US" dirty="0"/>
              <a:t>Traffic Control Device</a:t>
            </a:r>
            <a:r>
              <a:rPr lang="en-US" sz="3400" b="1" dirty="0">
                <a:solidFill>
                  <a:schemeClr val="tx2"/>
                </a:solidFill>
              </a:rPr>
              <a:t>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48685"/>
              </p:ext>
            </p:extLst>
          </p:nvPr>
        </p:nvGraphicFramePr>
        <p:xfrm>
          <a:off x="172362" y="3050680"/>
          <a:ext cx="8786280" cy="2712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438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59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Dubuque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$54,500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$54,500   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Lee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$65,000   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502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Madison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$63,000   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92397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Solar Flashing Sign Beacons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Polk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$40,000      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3251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99932" y="6372704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214067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99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52" y="930717"/>
            <a:ext cx="7886700" cy="792088"/>
          </a:xfrm>
        </p:spPr>
        <p:txBody>
          <a:bodyPr>
            <a:noAutofit/>
          </a:bodyPr>
          <a:lstStyle/>
          <a:p>
            <a:r>
              <a:rPr lang="en-US" dirty="0"/>
              <a:t>Traffic Control Device</a:t>
            </a:r>
            <a:r>
              <a:rPr lang="en-US" sz="3400" b="1" dirty="0">
                <a:solidFill>
                  <a:schemeClr val="tx2"/>
                </a:solidFill>
              </a:rPr>
              <a:t>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24883"/>
              </p:ext>
            </p:extLst>
          </p:nvPr>
        </p:nvGraphicFramePr>
        <p:xfrm>
          <a:off x="172362" y="3050680"/>
          <a:ext cx="8786280" cy="1676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438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59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Replace Traffic Signals and Pedestrian Hybrid Beacon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Charles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$3,021,463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$316,200         (10%)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Traffic Signal Battery Backup Units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Urbandale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$80,400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$80,400 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99932" y="6372704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214067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9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16832"/>
            <a:ext cx="78867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0" dirty="0"/>
              <a:t>Established in 1987 by Iowa Legislature</a:t>
            </a:r>
          </a:p>
          <a:p>
            <a:pPr lvl="1"/>
            <a:r>
              <a:rPr lang="en-US" sz="1800" dirty="0"/>
              <a:t>Iowa Code Section 312.2 and Administrative Rules 761 Chapter 164</a:t>
            </a:r>
          </a:p>
          <a:p>
            <a:pPr lvl="1"/>
            <a:r>
              <a:rPr lang="en-US" sz="1800" dirty="0"/>
              <a:t>0.5% of Road Use Tax Fund</a:t>
            </a:r>
            <a:endParaRPr lang="en-US" sz="1800" b="0" dirty="0"/>
          </a:p>
          <a:p>
            <a:pPr lvl="0"/>
            <a:r>
              <a:rPr lang="en-US" b="0" dirty="0"/>
              <a:t>Purpose:  Implement traffic safety features in order to reduce fatalities and serious injuries</a:t>
            </a:r>
          </a:p>
          <a:p>
            <a:r>
              <a:rPr lang="en-US" b="0" dirty="0"/>
              <a:t>Available to all public entities responsible for public roads and streets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dirty="0"/>
              <a:t>Background</a:t>
            </a:r>
            <a:endParaRPr lang="en-US" sz="3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3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3"/>
            <a:ext cx="7704856" cy="4968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/>
            <a:r>
              <a:rPr lang="en-US" sz="4200" b="0" dirty="0"/>
              <a:t>Site-Specific Improvements</a:t>
            </a:r>
          </a:p>
          <a:p>
            <a:pPr lvl="1"/>
            <a:r>
              <a:rPr lang="en-US" sz="2900" dirty="0"/>
              <a:t>C</a:t>
            </a:r>
            <a:r>
              <a:rPr lang="en-US" sz="2900" b="0" dirty="0"/>
              <a:t>onstruction projects to improve traffic safety and operations</a:t>
            </a:r>
          </a:p>
          <a:p>
            <a:pPr lvl="1"/>
            <a:r>
              <a:rPr lang="en-US" sz="2900" b="0" dirty="0"/>
              <a:t>Annual funding varies, generally $6-$7 million </a:t>
            </a:r>
          </a:p>
          <a:p>
            <a:pPr lvl="0"/>
            <a:r>
              <a:rPr lang="en-US" sz="4200" b="0" dirty="0"/>
              <a:t>Traffic Control Devices</a:t>
            </a:r>
          </a:p>
          <a:p>
            <a:pPr lvl="1"/>
            <a:r>
              <a:rPr lang="en-US" sz="2900" b="0" dirty="0"/>
              <a:t>For purchase of traffic control device materials</a:t>
            </a:r>
          </a:p>
          <a:p>
            <a:pPr lvl="1"/>
            <a:r>
              <a:rPr lang="en-US" sz="2900" b="0" dirty="0"/>
              <a:t>Annual funding </a:t>
            </a:r>
            <a:r>
              <a:rPr lang="en-US" sz="2900" dirty="0"/>
              <a:t>=</a:t>
            </a:r>
            <a:r>
              <a:rPr lang="en-US" sz="2900" b="0" dirty="0"/>
              <a:t> $500,000</a:t>
            </a:r>
          </a:p>
          <a:p>
            <a:pPr lvl="0"/>
            <a:r>
              <a:rPr lang="en-US" sz="4200" b="0" dirty="0"/>
              <a:t>Studies &amp; Outreach</a:t>
            </a:r>
          </a:p>
          <a:p>
            <a:pPr lvl="1"/>
            <a:r>
              <a:rPr lang="en-US" sz="2900" dirty="0"/>
              <a:t>T</a:t>
            </a:r>
            <a:r>
              <a:rPr lang="en-US" sz="2900" b="0" dirty="0"/>
              <a:t>raffic safety research, studies, and public information initiatives</a:t>
            </a:r>
          </a:p>
          <a:p>
            <a:pPr lvl="1"/>
            <a:r>
              <a:rPr lang="en-US" sz="2900" b="0" dirty="0"/>
              <a:t>Annual funding = $500,000</a:t>
            </a:r>
          </a:p>
          <a:p>
            <a:pPr marL="0" lv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Listing of applications can be found at this link: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https://iowadot.gov/traffic/Traffic-and-Safety-programs/TSIP/TSIP-Program</a:t>
            </a:r>
            <a:endParaRPr lang="en-US" b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Funding Categories</a:t>
            </a:r>
          </a:p>
        </p:txBody>
      </p:sp>
    </p:spTree>
    <p:extLst>
      <p:ext uri="{BB962C8B-B14F-4D97-AF65-F5344CB8AC3E}">
        <p14:creationId xmlns:p14="http://schemas.microsoft.com/office/powerpoint/2010/main" val="85194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800" b="0" dirty="0"/>
              <a:t>Demonstrated relationship to traffic safety</a:t>
            </a:r>
          </a:p>
          <a:p>
            <a:pPr lvl="1"/>
            <a:r>
              <a:rPr lang="en-US" sz="1900" b="0" dirty="0"/>
              <a:t>Safety benefit </a:t>
            </a:r>
          </a:p>
          <a:p>
            <a:pPr lvl="1"/>
            <a:r>
              <a:rPr lang="en-US" sz="1900" dirty="0"/>
              <a:t>P</a:t>
            </a:r>
            <a:r>
              <a:rPr lang="en-US" sz="1900" b="0" dirty="0"/>
              <a:t>roject cost</a:t>
            </a:r>
          </a:p>
          <a:p>
            <a:pPr lvl="1"/>
            <a:r>
              <a:rPr lang="en-US" sz="1900" dirty="0"/>
              <a:t>Type of countermeasure(s) proposed</a:t>
            </a:r>
            <a:endParaRPr lang="en-US" sz="1900" b="0" dirty="0"/>
          </a:p>
          <a:p>
            <a:pPr lvl="1"/>
            <a:r>
              <a:rPr lang="en-US" sz="1900" dirty="0"/>
              <a:t>Risk factor(s) addressed</a:t>
            </a:r>
            <a:endParaRPr lang="en-US" sz="1900" b="0" dirty="0"/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Safety engineering analysis</a:t>
            </a:r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Multi-agency committee input</a:t>
            </a:r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Funding subject to agreement execution</a:t>
            </a:r>
          </a:p>
          <a:p>
            <a:pPr marL="0" lvl="0" indent="0">
              <a:buNone/>
            </a:pPr>
            <a:endParaRPr lang="en-US" b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96752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Application Review/Scoring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95439"/>
            <a:ext cx="7776864" cy="448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3100" b="0" dirty="0"/>
              <a:t>Application Summary</a:t>
            </a:r>
          </a:p>
          <a:p>
            <a:pPr lvl="1"/>
            <a:r>
              <a:rPr lang="en-US" dirty="0"/>
              <a:t>Applications received: 48</a:t>
            </a:r>
          </a:p>
          <a:p>
            <a:pPr lvl="1"/>
            <a:r>
              <a:rPr lang="en-US" dirty="0"/>
              <a:t>TSIP funds requested: $15,154,318</a:t>
            </a:r>
          </a:p>
          <a:p>
            <a:pPr lvl="0"/>
            <a:r>
              <a:rPr lang="en-US" sz="3100" b="0" dirty="0"/>
              <a:t>Available Funding</a:t>
            </a:r>
          </a:p>
          <a:p>
            <a:pPr lvl="1"/>
            <a:r>
              <a:rPr lang="en-US" dirty="0"/>
              <a:t>FY 2022 TSIP estimated appropriation: $7,606,000</a:t>
            </a:r>
          </a:p>
          <a:p>
            <a:r>
              <a:rPr lang="en-US" dirty="0"/>
              <a:t>Total funding recommended:  $7,506,000</a:t>
            </a:r>
          </a:p>
          <a:p>
            <a:pPr lvl="2"/>
            <a:endParaRPr lang="en-US" dirty="0"/>
          </a:p>
          <a:p>
            <a:pPr lvl="1"/>
            <a:endParaRPr lang="en-US" dirty="0">
              <a:highlight>
                <a:srgbClr val="FF9966"/>
              </a:highlight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dirty="0"/>
              <a:t>Application/Funding</a:t>
            </a:r>
            <a:r>
              <a:rPr lang="en-US" b="1" dirty="0">
                <a:solidFill>
                  <a:schemeClr val="tx2"/>
                </a:solidFill>
              </a:rPr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dirty="0"/>
              <a:t>Funding </a:t>
            </a:r>
            <a:r>
              <a:rPr lang="en-US" sz="2400" b="1" dirty="0">
                <a:solidFill>
                  <a:schemeClr val="tx2"/>
                </a:solidFill>
              </a:rPr>
              <a:t>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8786"/>
              </p:ext>
            </p:extLst>
          </p:nvPr>
        </p:nvGraphicFramePr>
        <p:xfrm>
          <a:off x="203533" y="1484784"/>
          <a:ext cx="8788608" cy="485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29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4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63 and IA 92 – lane conversion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Oskaloosa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$683,000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(73%)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163 and Prairie Ave – offset right turn lane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 District 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67 and 7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Ave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Camanche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$896,400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(56%)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Greenhill Rd and Main St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Falls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$2,474,000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(20%)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Ave and Wiley Blvd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Rapids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$347,031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$288,210 (83%)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$285,000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 University and E 30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– offset left turn lanes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Des Moines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$1,000,000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$357,000 (36%)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$357,000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437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12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02933"/>
              </p:ext>
            </p:extLst>
          </p:nvPr>
        </p:nvGraphicFramePr>
        <p:xfrm>
          <a:off x="203533" y="1484784"/>
          <a:ext cx="8788608" cy="494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6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lane conversion and roundabout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Fairfield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$5,287,200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110 and IA 7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turn lanes/signal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Storm Lake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$3,166,000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(16%)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 9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and South St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$385,000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$385,000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$377,000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B55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Hancock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$239,510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$175,000 (73%)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$175,000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Ellis Blvd and F Ave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$491,400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$491,400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$485,000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Ave N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lane conversion and replace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$544,010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$479,010 (88%)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$462,000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437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02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652"/>
              </p:ext>
            </p:extLst>
          </p:nvPr>
        </p:nvGraphicFramePr>
        <p:xfrm>
          <a:off x="203533" y="1484784"/>
          <a:ext cx="8788608" cy="3651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989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W-55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Henry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$2,510,394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(20%)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638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146 and F62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realignment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 District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$698,100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(72%)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638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W-55 – 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Washington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$398,745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$245,832 (62%)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$245,000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414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Ave and 9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- 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Altoona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$3,938,711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1627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251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Traffic Control Devices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8765"/>
              </p:ext>
            </p:extLst>
          </p:nvPr>
        </p:nvGraphicFramePr>
        <p:xfrm>
          <a:off x="182775" y="1451244"/>
          <a:ext cx="8788608" cy="492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184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Rectangular Rapid Flashing Beacon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Atkins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$47,063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$15,567 (33%)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$15,000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Grimes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$379,536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$126,619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$127,000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Update Traffic Signal Controllers and Interconnect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Marshalltown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$363,985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$363,985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New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Oskaloosa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$589,100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$139,000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Sign Replacement Program for Cities and Counties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 Traffic and Safety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Solar Flashing Sign Beacons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Polk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$40,000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$14,000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947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386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13641</TotalTime>
  <Words>1614</Words>
  <Application>Microsoft Office PowerPoint</Application>
  <PresentationFormat>On-screen Show (4:3)</PresentationFormat>
  <Paragraphs>512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PT Sans</vt:lpstr>
      <vt:lpstr>Office Theme</vt:lpstr>
      <vt:lpstr>PowerPoint Presentation</vt:lpstr>
      <vt:lpstr>Background</vt:lpstr>
      <vt:lpstr>Funding Categories</vt:lpstr>
      <vt:lpstr>Application Review/Scoring</vt:lpstr>
      <vt:lpstr>Application/Funding Summary</vt:lpstr>
      <vt:lpstr>Site-Specific Improvements Funding Recommendation</vt:lpstr>
      <vt:lpstr>Site-Specific Improvements Funding Recommendation</vt:lpstr>
      <vt:lpstr>Site-Specific Improvements Funding Recommendation</vt:lpstr>
      <vt:lpstr>Traffic Control Devices Funding Recommendation</vt:lpstr>
      <vt:lpstr>Traffic Control Devices Funding Recommendation</vt:lpstr>
      <vt:lpstr>Studies &amp; Outreach Funding Recommendation</vt:lpstr>
      <vt:lpstr>Map of Applications Received</vt:lpstr>
      <vt:lpstr>PowerPoint Presentation</vt:lpstr>
      <vt:lpstr>Site-Specific Improvements Applications Not Recommended for Award</vt:lpstr>
      <vt:lpstr>Site-Specific Improvements Applications Not Recommended for Award</vt:lpstr>
      <vt:lpstr>Site-Specific Improvements Applications Not Recommended for Award</vt:lpstr>
      <vt:lpstr>Site-Specific Improvements Applications Not Recommended for Award</vt:lpstr>
      <vt:lpstr>Traffic Control Devices Applications Not Recommended for Award</vt:lpstr>
      <vt:lpstr>Traffic Control Devices Applications Not Recommended for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Laaser-webb, Jan</cp:lastModifiedBy>
  <cp:revision>287</cp:revision>
  <cp:lastPrinted>2018-11-06T16:44:02Z</cp:lastPrinted>
  <dcterms:created xsi:type="dcterms:W3CDTF">2014-05-10T08:44:16Z</dcterms:created>
  <dcterms:modified xsi:type="dcterms:W3CDTF">2020-11-04T20:43:32Z</dcterms:modified>
</cp:coreProperties>
</file>