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333" r:id="rId3"/>
    <p:sldId id="334" r:id="rId4"/>
    <p:sldId id="335" r:id="rId5"/>
    <p:sldId id="336" r:id="rId6"/>
    <p:sldId id="365" r:id="rId7"/>
    <p:sldId id="367" r:id="rId8"/>
    <p:sldId id="382" r:id="rId9"/>
    <p:sldId id="366" r:id="rId10"/>
    <p:sldId id="380" r:id="rId11"/>
    <p:sldId id="375" r:id="rId12"/>
    <p:sldId id="381" r:id="rId13"/>
    <p:sldId id="338" r:id="rId14"/>
    <p:sldId id="28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7F"/>
    <a:srgbClr val="B1B3B3"/>
    <a:srgbClr val="69686D"/>
    <a:srgbClr val="871721"/>
    <a:srgbClr val="B55813"/>
    <a:srgbClr val="53565A"/>
    <a:srgbClr val="FF9966"/>
    <a:srgbClr val="FF0066"/>
    <a:srgbClr val="34495E"/>
    <a:srgbClr val="C34B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417" autoAdjust="0"/>
    <p:restoredTop sz="94660"/>
  </p:normalViewPr>
  <p:slideViewPr>
    <p:cSldViewPr>
      <p:cViewPr varScale="1">
        <p:scale>
          <a:sx n="57" d="100"/>
          <a:sy n="57" d="100"/>
        </p:scale>
        <p:origin x="67" y="8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994"/>
    </p:cViewPr>
  </p:sorterViewPr>
  <p:notesViewPr>
    <p:cSldViewPr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1B00A21-16D5-4C4D-BF07-88D05516E5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9F7839-25CE-4831-A168-EADA40D517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E3087A-FEA0-4FA8-9F82-306A0745F2A5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51FB7C-B9A0-421F-B793-68C6409E222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03EF86-5BC1-4A35-B9CB-A94CED29F05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2FA08-1EA1-4EBC-B12A-42C64A58D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16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43C6D-E55F-4BE5-8554-C22BB859EDE9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B73208-77F4-453B-8852-C4844F8B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23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48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19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2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 userDrawn="1"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 userDrawn="1"/>
        </p:nvSpPr>
        <p:spPr>
          <a:xfrm>
            <a:off x="0" y="953344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933723-4C4E-4953-9B73-759969B589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" y="4651364"/>
            <a:ext cx="5758220" cy="165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84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194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667435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NAME OF PRESENTATION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2000">
                <a:solidFill>
                  <a:schemeClr val="bg2"/>
                </a:solidFill>
                <a:latin typeface="Century Gothic" panose="020B0502020202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28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792088" y="667435"/>
            <a:ext cx="4922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cap="small" baseline="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State Transportation Plan and State Freight Plan Updates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2000">
                <a:solidFill>
                  <a:schemeClr val="bg2"/>
                </a:solidFill>
                <a:latin typeface="Century Gothic" panose="020B0502020202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40768"/>
            <a:ext cx="7886700" cy="965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64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rgbClr val="87172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763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00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6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2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078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5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5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21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1" r:id="rId4"/>
    <p:sldLayoutId id="2147483654" r:id="rId5"/>
    <p:sldLayoutId id="2147483655" r:id="rId6"/>
    <p:sldLayoutId id="2147483652" r:id="rId7"/>
    <p:sldLayoutId id="2147483653" r:id="rId8"/>
    <p:sldLayoutId id="2147483656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B023F2D-63D7-4790-8BDE-2DFA6C8EF409}"/>
              </a:ext>
            </a:extLst>
          </p:cNvPr>
          <p:cNvSpPr txBox="1"/>
          <p:nvPr/>
        </p:nvSpPr>
        <p:spPr>
          <a:xfrm>
            <a:off x="323528" y="5301208"/>
            <a:ext cx="5114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November 10, 2020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EEC4D6-EA04-4B21-A205-B47603995269}"/>
              </a:ext>
            </a:extLst>
          </p:cNvPr>
          <p:cNvSpPr txBox="1"/>
          <p:nvPr/>
        </p:nvSpPr>
        <p:spPr>
          <a:xfrm>
            <a:off x="323528" y="4941168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Commission Workshop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20C837-8F2C-45AA-BF26-754F864E368A}"/>
              </a:ext>
            </a:extLst>
          </p:cNvPr>
          <p:cNvSpPr txBox="1"/>
          <p:nvPr/>
        </p:nvSpPr>
        <p:spPr>
          <a:xfrm>
            <a:off x="323528" y="2736502"/>
            <a:ext cx="84394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State Transportation Plan &amp; State Freight Plan</a:t>
            </a:r>
          </a:p>
          <a:p>
            <a:r>
              <a:rPr lang="en-US" sz="2800" dirty="0"/>
              <a:t>2022 Updates</a:t>
            </a:r>
          </a:p>
        </p:txBody>
      </p:sp>
    </p:spTree>
    <p:extLst>
      <p:ext uri="{BB962C8B-B14F-4D97-AF65-F5344CB8AC3E}">
        <p14:creationId xmlns:p14="http://schemas.microsoft.com/office/powerpoint/2010/main" val="2135147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F7B63-C4D8-4273-9E74-55750F18A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3428999"/>
            <a:ext cx="8066856" cy="3281419"/>
          </a:xfrm>
        </p:spPr>
        <p:txBody>
          <a:bodyPr>
            <a:normAutofit/>
          </a:bodyPr>
          <a:lstStyle/>
          <a:p>
            <a:r>
              <a:rPr lang="en-US" sz="2400" dirty="0"/>
              <a:t>Input exercise (MPOs/RPAs 9/23/2020; IPSC 9/30/2020)</a:t>
            </a:r>
          </a:p>
          <a:p>
            <a:pPr lvl="1"/>
            <a:r>
              <a:rPr lang="en-US" sz="2000" dirty="0"/>
              <a:t>47 individuals provided open-ended feedback on transportation trends, issues, and impacts that we should be planning for</a:t>
            </a:r>
          </a:p>
          <a:p>
            <a:pPr lvl="1"/>
            <a:r>
              <a:rPr lang="en-US" sz="2000" dirty="0"/>
              <a:t>Over 750 comments were provided through the exercises</a:t>
            </a:r>
          </a:p>
          <a:p>
            <a:pPr lvl="1"/>
            <a:r>
              <a:rPr lang="en-US" sz="2000" dirty="0"/>
              <a:t>Similar comments were combined into general action statements to consider in the planning process</a:t>
            </a:r>
          </a:p>
          <a:p>
            <a:pPr lvl="1"/>
            <a:r>
              <a:rPr lang="en-US" sz="2000" dirty="0"/>
              <a:t>Top 10 statements are provided; for each statement, at least one third of participants made a related comment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52F932-BB89-41C0-B3DD-1E84B4D0BF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E6454C1-6EAE-41FA-BC16-ABD37C1C2422}"/>
              </a:ext>
            </a:extLst>
          </p:cNvPr>
          <p:cNvSpPr/>
          <p:nvPr/>
        </p:nvSpPr>
        <p:spPr>
          <a:xfrm>
            <a:off x="619944" y="2182149"/>
            <a:ext cx="3190056" cy="949105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Internal Planning Steering Committee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EABAAEC-CCF3-455A-8C60-B236C8F151D4}"/>
              </a:ext>
            </a:extLst>
          </p:cNvPr>
          <p:cNvSpPr txBox="1">
            <a:spLocks/>
          </p:cNvSpPr>
          <p:nvPr/>
        </p:nvSpPr>
        <p:spPr>
          <a:xfrm>
            <a:off x="467544" y="1174892"/>
            <a:ext cx="7886700" cy="6659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General transportation priorities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685A29-9A6F-4506-9FF9-6902EAC4D8F8}"/>
              </a:ext>
            </a:extLst>
          </p:cNvPr>
          <p:cNvSpPr/>
          <p:nvPr/>
        </p:nvSpPr>
        <p:spPr>
          <a:xfrm>
            <a:off x="4114800" y="2190140"/>
            <a:ext cx="4724400" cy="949105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Metropolitan Planning Organizations</a:t>
            </a:r>
          </a:p>
          <a:p>
            <a:pPr algn="ctr"/>
            <a:r>
              <a:rPr lang="en-US" sz="2400" dirty="0"/>
              <a:t>Regional Planning Affiliations</a:t>
            </a:r>
          </a:p>
        </p:txBody>
      </p:sp>
    </p:spTree>
    <p:extLst>
      <p:ext uri="{BB962C8B-B14F-4D97-AF65-F5344CB8AC3E}">
        <p14:creationId xmlns:p14="http://schemas.microsoft.com/office/powerpoint/2010/main" val="32437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F354D-3BCB-4ACA-AC57-3F95B3D8C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007373"/>
            <a:ext cx="7886700" cy="965523"/>
          </a:xfrm>
        </p:spPr>
        <p:txBody>
          <a:bodyPr/>
          <a:lstStyle/>
          <a:p>
            <a:r>
              <a:rPr lang="en-US" b="1" dirty="0"/>
              <a:t>Transportation priorities 1-5</a:t>
            </a: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9850F83E-6F94-4D2F-8F74-9610CF965F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847096"/>
              </p:ext>
            </p:extLst>
          </p:nvPr>
        </p:nvGraphicFramePr>
        <p:xfrm>
          <a:off x="467544" y="1992490"/>
          <a:ext cx="8371657" cy="47730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978">
                  <a:extLst>
                    <a:ext uri="{9D8B030D-6E8A-4147-A177-3AD203B41FA5}">
                      <a16:colId xmlns:a16="http://schemas.microsoft.com/office/drawing/2014/main" val="2978462655"/>
                    </a:ext>
                  </a:extLst>
                </a:gridCol>
                <a:gridCol w="1536826">
                  <a:extLst>
                    <a:ext uri="{9D8B030D-6E8A-4147-A177-3AD203B41FA5}">
                      <a16:colId xmlns:a16="http://schemas.microsoft.com/office/drawing/2014/main" val="3348004544"/>
                    </a:ext>
                  </a:extLst>
                </a:gridCol>
                <a:gridCol w="6288853">
                  <a:extLst>
                    <a:ext uri="{9D8B030D-6E8A-4147-A177-3AD203B41FA5}">
                      <a16:colId xmlns:a16="http://schemas.microsoft.com/office/drawing/2014/main" val="2931444366"/>
                    </a:ext>
                  </a:extLst>
                </a:gridCol>
              </a:tblGrid>
              <a:tr h="3254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Rank</a:t>
                      </a: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Topic</a:t>
                      </a: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53565A"/>
                          </a:solidFill>
                          <a:effectLst/>
                          <a:latin typeface="Calibri" panose="020F0502020204030204" pitchFamily="34" charset="0"/>
                        </a:rPr>
                        <a:t> Planning issue</a:t>
                      </a: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998141"/>
                  </a:ext>
                </a:extLst>
              </a:tr>
              <a:tr h="8895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Funding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There are concerns with the highway trust fund’s long-term solvency; additional long-term funding sources are needed.</a:t>
                      </a:r>
                      <a:endParaRPr lang="en-US" sz="1800" b="0" i="0" u="none" strike="noStrike" dirty="0">
                        <a:solidFill>
                          <a:srgbClr val="53565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56771"/>
                  </a:ext>
                </a:extLst>
              </a:tr>
              <a:tr h="8895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Resiliency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We need to increase system resiliency and proactively plan for extreme weather events.</a:t>
                      </a:r>
                      <a:endParaRPr lang="en-US" sz="1800" b="0" i="0" u="none" strike="noStrike" dirty="0">
                        <a:solidFill>
                          <a:srgbClr val="53565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887944"/>
                  </a:ext>
                </a:extLst>
              </a:tr>
              <a:tr h="8895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Workforce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We need to plan for and react to teleworking changes at both an organizational level and a transportation system level.</a:t>
                      </a:r>
                      <a:endParaRPr lang="en-US" sz="1800" b="0" i="0" u="none" strike="noStrike" dirty="0">
                        <a:solidFill>
                          <a:srgbClr val="53565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588941"/>
                  </a:ext>
                </a:extLst>
              </a:tr>
              <a:tr h="8895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Technology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We need to plan for connected and automated vehicles, including human-technology interactions, safety, and related infrastructure needs. </a:t>
                      </a:r>
                      <a:endParaRPr lang="en-US" sz="1800" b="0" i="0" u="none" strike="noStrike" dirty="0">
                        <a:solidFill>
                          <a:srgbClr val="53565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131433"/>
                  </a:ext>
                </a:extLst>
              </a:tr>
              <a:tr h="8895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Asset management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53565A"/>
                          </a:solidFill>
                          <a:effectLst/>
                          <a:latin typeface="Calibri" panose="020F0502020204030204" pitchFamily="34" charset="0"/>
                        </a:rPr>
                        <a:t>Aging infrastructure is a concern, and we need alternative and innovative methods of funding and addressing stewardship needs.</a:t>
                      </a: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4038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219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F354D-3BCB-4ACA-AC57-3F95B3D8C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007373"/>
            <a:ext cx="7886700" cy="965523"/>
          </a:xfrm>
        </p:spPr>
        <p:txBody>
          <a:bodyPr/>
          <a:lstStyle/>
          <a:p>
            <a:r>
              <a:rPr lang="en-US" b="1" dirty="0"/>
              <a:t>Transportation priorities 6-10</a:t>
            </a: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9850F83E-6F94-4D2F-8F74-9610CF965F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103670"/>
              </p:ext>
            </p:extLst>
          </p:nvPr>
        </p:nvGraphicFramePr>
        <p:xfrm>
          <a:off x="467544" y="1828800"/>
          <a:ext cx="8371657" cy="48919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978">
                  <a:extLst>
                    <a:ext uri="{9D8B030D-6E8A-4147-A177-3AD203B41FA5}">
                      <a16:colId xmlns:a16="http://schemas.microsoft.com/office/drawing/2014/main" val="2978462655"/>
                    </a:ext>
                  </a:extLst>
                </a:gridCol>
                <a:gridCol w="1536826">
                  <a:extLst>
                    <a:ext uri="{9D8B030D-6E8A-4147-A177-3AD203B41FA5}">
                      <a16:colId xmlns:a16="http://schemas.microsoft.com/office/drawing/2014/main" val="3348004544"/>
                    </a:ext>
                  </a:extLst>
                </a:gridCol>
                <a:gridCol w="6288853">
                  <a:extLst>
                    <a:ext uri="{9D8B030D-6E8A-4147-A177-3AD203B41FA5}">
                      <a16:colId xmlns:a16="http://schemas.microsoft.com/office/drawing/2014/main" val="2931444366"/>
                    </a:ext>
                  </a:extLst>
                </a:gridCol>
              </a:tblGrid>
              <a:tr h="3254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Rank</a:t>
                      </a: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Topic</a:t>
                      </a: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53565A"/>
                          </a:solidFill>
                          <a:effectLst/>
                          <a:latin typeface="Calibri" panose="020F0502020204030204" pitchFamily="34" charset="0"/>
                        </a:rPr>
                        <a:t> Planning issue</a:t>
                      </a: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998141"/>
                  </a:ext>
                </a:extLst>
              </a:tr>
              <a:tr h="6538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Modal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53565A"/>
                          </a:solidFill>
                          <a:effectLst/>
                          <a:latin typeface="Calibri" panose="020F0502020204030204" pitchFamily="34" charset="0"/>
                        </a:rPr>
                        <a:t>Bicycle/pedestrian infrastructure needs to be further incorporated in the planning and project development process.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56771"/>
                  </a:ext>
                </a:extLst>
              </a:tr>
              <a:tr h="491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Safety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53565A"/>
                          </a:solidFill>
                          <a:effectLst/>
                          <a:latin typeface="Calibri" panose="020F0502020204030204" pitchFamily="34" charset="0"/>
                        </a:rPr>
                        <a:t>We need to address prevalent crash causes.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887944"/>
                  </a:ext>
                </a:extLst>
              </a:tr>
              <a:tr h="8034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Modal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53565A"/>
                          </a:solidFill>
                          <a:effectLst/>
                          <a:latin typeface="Calibri" panose="020F0502020204030204" pitchFamily="34" charset="0"/>
                        </a:rPr>
                        <a:t>Multimodal accessibility and connectivity are needed across the state for all road users, particularly for non-drivers.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58894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Sustainability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53565A"/>
                          </a:solidFill>
                          <a:effectLst/>
                          <a:latin typeface="Calibri" panose="020F0502020204030204" pitchFamily="34" charset="0"/>
                        </a:rPr>
                        <a:t>We need to plan for electric/alternative vehicles of all types and their associated infrastructure needs and funding implications.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131433"/>
                  </a:ext>
                </a:extLst>
              </a:tr>
              <a:tr h="8895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(tie)</a:t>
                      </a:r>
                      <a:endParaRPr lang="en-US" sz="1800" u="none" strike="noStrik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Asset management/ rightsizing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53565A"/>
                          </a:solidFill>
                          <a:effectLst/>
                          <a:latin typeface="Calibri" panose="020F0502020204030204" pitchFamily="34" charset="0"/>
                        </a:rPr>
                        <a:t>Capacity expansion is not sustainable; we should emphasize travel time reliability and the use of travel demand management and integrated corridor management strategies.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403886"/>
                  </a:ext>
                </a:extLst>
              </a:tr>
              <a:tr h="8895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 (tie)</a:t>
                      </a: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Asset management</a:t>
                      </a:r>
                    </a:p>
                  </a:txBody>
                  <a:tcPr marL="8136" marR="8136" marT="8136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53565A"/>
                          </a:solidFill>
                          <a:effectLst/>
                          <a:latin typeface="Calibri" panose="020F0502020204030204" pitchFamily="34" charset="0"/>
                        </a:rPr>
                        <a:t>We need asset management data, tools, and strategies to help evaluate our system’s needs and prioritize limited funding in an optimal way.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2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2548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6CBB7C51-829B-4243-9A2F-5EA8A29D7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ECE0A17-721D-47DA-B462-427AB9C65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07B1C03F-70ED-4BE3-AFBC-CD51D4411F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AE84050F-F367-4A35-93F5-1397E3C667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5D88F3A8-CDAB-4D08-8D47-096D7AA346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A2BEFDF5-BD04-4DD8-9671-13817A4D8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ACA74E73-7B97-43C1-BC3B-89DED3F8AF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0">
              <a:extLst>
                <a:ext uri="{FF2B5EF4-FFF2-40B4-BE49-F238E27FC236}">
                  <a16:creationId xmlns:a16="http://schemas.microsoft.com/office/drawing/2014/main" id="{C11D94E0-EFF2-4934-97FD-3E424A25F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1">
              <a:extLst>
                <a:ext uri="{FF2B5EF4-FFF2-40B4-BE49-F238E27FC236}">
                  <a16:creationId xmlns:a16="http://schemas.microsoft.com/office/drawing/2014/main" id="{70D5352A-232D-40A3-8A72-4CB6B8277E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2">
              <a:extLst>
                <a:ext uri="{FF2B5EF4-FFF2-40B4-BE49-F238E27FC236}">
                  <a16:creationId xmlns:a16="http://schemas.microsoft.com/office/drawing/2014/main" id="{9E3B6EC6-9A43-43B8-BE95-D12BD1AF3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3">
              <a:extLst>
                <a:ext uri="{FF2B5EF4-FFF2-40B4-BE49-F238E27FC236}">
                  <a16:creationId xmlns:a16="http://schemas.microsoft.com/office/drawing/2014/main" id="{7B71BA3B-3BFF-4756-B642-C00DA5F4AD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4">
              <a:extLst>
                <a:ext uri="{FF2B5EF4-FFF2-40B4-BE49-F238E27FC236}">
                  <a16:creationId xmlns:a16="http://schemas.microsoft.com/office/drawing/2014/main" id="{6070AC7F-F9D6-4E73-A95C-9DA3846FD5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5">
              <a:extLst>
                <a:ext uri="{FF2B5EF4-FFF2-40B4-BE49-F238E27FC236}">
                  <a16:creationId xmlns:a16="http://schemas.microsoft.com/office/drawing/2014/main" id="{9DDF2314-3F38-4664-B31D-AEB55882BB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6">
              <a:extLst>
                <a:ext uri="{FF2B5EF4-FFF2-40B4-BE49-F238E27FC236}">
                  <a16:creationId xmlns:a16="http://schemas.microsoft.com/office/drawing/2014/main" id="{A59AAAEA-0A38-490A-9CBF-F8C79B0A6B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7">
              <a:extLst>
                <a:ext uri="{FF2B5EF4-FFF2-40B4-BE49-F238E27FC236}">
                  <a16:creationId xmlns:a16="http://schemas.microsoft.com/office/drawing/2014/main" id="{9AEF5CD7-59EB-48AC-BB37-3EB70C052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8">
              <a:extLst>
                <a:ext uri="{FF2B5EF4-FFF2-40B4-BE49-F238E27FC236}">
                  <a16:creationId xmlns:a16="http://schemas.microsoft.com/office/drawing/2014/main" id="{24602B28-B14A-4724-9665-D2CDC19C98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9">
              <a:extLst>
                <a:ext uri="{FF2B5EF4-FFF2-40B4-BE49-F238E27FC236}">
                  <a16:creationId xmlns:a16="http://schemas.microsoft.com/office/drawing/2014/main" id="{541E4D23-8098-43A1-9826-246EBF1BBA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20">
              <a:extLst>
                <a:ext uri="{FF2B5EF4-FFF2-40B4-BE49-F238E27FC236}">
                  <a16:creationId xmlns:a16="http://schemas.microsoft.com/office/drawing/2014/main" id="{D164F3ED-DB01-4823-852E-A99B4C264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21">
              <a:extLst>
                <a:ext uri="{FF2B5EF4-FFF2-40B4-BE49-F238E27FC236}">
                  <a16:creationId xmlns:a16="http://schemas.microsoft.com/office/drawing/2014/main" id="{05C52390-6376-4DB5-B289-6B1C5273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22">
              <a:extLst>
                <a:ext uri="{FF2B5EF4-FFF2-40B4-BE49-F238E27FC236}">
                  <a16:creationId xmlns:a16="http://schemas.microsoft.com/office/drawing/2014/main" id="{40ABB3F2-1D59-4F3E-921C-DD7B8D55B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23">
              <a:extLst>
                <a:ext uri="{FF2B5EF4-FFF2-40B4-BE49-F238E27FC236}">
                  <a16:creationId xmlns:a16="http://schemas.microsoft.com/office/drawing/2014/main" id="{88E0EE84-E054-424D-A93B-D6D23AFFFF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24">
              <a:extLst>
                <a:ext uri="{FF2B5EF4-FFF2-40B4-BE49-F238E27FC236}">
                  <a16:creationId xmlns:a16="http://schemas.microsoft.com/office/drawing/2014/main" id="{F084CB4C-E741-4E13-AE65-BAB699C6C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5">
              <a:extLst>
                <a:ext uri="{FF2B5EF4-FFF2-40B4-BE49-F238E27FC236}">
                  <a16:creationId xmlns:a16="http://schemas.microsoft.com/office/drawing/2014/main" id="{AA5D2838-70AA-418B-87DF-83A903E79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08DA454-A7F1-451C-B515-495788249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699589"/>
            <a:ext cx="2755857" cy="3470421"/>
            <a:chOff x="697883" y="1816768"/>
            <a:chExt cx="3674476" cy="3470421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96FE467-34A9-4910-A7C5-6B92891F24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Isosceles Triangle 22">
              <a:extLst>
                <a:ext uri="{FF2B5EF4-FFF2-40B4-BE49-F238E27FC236}">
                  <a16:creationId xmlns:a16="http://schemas.microsoft.com/office/drawing/2014/main" id="{01A2AF91-EF78-4611-8AF7-C1B45269F7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C7115C0-C409-41DC-96F1-B784C5E37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473" y="2358391"/>
            <a:ext cx="2624234" cy="24536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 kern="1200" dirty="0">
                <a:solidFill>
                  <a:srgbClr val="FFFFFE"/>
                </a:solidFill>
                <a:latin typeface="+mj-lt"/>
                <a:ea typeface="+mj-ea"/>
                <a:cs typeface="+mj-cs"/>
              </a:rPr>
              <a:t>Commission feedback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6866" y="1273670"/>
            <a:ext cx="4711405" cy="23933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</a:pPr>
            <a:r>
              <a:rPr lang="en-US" sz="2800" dirty="0"/>
              <a:t>Thoughts and reaction?</a:t>
            </a:r>
          </a:p>
          <a:p>
            <a:pPr indent="-228600">
              <a:lnSpc>
                <a:spcPct val="90000"/>
              </a:lnSpc>
            </a:pPr>
            <a:r>
              <a:rPr lang="en-US" sz="2800" dirty="0"/>
              <a:t>What else should we consider?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E4A42E0-EF5F-4494-B39B-3DB7D04759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6448" y="3667039"/>
            <a:ext cx="4701762" cy="23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256" y="4250055"/>
            <a:ext cx="4467573" cy="1237319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808334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61864" y="4066456"/>
            <a:ext cx="2286000" cy="370656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47864" y="4066456"/>
            <a:ext cx="2286000" cy="370656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3864" y="4066456"/>
            <a:ext cx="2286000" cy="370656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189176" y="5566347"/>
            <a:ext cx="2765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Garrett.Pedersen@iowadot.us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B11247-CDAF-4DD5-BE81-B56FBF4D67D9}"/>
              </a:ext>
            </a:extLst>
          </p:cNvPr>
          <p:cNvSpPr txBox="1"/>
          <p:nvPr/>
        </p:nvSpPr>
        <p:spPr>
          <a:xfrm>
            <a:off x="53752" y="3074810"/>
            <a:ext cx="9036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cs typeface="Arial" panose="020B0604020202020204" pitchFamily="34" charset="0"/>
              </a:rPr>
              <a:t>Thank you for your time and attention.</a:t>
            </a:r>
          </a:p>
          <a:p>
            <a:pPr algn="ctr"/>
            <a:endParaRPr lang="en-US" dirty="0">
              <a:cs typeface="Arial" panose="020B0604020202020204" pitchFamily="34" charset="0"/>
            </a:endParaRPr>
          </a:p>
          <a:p>
            <a:pPr algn="ctr"/>
            <a:r>
              <a:rPr lang="en-US" dirty="0">
                <a:cs typeface="Arial" panose="020B0604020202020204" pitchFamily="34" charset="0"/>
              </a:rPr>
              <a:t>Questions?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A748D6-E5EE-44F0-BED6-59197E46CA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293" y="983876"/>
            <a:ext cx="2471142" cy="202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219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State Transportation Plan (Iowa In Motion) “due” May 2022</a:t>
            </a:r>
          </a:p>
          <a:p>
            <a:pPr lvl="0"/>
            <a:r>
              <a:rPr lang="en-US" dirty="0"/>
              <a:t>State Freight Plan due July 2022</a:t>
            </a:r>
          </a:p>
          <a:p>
            <a:pPr lvl="0"/>
            <a:r>
              <a:rPr lang="en-US" dirty="0"/>
              <a:t>~2-year development timeline</a:t>
            </a:r>
          </a:p>
          <a:p>
            <a:r>
              <a:rPr lang="en-US" dirty="0"/>
              <a:t>Will be developed in parallel</a:t>
            </a:r>
          </a:p>
          <a:p>
            <a:pPr lvl="0"/>
            <a:r>
              <a:rPr lang="en-US" dirty="0"/>
              <a:t>Both plans kicked off with July 1st Internal Steering Committee meeting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Plan updates &amp; timeline</a:t>
            </a:r>
          </a:p>
        </p:txBody>
      </p:sp>
    </p:spTree>
    <p:extLst>
      <p:ext uri="{BB962C8B-B14F-4D97-AF65-F5344CB8AC3E}">
        <p14:creationId xmlns:p14="http://schemas.microsoft.com/office/powerpoint/2010/main" val="866834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lvl="0"/>
            <a:r>
              <a:rPr lang="en-US" dirty="0"/>
              <a:t>Using single committee to guide both plans</a:t>
            </a:r>
          </a:p>
          <a:p>
            <a:pPr lvl="0"/>
            <a:r>
              <a:rPr lang="en-US" dirty="0"/>
              <a:t>Based on Commission input and direction, the committee will:</a:t>
            </a:r>
          </a:p>
          <a:p>
            <a:pPr lvl="1"/>
            <a:r>
              <a:rPr lang="en-US" dirty="0"/>
              <a:t>Develop a </a:t>
            </a:r>
            <a:r>
              <a:rPr lang="en-US" b="1" dirty="0"/>
              <a:t>vision</a:t>
            </a:r>
            <a:r>
              <a:rPr lang="en-US" dirty="0"/>
              <a:t> and desired transportation </a:t>
            </a:r>
            <a:r>
              <a:rPr lang="en-US" b="1" dirty="0"/>
              <a:t>system objectives</a:t>
            </a:r>
            <a:r>
              <a:rPr lang="en-US" dirty="0"/>
              <a:t> for 2050</a:t>
            </a:r>
          </a:p>
          <a:p>
            <a:pPr lvl="1"/>
            <a:r>
              <a:rPr lang="en-US" dirty="0"/>
              <a:t>Identify </a:t>
            </a:r>
            <a:r>
              <a:rPr lang="en-US" b="1" dirty="0"/>
              <a:t>measurement/evaluation areas </a:t>
            </a:r>
            <a:r>
              <a:rPr lang="en-US" dirty="0"/>
              <a:t>that will support a framework for implementing system objectives</a:t>
            </a:r>
          </a:p>
          <a:p>
            <a:pPr lvl="1"/>
            <a:r>
              <a:rPr lang="en-US" dirty="0"/>
              <a:t>Identify multimodal transportation </a:t>
            </a:r>
            <a:r>
              <a:rPr lang="en-US" b="1" dirty="0"/>
              <a:t>system issues and needs</a:t>
            </a:r>
          </a:p>
          <a:p>
            <a:pPr lvl="1"/>
            <a:r>
              <a:rPr lang="en-US" dirty="0"/>
              <a:t>Develop a multimodal </a:t>
            </a:r>
            <a:r>
              <a:rPr lang="en-US" b="1" dirty="0"/>
              <a:t>action plan with strategies </a:t>
            </a:r>
            <a:r>
              <a:rPr lang="en-US" dirty="0"/>
              <a:t>for the department to implement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Internal Planning Steering Committee</a:t>
            </a:r>
          </a:p>
        </p:txBody>
      </p:sp>
    </p:spTree>
    <p:extLst>
      <p:ext uri="{BB962C8B-B14F-4D97-AF65-F5344CB8AC3E}">
        <p14:creationId xmlns:p14="http://schemas.microsoft.com/office/powerpoint/2010/main" val="3762640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Clearly defined system objectives</a:t>
            </a:r>
          </a:p>
          <a:p>
            <a:r>
              <a:rPr lang="en-US" dirty="0"/>
              <a:t>Rightsizing policy guidance</a:t>
            </a:r>
          </a:p>
          <a:p>
            <a:r>
              <a:rPr lang="en-US" dirty="0"/>
              <a:t>Infrastructure resiliency</a:t>
            </a:r>
          </a:p>
          <a:p>
            <a:r>
              <a:rPr lang="en-US" dirty="0"/>
              <a:t>Freight design considerations</a:t>
            </a:r>
          </a:p>
          <a:p>
            <a:r>
              <a:rPr lang="en-US" dirty="0"/>
              <a:t>Clarify plan relationships and role in project development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Key planned enhancements</a:t>
            </a:r>
          </a:p>
        </p:txBody>
      </p:sp>
    </p:spTree>
    <p:extLst>
      <p:ext uri="{BB962C8B-B14F-4D97-AF65-F5344CB8AC3E}">
        <p14:creationId xmlns:p14="http://schemas.microsoft.com/office/powerpoint/2010/main" val="3786733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r>
              <a:rPr lang="en-US" dirty="0"/>
              <a:t>Internal stakeholder interviews in 2019</a:t>
            </a:r>
          </a:p>
          <a:p>
            <a:r>
              <a:rPr lang="en-US" dirty="0"/>
              <a:t>Recent series of stakeholder input exercises</a:t>
            </a:r>
          </a:p>
          <a:p>
            <a:pPr lvl="1"/>
            <a:r>
              <a:rPr lang="en-US" b="1" dirty="0"/>
              <a:t>Freight Advisory Council</a:t>
            </a:r>
            <a:r>
              <a:rPr lang="en-US" dirty="0"/>
              <a:t>: input regarding importance of various freight trends and issues</a:t>
            </a:r>
          </a:p>
          <a:p>
            <a:pPr lvl="1"/>
            <a:r>
              <a:rPr lang="en-US" b="1" dirty="0"/>
              <a:t>Metropolitan Planning Organizations/Regional Planning Affiliations</a:t>
            </a:r>
            <a:r>
              <a:rPr lang="en-US" dirty="0"/>
              <a:t>: input regarding general transportation trends, issues, and impacts</a:t>
            </a:r>
          </a:p>
          <a:p>
            <a:pPr lvl="1"/>
            <a:r>
              <a:rPr lang="en-US" b="1" dirty="0"/>
              <a:t>Internal Planning Steering Committee</a:t>
            </a:r>
            <a:r>
              <a:rPr lang="en-US" dirty="0"/>
              <a:t>: input regarding general transportation trends, issues, and impacts</a:t>
            </a:r>
          </a:p>
          <a:p>
            <a:r>
              <a:rPr lang="en-US" dirty="0"/>
              <a:t>Will be used to help guide initial direction for the SLRTP and SFP updates</a:t>
            </a:r>
          </a:p>
          <a:p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Initial stakeholder feedback</a:t>
            </a:r>
          </a:p>
        </p:txBody>
      </p:sp>
    </p:spTree>
    <p:extLst>
      <p:ext uri="{BB962C8B-B14F-4D97-AF65-F5344CB8AC3E}">
        <p14:creationId xmlns:p14="http://schemas.microsoft.com/office/powerpoint/2010/main" val="295287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F7B63-C4D8-4273-9E74-55750F18A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3812828"/>
            <a:ext cx="8143056" cy="2587972"/>
          </a:xfrm>
        </p:spPr>
        <p:txBody>
          <a:bodyPr>
            <a:normAutofit/>
          </a:bodyPr>
          <a:lstStyle/>
          <a:p>
            <a:r>
              <a:rPr lang="en-US" sz="2400" dirty="0"/>
              <a:t>Input exercise (9/18/2020)</a:t>
            </a:r>
          </a:p>
          <a:p>
            <a:pPr lvl="1"/>
            <a:r>
              <a:rPr lang="en-US" sz="2000" dirty="0"/>
              <a:t>19 non-DOT voters rated 34 freight-specific trends, issues, and opportunities</a:t>
            </a:r>
          </a:p>
          <a:p>
            <a:pPr lvl="1"/>
            <a:r>
              <a:rPr lang="en-US" sz="2000" dirty="0"/>
              <a:t>Asked to rate on a 5-point scale: 1 is “Not a priority” and 5 is “Critical”</a:t>
            </a:r>
          </a:p>
          <a:p>
            <a:pPr lvl="1"/>
            <a:r>
              <a:rPr lang="en-US" sz="2000" dirty="0"/>
              <a:t>Asked for additional topics to consider</a:t>
            </a:r>
          </a:p>
          <a:p>
            <a:pPr lvl="1"/>
            <a:r>
              <a:rPr lang="en-US" sz="2000" dirty="0"/>
              <a:t>Input sorted by average rating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52F932-BB89-41C0-B3DD-1E84B4D0BF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E6454C1-6EAE-41FA-BC16-ABD37C1C2422}"/>
              </a:ext>
            </a:extLst>
          </p:cNvPr>
          <p:cNvSpPr/>
          <p:nvPr/>
        </p:nvSpPr>
        <p:spPr>
          <a:xfrm>
            <a:off x="619944" y="2182149"/>
            <a:ext cx="5323656" cy="533401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7BD80F-D89C-4E0C-A57C-8720FE5C7E81}"/>
              </a:ext>
            </a:extLst>
          </p:cNvPr>
          <p:cNvSpPr txBox="1"/>
          <p:nvPr/>
        </p:nvSpPr>
        <p:spPr>
          <a:xfrm>
            <a:off x="619943" y="2234413"/>
            <a:ext cx="5323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j-lt"/>
              </a:rPr>
              <a:t>Iowa Freight Advisory Council (FAC)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817A05-BDA0-4636-AF51-50B352BEF482}"/>
              </a:ext>
            </a:extLst>
          </p:cNvPr>
          <p:cNvSpPr/>
          <p:nvPr/>
        </p:nvSpPr>
        <p:spPr>
          <a:xfrm>
            <a:off x="619943" y="2788920"/>
            <a:ext cx="5323657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2C9703-B086-4E55-AA0E-4A4FEDFA1C10}"/>
              </a:ext>
            </a:extLst>
          </p:cNvPr>
          <p:cNvSpPr txBox="1"/>
          <p:nvPr/>
        </p:nvSpPr>
        <p:spPr>
          <a:xfrm>
            <a:off x="619943" y="2836985"/>
            <a:ext cx="53236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Private and public stakeholders who assist and advise the Iowa DOT on freight mobility policies, programs, and investments.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EABAAEC-CCF3-455A-8C60-B236C8F151D4}"/>
              </a:ext>
            </a:extLst>
          </p:cNvPr>
          <p:cNvSpPr txBox="1">
            <a:spLocks/>
          </p:cNvSpPr>
          <p:nvPr/>
        </p:nvSpPr>
        <p:spPr>
          <a:xfrm>
            <a:off x="467544" y="1174892"/>
            <a:ext cx="7886700" cy="6659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Freight priorities</a:t>
            </a:r>
          </a:p>
        </p:txBody>
      </p:sp>
    </p:spTree>
    <p:extLst>
      <p:ext uri="{BB962C8B-B14F-4D97-AF65-F5344CB8AC3E}">
        <p14:creationId xmlns:p14="http://schemas.microsoft.com/office/powerpoint/2010/main" val="1156295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:a16="http://schemas.microsoft.com/office/drawing/2014/main" id="{F08A3BAA-4A0D-4D37-8383-A1FE081DC31C}"/>
              </a:ext>
            </a:extLst>
          </p:cNvPr>
          <p:cNvSpPr/>
          <p:nvPr/>
        </p:nvSpPr>
        <p:spPr>
          <a:xfrm>
            <a:off x="3033359" y="2898994"/>
            <a:ext cx="4809403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AB1128F8-D598-4D4A-B7E0-D7016E359456}"/>
              </a:ext>
            </a:extLst>
          </p:cNvPr>
          <p:cNvSpPr/>
          <p:nvPr/>
        </p:nvSpPr>
        <p:spPr>
          <a:xfrm>
            <a:off x="3027367" y="3676969"/>
            <a:ext cx="4809404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75BCFAE-63DA-46BB-8BBD-E8E554AEC584}"/>
              </a:ext>
            </a:extLst>
          </p:cNvPr>
          <p:cNvSpPr/>
          <p:nvPr/>
        </p:nvSpPr>
        <p:spPr>
          <a:xfrm>
            <a:off x="3033361" y="2133001"/>
            <a:ext cx="4818082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66711646-525C-4BDD-A4E5-27A546F4EE7B}"/>
              </a:ext>
            </a:extLst>
          </p:cNvPr>
          <p:cNvSpPr/>
          <p:nvPr/>
        </p:nvSpPr>
        <p:spPr>
          <a:xfrm>
            <a:off x="3025213" y="4470487"/>
            <a:ext cx="4809403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E334248-856E-4E4A-83E1-951BB00D5A07}"/>
              </a:ext>
            </a:extLst>
          </p:cNvPr>
          <p:cNvSpPr/>
          <p:nvPr/>
        </p:nvSpPr>
        <p:spPr>
          <a:xfrm>
            <a:off x="796385" y="2130374"/>
            <a:ext cx="2088232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B4BDBFB-0DA2-4AF6-A7A2-1AD504809543}"/>
              </a:ext>
            </a:extLst>
          </p:cNvPr>
          <p:cNvSpPr/>
          <p:nvPr/>
        </p:nvSpPr>
        <p:spPr>
          <a:xfrm>
            <a:off x="7966709" y="2130374"/>
            <a:ext cx="643891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7F007E5-8B05-4F4D-9B68-F08F2982F671}"/>
              </a:ext>
            </a:extLst>
          </p:cNvPr>
          <p:cNvSpPr txBox="1"/>
          <p:nvPr/>
        </p:nvSpPr>
        <p:spPr>
          <a:xfrm>
            <a:off x="796385" y="2182637"/>
            <a:ext cx="2082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j-lt"/>
              </a:rPr>
              <a:t>Funding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DF18C70-CF5B-4438-BDAA-08B6C692B24C}"/>
              </a:ext>
            </a:extLst>
          </p:cNvPr>
          <p:cNvSpPr txBox="1"/>
          <p:nvPr/>
        </p:nvSpPr>
        <p:spPr>
          <a:xfrm>
            <a:off x="391145" y="2160988"/>
            <a:ext cx="32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871721"/>
                </a:solidFill>
                <a:latin typeface="+mj-lt"/>
              </a:rPr>
              <a:t>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0DB88E5-2DF2-4236-8969-BDCE175DAD5A}"/>
              </a:ext>
            </a:extLst>
          </p:cNvPr>
          <p:cNvSpPr txBox="1"/>
          <p:nvPr/>
        </p:nvSpPr>
        <p:spPr>
          <a:xfrm>
            <a:off x="3033741" y="2921134"/>
            <a:ext cx="4738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Increasing agricultural production and changing practices will require reanalyzing the freight network.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814B6D4-E7D7-4DCD-ABC5-53545123FA97}"/>
              </a:ext>
            </a:extLst>
          </p:cNvPr>
          <p:cNvSpPr/>
          <p:nvPr/>
        </p:nvSpPr>
        <p:spPr>
          <a:xfrm>
            <a:off x="794801" y="2889996"/>
            <a:ext cx="2088232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84B4784-D73C-43AF-95A9-70CCBF7C4FCB}"/>
              </a:ext>
            </a:extLst>
          </p:cNvPr>
          <p:cNvSpPr txBox="1"/>
          <p:nvPr/>
        </p:nvSpPr>
        <p:spPr>
          <a:xfrm>
            <a:off x="807463" y="2942259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j-lt"/>
              </a:rPr>
              <a:t>Agriculture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3AA7E3A-7384-46DC-B9D7-10A5A35A3ED4}"/>
              </a:ext>
            </a:extLst>
          </p:cNvPr>
          <p:cNvSpPr/>
          <p:nvPr/>
        </p:nvSpPr>
        <p:spPr>
          <a:xfrm>
            <a:off x="7967472" y="2901420"/>
            <a:ext cx="643128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E1D255A-422A-4B23-A79F-AC6462D1928D}"/>
              </a:ext>
            </a:extLst>
          </p:cNvPr>
          <p:cNvSpPr txBox="1"/>
          <p:nvPr/>
        </p:nvSpPr>
        <p:spPr>
          <a:xfrm>
            <a:off x="381095" y="2927674"/>
            <a:ext cx="320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871721"/>
                </a:solidFill>
                <a:latin typeface="+mj-lt"/>
              </a:rPr>
              <a:t>2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3B37F86B-76B5-4069-BC7D-0181A13B446B}"/>
              </a:ext>
            </a:extLst>
          </p:cNvPr>
          <p:cNvSpPr/>
          <p:nvPr/>
        </p:nvSpPr>
        <p:spPr>
          <a:xfrm>
            <a:off x="797062" y="3677944"/>
            <a:ext cx="2088232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7E84EC3-B477-4C93-8C94-F94616AFAA7C}"/>
              </a:ext>
            </a:extLst>
          </p:cNvPr>
          <p:cNvSpPr txBox="1"/>
          <p:nvPr/>
        </p:nvSpPr>
        <p:spPr>
          <a:xfrm>
            <a:off x="802379" y="3745732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j-lt"/>
              </a:rPr>
              <a:t>Lock &amp; Dams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FEBF36E-D3F9-4131-A975-3BC70AF32DEC}"/>
              </a:ext>
            </a:extLst>
          </p:cNvPr>
          <p:cNvSpPr txBox="1"/>
          <p:nvPr/>
        </p:nvSpPr>
        <p:spPr>
          <a:xfrm>
            <a:off x="395140" y="3667780"/>
            <a:ext cx="32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871721"/>
                </a:solidFill>
                <a:latin typeface="+mj-lt"/>
              </a:rPr>
              <a:t>3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8F04EE7F-11BF-4437-B17E-7B98B886AA36}"/>
              </a:ext>
            </a:extLst>
          </p:cNvPr>
          <p:cNvSpPr/>
          <p:nvPr/>
        </p:nvSpPr>
        <p:spPr>
          <a:xfrm>
            <a:off x="794801" y="4470488"/>
            <a:ext cx="2088232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17E056A-D5E0-45FB-99FF-AB2EED19B1D7}"/>
              </a:ext>
            </a:extLst>
          </p:cNvPr>
          <p:cNvSpPr/>
          <p:nvPr/>
        </p:nvSpPr>
        <p:spPr>
          <a:xfrm>
            <a:off x="7964280" y="4473361"/>
            <a:ext cx="643128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4E4F83B-4A13-4A8F-88E1-7C006CEBE1D6}"/>
              </a:ext>
            </a:extLst>
          </p:cNvPr>
          <p:cNvSpPr txBox="1"/>
          <p:nvPr/>
        </p:nvSpPr>
        <p:spPr>
          <a:xfrm>
            <a:off x="807463" y="4522751"/>
            <a:ext cx="2075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j-lt"/>
              </a:rPr>
              <a:t>Trade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4786749-FD7F-49E7-9CF9-11975357D243}"/>
              </a:ext>
            </a:extLst>
          </p:cNvPr>
          <p:cNvSpPr txBox="1"/>
          <p:nvPr/>
        </p:nvSpPr>
        <p:spPr>
          <a:xfrm>
            <a:off x="381287" y="4461214"/>
            <a:ext cx="320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871721"/>
                </a:solidFill>
                <a:latin typeface="+mj-lt"/>
              </a:rPr>
              <a:t>4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77F74B64-59AD-404D-9FAA-C0EC5ACEFEB2}"/>
              </a:ext>
            </a:extLst>
          </p:cNvPr>
          <p:cNvSpPr txBox="1"/>
          <p:nvPr/>
        </p:nvSpPr>
        <p:spPr>
          <a:xfrm>
            <a:off x="3043411" y="2144471"/>
            <a:ext cx="472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Infrastructure funding for all modes will continue to be a challenge in the future, requiring exploration of other sources.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14243A0E-F0DB-450F-BCD1-CFC0EBE76EDE}"/>
              </a:ext>
            </a:extLst>
          </p:cNvPr>
          <p:cNvSpPr/>
          <p:nvPr/>
        </p:nvSpPr>
        <p:spPr>
          <a:xfrm>
            <a:off x="7967090" y="3673978"/>
            <a:ext cx="643128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8EF5602-A05A-495E-B038-F3838BEEFB6E}"/>
              </a:ext>
            </a:extLst>
          </p:cNvPr>
          <p:cNvSpPr txBox="1"/>
          <p:nvPr/>
        </p:nvSpPr>
        <p:spPr>
          <a:xfrm>
            <a:off x="3055831" y="3671371"/>
            <a:ext cx="47165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Lock and dam infrastructure is aging and deteriorating, negatively impacting efficiency and reliability.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4378564-C54A-41E7-A9A8-6FCCF2D389AA}"/>
              </a:ext>
            </a:extLst>
          </p:cNvPr>
          <p:cNvSpPr txBox="1"/>
          <p:nvPr/>
        </p:nvSpPr>
        <p:spPr>
          <a:xfrm>
            <a:off x="3043411" y="4467935"/>
            <a:ext cx="4652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New and ongoing trade negotiations will have impacts on freight trends and supply chains.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915E6422-EBBD-4944-AD7E-29B353FA759C}"/>
              </a:ext>
            </a:extLst>
          </p:cNvPr>
          <p:cNvSpPr/>
          <p:nvPr/>
        </p:nvSpPr>
        <p:spPr>
          <a:xfrm>
            <a:off x="3033265" y="5254855"/>
            <a:ext cx="4801352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84A0919-BEEE-48B6-B05D-68E78510B2A3}"/>
              </a:ext>
            </a:extLst>
          </p:cNvPr>
          <p:cNvSpPr/>
          <p:nvPr/>
        </p:nvSpPr>
        <p:spPr>
          <a:xfrm>
            <a:off x="796290" y="5252228"/>
            <a:ext cx="2088232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55C4409C-10A5-4BB4-A47A-7B9015FB00A8}"/>
              </a:ext>
            </a:extLst>
          </p:cNvPr>
          <p:cNvSpPr/>
          <p:nvPr/>
        </p:nvSpPr>
        <p:spPr>
          <a:xfrm>
            <a:off x="7966614" y="5252228"/>
            <a:ext cx="640794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C7536CB-0032-483E-9137-3A31F9E1D201}"/>
              </a:ext>
            </a:extLst>
          </p:cNvPr>
          <p:cNvSpPr txBox="1"/>
          <p:nvPr/>
        </p:nvSpPr>
        <p:spPr>
          <a:xfrm>
            <a:off x="796290" y="5304491"/>
            <a:ext cx="2082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j-lt"/>
              </a:rPr>
              <a:t>Multimodal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A848C057-D23C-4B2A-B8E2-C9EDDEA9857A}"/>
              </a:ext>
            </a:extLst>
          </p:cNvPr>
          <p:cNvSpPr txBox="1"/>
          <p:nvPr/>
        </p:nvSpPr>
        <p:spPr>
          <a:xfrm>
            <a:off x="391050" y="5280221"/>
            <a:ext cx="32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871721"/>
                </a:solidFill>
                <a:latin typeface="+mj-lt"/>
              </a:rPr>
              <a:t>5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D89B7794-1200-4ABA-8307-6F2ECBB26AF0}"/>
              </a:ext>
            </a:extLst>
          </p:cNvPr>
          <p:cNvSpPr txBox="1"/>
          <p:nvPr/>
        </p:nvSpPr>
        <p:spPr>
          <a:xfrm>
            <a:off x="381000" y="5496580"/>
            <a:ext cx="320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rgbClr val="871721"/>
              </a:solidFill>
              <a:latin typeface="+mj-lt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7D724C3-4F2B-4A51-A6DE-C9B6E4172DF8}"/>
              </a:ext>
            </a:extLst>
          </p:cNvPr>
          <p:cNvSpPr txBox="1"/>
          <p:nvPr/>
        </p:nvSpPr>
        <p:spPr>
          <a:xfrm>
            <a:off x="3043316" y="5266325"/>
            <a:ext cx="47290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There is a continuous need for multimodal coordination and connections to address freight demand.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7D2236FB-6078-477C-87FC-74A3C1DD1B60}"/>
              </a:ext>
            </a:extLst>
          </p:cNvPr>
          <p:cNvSpPr txBox="1"/>
          <p:nvPr/>
        </p:nvSpPr>
        <p:spPr>
          <a:xfrm>
            <a:off x="7976666" y="2187790"/>
            <a:ext cx="633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4.58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95D8C2E3-2570-48E1-AC3F-DE3BC2B71347}"/>
              </a:ext>
            </a:extLst>
          </p:cNvPr>
          <p:cNvSpPr txBox="1"/>
          <p:nvPr/>
        </p:nvSpPr>
        <p:spPr>
          <a:xfrm>
            <a:off x="7947814" y="2945245"/>
            <a:ext cx="633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4.42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D7B1A46-D0E8-4B46-BFC3-52D4E07C9597}"/>
              </a:ext>
            </a:extLst>
          </p:cNvPr>
          <p:cNvSpPr txBox="1"/>
          <p:nvPr/>
        </p:nvSpPr>
        <p:spPr>
          <a:xfrm>
            <a:off x="7946624" y="3717537"/>
            <a:ext cx="633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4.32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487A9C08-4231-4D50-983B-9E51AC56C590}"/>
              </a:ext>
            </a:extLst>
          </p:cNvPr>
          <p:cNvSpPr txBox="1"/>
          <p:nvPr/>
        </p:nvSpPr>
        <p:spPr>
          <a:xfrm>
            <a:off x="7946624" y="4528284"/>
            <a:ext cx="633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4.26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9C0BAEC2-47D1-4487-9029-CE3FD9AA108A}"/>
              </a:ext>
            </a:extLst>
          </p:cNvPr>
          <p:cNvSpPr txBox="1"/>
          <p:nvPr/>
        </p:nvSpPr>
        <p:spPr>
          <a:xfrm>
            <a:off x="7961298" y="5310957"/>
            <a:ext cx="633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4.26</a:t>
            </a:r>
          </a:p>
        </p:txBody>
      </p:sp>
      <p:sp>
        <p:nvSpPr>
          <p:cNvPr id="139" name="Title 1">
            <a:extLst>
              <a:ext uri="{FF2B5EF4-FFF2-40B4-BE49-F238E27FC236}">
                <a16:creationId xmlns:a16="http://schemas.microsoft.com/office/drawing/2014/main" id="{13AD4E94-874D-4A01-82E2-E26C5E209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174892"/>
            <a:ext cx="7886700" cy="665939"/>
          </a:xfrm>
        </p:spPr>
        <p:txBody>
          <a:bodyPr>
            <a:noAutofit/>
          </a:bodyPr>
          <a:lstStyle/>
          <a:p>
            <a:r>
              <a:rPr lang="en-US" b="1" dirty="0"/>
              <a:t>Freight priorities 1-5</a:t>
            </a:r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78C0D3DD-9F95-472E-A876-B684F4D8D2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490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:a16="http://schemas.microsoft.com/office/drawing/2014/main" id="{F08A3BAA-4A0D-4D37-8383-A1FE081DC31C}"/>
              </a:ext>
            </a:extLst>
          </p:cNvPr>
          <p:cNvSpPr/>
          <p:nvPr/>
        </p:nvSpPr>
        <p:spPr>
          <a:xfrm>
            <a:off x="3033359" y="2898994"/>
            <a:ext cx="4809403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AB1128F8-D598-4D4A-B7E0-D7016E359456}"/>
              </a:ext>
            </a:extLst>
          </p:cNvPr>
          <p:cNvSpPr/>
          <p:nvPr/>
        </p:nvSpPr>
        <p:spPr>
          <a:xfrm>
            <a:off x="3027367" y="3676969"/>
            <a:ext cx="4809404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75BCFAE-63DA-46BB-8BBD-E8E554AEC584}"/>
              </a:ext>
            </a:extLst>
          </p:cNvPr>
          <p:cNvSpPr/>
          <p:nvPr/>
        </p:nvSpPr>
        <p:spPr>
          <a:xfrm>
            <a:off x="3033361" y="2133001"/>
            <a:ext cx="4818082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66711646-525C-4BDD-A4E5-27A546F4EE7B}"/>
              </a:ext>
            </a:extLst>
          </p:cNvPr>
          <p:cNvSpPr/>
          <p:nvPr/>
        </p:nvSpPr>
        <p:spPr>
          <a:xfrm>
            <a:off x="3025213" y="4470487"/>
            <a:ext cx="4809403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E334248-856E-4E4A-83E1-951BB00D5A07}"/>
              </a:ext>
            </a:extLst>
          </p:cNvPr>
          <p:cNvSpPr/>
          <p:nvPr/>
        </p:nvSpPr>
        <p:spPr>
          <a:xfrm>
            <a:off x="796385" y="2130374"/>
            <a:ext cx="2088232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B4BDBFB-0DA2-4AF6-A7A2-1AD504809543}"/>
              </a:ext>
            </a:extLst>
          </p:cNvPr>
          <p:cNvSpPr/>
          <p:nvPr/>
        </p:nvSpPr>
        <p:spPr>
          <a:xfrm>
            <a:off x="7966709" y="2130374"/>
            <a:ext cx="643891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7F007E5-8B05-4F4D-9B68-F08F2982F671}"/>
              </a:ext>
            </a:extLst>
          </p:cNvPr>
          <p:cNvSpPr txBox="1"/>
          <p:nvPr/>
        </p:nvSpPr>
        <p:spPr>
          <a:xfrm>
            <a:off x="796385" y="2182637"/>
            <a:ext cx="2082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j-lt"/>
              </a:rPr>
              <a:t>Safety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DF18C70-CF5B-4438-BDAA-08B6C692B24C}"/>
              </a:ext>
            </a:extLst>
          </p:cNvPr>
          <p:cNvSpPr txBox="1"/>
          <p:nvPr/>
        </p:nvSpPr>
        <p:spPr>
          <a:xfrm>
            <a:off x="391145" y="2160988"/>
            <a:ext cx="32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871721"/>
                </a:solidFill>
                <a:latin typeface="+mj-lt"/>
              </a:rPr>
              <a:t>6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0DB88E5-2DF2-4236-8969-BDCE175DAD5A}"/>
              </a:ext>
            </a:extLst>
          </p:cNvPr>
          <p:cNvSpPr txBox="1"/>
          <p:nvPr/>
        </p:nvSpPr>
        <p:spPr>
          <a:xfrm>
            <a:off x="3033741" y="2921134"/>
            <a:ext cx="4738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Supply chain issues, vulnerabilities, and resiliency are critical topics for public and private stakeholders.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814B6D4-E7D7-4DCD-ABC5-53545123FA97}"/>
              </a:ext>
            </a:extLst>
          </p:cNvPr>
          <p:cNvSpPr/>
          <p:nvPr/>
        </p:nvSpPr>
        <p:spPr>
          <a:xfrm>
            <a:off x="794801" y="2889996"/>
            <a:ext cx="2088232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84B4784-D73C-43AF-95A9-70CCBF7C4FCB}"/>
              </a:ext>
            </a:extLst>
          </p:cNvPr>
          <p:cNvSpPr txBox="1"/>
          <p:nvPr/>
        </p:nvSpPr>
        <p:spPr>
          <a:xfrm>
            <a:off x="807463" y="2942259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j-lt"/>
              </a:rPr>
              <a:t>Resiliency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3AA7E3A-7384-46DC-B9D7-10A5A35A3ED4}"/>
              </a:ext>
            </a:extLst>
          </p:cNvPr>
          <p:cNvSpPr/>
          <p:nvPr/>
        </p:nvSpPr>
        <p:spPr>
          <a:xfrm>
            <a:off x="7967472" y="2901420"/>
            <a:ext cx="643128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E1D255A-422A-4B23-A79F-AC6462D1928D}"/>
              </a:ext>
            </a:extLst>
          </p:cNvPr>
          <p:cNvSpPr txBox="1"/>
          <p:nvPr/>
        </p:nvSpPr>
        <p:spPr>
          <a:xfrm>
            <a:off x="381095" y="2927674"/>
            <a:ext cx="320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871721"/>
                </a:solidFill>
                <a:latin typeface="+mj-lt"/>
              </a:rPr>
              <a:t>7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3B37F86B-76B5-4069-BC7D-0181A13B446B}"/>
              </a:ext>
            </a:extLst>
          </p:cNvPr>
          <p:cNvSpPr/>
          <p:nvPr/>
        </p:nvSpPr>
        <p:spPr>
          <a:xfrm>
            <a:off x="797062" y="3677944"/>
            <a:ext cx="2088232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7E84EC3-B477-4C93-8C94-F94616AFAA7C}"/>
              </a:ext>
            </a:extLst>
          </p:cNvPr>
          <p:cNvSpPr txBox="1"/>
          <p:nvPr/>
        </p:nvSpPr>
        <p:spPr>
          <a:xfrm>
            <a:off x="802379" y="3745732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j-lt"/>
              </a:rPr>
              <a:t>Truck Cargo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FEBF36E-D3F9-4131-A975-3BC70AF32DEC}"/>
              </a:ext>
            </a:extLst>
          </p:cNvPr>
          <p:cNvSpPr txBox="1"/>
          <p:nvPr/>
        </p:nvSpPr>
        <p:spPr>
          <a:xfrm>
            <a:off x="395140" y="3667780"/>
            <a:ext cx="32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871721"/>
                </a:solidFill>
                <a:latin typeface="+mj-lt"/>
              </a:rPr>
              <a:t>8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8F04EE7F-11BF-4437-B17E-7B98B886AA36}"/>
              </a:ext>
            </a:extLst>
          </p:cNvPr>
          <p:cNvSpPr/>
          <p:nvPr/>
        </p:nvSpPr>
        <p:spPr>
          <a:xfrm>
            <a:off x="794801" y="4470488"/>
            <a:ext cx="2088232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17E056A-D5E0-45FB-99FF-AB2EED19B1D7}"/>
              </a:ext>
            </a:extLst>
          </p:cNvPr>
          <p:cNvSpPr/>
          <p:nvPr/>
        </p:nvSpPr>
        <p:spPr>
          <a:xfrm>
            <a:off x="7964280" y="4473361"/>
            <a:ext cx="643128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4E4F83B-4A13-4A8F-88E1-7C006CEBE1D6}"/>
              </a:ext>
            </a:extLst>
          </p:cNvPr>
          <p:cNvSpPr txBox="1"/>
          <p:nvPr/>
        </p:nvSpPr>
        <p:spPr>
          <a:xfrm>
            <a:off x="815745" y="4491335"/>
            <a:ext cx="21792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+mj-lt"/>
              </a:rPr>
              <a:t>Highway Design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4786749-FD7F-49E7-9CF9-11975357D243}"/>
              </a:ext>
            </a:extLst>
          </p:cNvPr>
          <p:cNvSpPr txBox="1"/>
          <p:nvPr/>
        </p:nvSpPr>
        <p:spPr>
          <a:xfrm>
            <a:off x="381287" y="4461214"/>
            <a:ext cx="320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871721"/>
                </a:solidFill>
                <a:latin typeface="+mj-lt"/>
              </a:rPr>
              <a:t>9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77F74B64-59AD-404D-9FAA-C0EC5ACEFEB2}"/>
              </a:ext>
            </a:extLst>
          </p:cNvPr>
          <p:cNvSpPr txBox="1"/>
          <p:nvPr/>
        </p:nvSpPr>
        <p:spPr>
          <a:xfrm>
            <a:off x="3043411" y="2144471"/>
            <a:ext cx="472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Increased emphasis on safety in rail is yielding positive results but comes at a cost to the industry.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14243A0E-F0DB-450F-BCD1-CFC0EBE76EDE}"/>
              </a:ext>
            </a:extLst>
          </p:cNvPr>
          <p:cNvSpPr/>
          <p:nvPr/>
        </p:nvSpPr>
        <p:spPr>
          <a:xfrm>
            <a:off x="7967090" y="3673978"/>
            <a:ext cx="643128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8EF5602-A05A-495E-B038-F3838BEEFB6E}"/>
              </a:ext>
            </a:extLst>
          </p:cNvPr>
          <p:cNvSpPr txBox="1"/>
          <p:nvPr/>
        </p:nvSpPr>
        <p:spPr>
          <a:xfrm>
            <a:off x="3055831" y="3671371"/>
            <a:ext cx="47165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Goods moving by truck are steadily increasing.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4378564-C54A-41E7-A9A8-6FCCF2D389AA}"/>
              </a:ext>
            </a:extLst>
          </p:cNvPr>
          <p:cNvSpPr txBox="1"/>
          <p:nvPr/>
        </p:nvSpPr>
        <p:spPr>
          <a:xfrm>
            <a:off x="3043411" y="4467935"/>
            <a:ext cx="472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Developing freight-specific design guidance and considerations will help protect and enhance the freight network. 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915E6422-EBBD-4944-AD7E-29B353FA759C}"/>
              </a:ext>
            </a:extLst>
          </p:cNvPr>
          <p:cNvSpPr/>
          <p:nvPr/>
        </p:nvSpPr>
        <p:spPr>
          <a:xfrm>
            <a:off x="3033265" y="5254855"/>
            <a:ext cx="4801352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84A0919-BEEE-48B6-B05D-68E78510B2A3}"/>
              </a:ext>
            </a:extLst>
          </p:cNvPr>
          <p:cNvSpPr/>
          <p:nvPr/>
        </p:nvSpPr>
        <p:spPr>
          <a:xfrm>
            <a:off x="796290" y="5252228"/>
            <a:ext cx="2088232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55C4409C-10A5-4BB4-A47A-7B9015FB00A8}"/>
              </a:ext>
            </a:extLst>
          </p:cNvPr>
          <p:cNvSpPr/>
          <p:nvPr/>
        </p:nvSpPr>
        <p:spPr>
          <a:xfrm>
            <a:off x="7966614" y="5252228"/>
            <a:ext cx="640794" cy="640080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C7536CB-0032-483E-9137-3A31F9E1D201}"/>
              </a:ext>
            </a:extLst>
          </p:cNvPr>
          <p:cNvSpPr txBox="1"/>
          <p:nvPr/>
        </p:nvSpPr>
        <p:spPr>
          <a:xfrm>
            <a:off x="796290" y="5304491"/>
            <a:ext cx="2082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j-lt"/>
              </a:rPr>
              <a:t>Regulations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A848C057-D23C-4B2A-B8E2-C9EDDEA9857A}"/>
              </a:ext>
            </a:extLst>
          </p:cNvPr>
          <p:cNvSpPr txBox="1"/>
          <p:nvPr/>
        </p:nvSpPr>
        <p:spPr>
          <a:xfrm>
            <a:off x="202790" y="5280221"/>
            <a:ext cx="635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871721"/>
                </a:solidFill>
                <a:latin typeface="+mj-lt"/>
              </a:rPr>
              <a:t>10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7D724C3-4F2B-4A51-A6DE-C9B6E4172DF8}"/>
              </a:ext>
            </a:extLst>
          </p:cNvPr>
          <p:cNvSpPr txBox="1"/>
          <p:nvPr/>
        </p:nvSpPr>
        <p:spPr>
          <a:xfrm>
            <a:off x="3043316" y="5266325"/>
            <a:ext cx="47290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Better coordination, education, and streamlining of freight-related regulations is needed.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7D2236FB-6078-477C-87FC-74A3C1DD1B60}"/>
              </a:ext>
            </a:extLst>
          </p:cNvPr>
          <p:cNvSpPr txBox="1"/>
          <p:nvPr/>
        </p:nvSpPr>
        <p:spPr>
          <a:xfrm>
            <a:off x="7976666" y="2187790"/>
            <a:ext cx="633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4.21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95D8C2E3-2570-48E1-AC3F-DE3BC2B71347}"/>
              </a:ext>
            </a:extLst>
          </p:cNvPr>
          <p:cNvSpPr txBox="1"/>
          <p:nvPr/>
        </p:nvSpPr>
        <p:spPr>
          <a:xfrm>
            <a:off x="7947814" y="2945245"/>
            <a:ext cx="633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4.16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D7B1A46-D0E8-4B46-BFC3-52D4E07C9597}"/>
              </a:ext>
            </a:extLst>
          </p:cNvPr>
          <p:cNvSpPr txBox="1"/>
          <p:nvPr/>
        </p:nvSpPr>
        <p:spPr>
          <a:xfrm>
            <a:off x="7946624" y="3717537"/>
            <a:ext cx="633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4.16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487A9C08-4231-4D50-983B-9E51AC56C590}"/>
              </a:ext>
            </a:extLst>
          </p:cNvPr>
          <p:cNvSpPr txBox="1"/>
          <p:nvPr/>
        </p:nvSpPr>
        <p:spPr>
          <a:xfrm>
            <a:off x="7946624" y="4528284"/>
            <a:ext cx="633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4.16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9C0BAEC2-47D1-4487-9029-CE3FD9AA108A}"/>
              </a:ext>
            </a:extLst>
          </p:cNvPr>
          <p:cNvSpPr txBox="1"/>
          <p:nvPr/>
        </p:nvSpPr>
        <p:spPr>
          <a:xfrm>
            <a:off x="7961298" y="5310957"/>
            <a:ext cx="633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4.11</a:t>
            </a:r>
          </a:p>
        </p:txBody>
      </p:sp>
      <p:sp>
        <p:nvSpPr>
          <p:cNvPr id="139" name="Title 1">
            <a:extLst>
              <a:ext uri="{FF2B5EF4-FFF2-40B4-BE49-F238E27FC236}">
                <a16:creationId xmlns:a16="http://schemas.microsoft.com/office/drawing/2014/main" id="{13AD4E94-874D-4A01-82E2-E26C5E209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174892"/>
            <a:ext cx="7886700" cy="665939"/>
          </a:xfrm>
        </p:spPr>
        <p:txBody>
          <a:bodyPr>
            <a:noAutofit/>
          </a:bodyPr>
          <a:lstStyle/>
          <a:p>
            <a:r>
              <a:rPr lang="en-US" b="1" dirty="0"/>
              <a:t>Freight priorities 6-10</a:t>
            </a:r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78C0D3DD-9F95-472E-A876-B684F4D8D2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984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0411F7D-13D0-4DC4-95F5-410A338CA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772" y="2629868"/>
            <a:ext cx="2088232" cy="1196753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1600" dirty="0" err="1">
                <a:solidFill>
                  <a:schemeClr val="tx2"/>
                </a:solidFill>
              </a:rPr>
              <a:t>Intermodalism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en-US" sz="1600" dirty="0">
                <a:solidFill>
                  <a:schemeClr val="tx2"/>
                </a:solidFill>
              </a:rPr>
              <a:t>Trucking issues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1600" dirty="0">
                <a:solidFill>
                  <a:schemeClr val="tx2"/>
                </a:solidFill>
              </a:rPr>
              <a:t>Industry</a:t>
            </a:r>
          </a:p>
          <a:p>
            <a:endParaRPr lang="en-US" sz="1800" dirty="0"/>
          </a:p>
        </p:txBody>
      </p:sp>
      <p:sp>
        <p:nvSpPr>
          <p:cNvPr id="14" name="Content Placeholder 12">
            <a:extLst>
              <a:ext uri="{FF2B5EF4-FFF2-40B4-BE49-F238E27FC236}">
                <a16:creationId xmlns:a16="http://schemas.microsoft.com/office/drawing/2014/main" id="{80E4F77F-8535-4D53-9A62-A992141AFE77}"/>
              </a:ext>
            </a:extLst>
          </p:cNvPr>
          <p:cNvSpPr txBox="1">
            <a:spLocks/>
          </p:cNvSpPr>
          <p:nvPr/>
        </p:nvSpPr>
        <p:spPr>
          <a:xfrm>
            <a:off x="2481556" y="2625608"/>
            <a:ext cx="2088232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/>
              <a:t>Human trafficking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/>
              <a:t>Mississippi River cargo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/>
              <a:t>Manufacturing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/>
              <a:t>Rail network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/>
              <a:t>E-commerce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/>
              <a:t>Rail cargo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/>
              <a:t>First mile/last mile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/>
              <a:t>Automation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/>
              <a:t>Oversize/overweight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 err="1"/>
              <a:t>Biorenewables</a:t>
            </a:r>
            <a:endParaRPr lang="en-US" sz="1600" dirty="0"/>
          </a:p>
          <a:p>
            <a:endParaRPr lang="en-US" sz="1800" dirty="0"/>
          </a:p>
        </p:txBody>
      </p:sp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4209054F-4AE7-4BED-A027-784CDB6F076C}"/>
              </a:ext>
            </a:extLst>
          </p:cNvPr>
          <p:cNvSpPr txBox="1">
            <a:spLocks/>
          </p:cNvSpPr>
          <p:nvPr/>
        </p:nvSpPr>
        <p:spPr>
          <a:xfrm>
            <a:off x="4624643" y="2625608"/>
            <a:ext cx="207837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>
                <a:solidFill>
                  <a:srgbClr val="B1B3B3"/>
                </a:solidFill>
              </a:rPr>
              <a:t>Land use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>
                <a:solidFill>
                  <a:srgbClr val="B1B3B3"/>
                </a:solidFill>
              </a:rPr>
              <a:t>Energy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>
                <a:solidFill>
                  <a:srgbClr val="B1B3B3"/>
                </a:solidFill>
              </a:rPr>
              <a:t>Sourcing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>
                <a:solidFill>
                  <a:srgbClr val="B1B3B3"/>
                </a:solidFill>
              </a:rPr>
              <a:t>Automated trucking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>
                <a:solidFill>
                  <a:srgbClr val="B1B3B3"/>
                </a:solidFill>
              </a:rPr>
              <a:t>Economics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>
                <a:solidFill>
                  <a:srgbClr val="B1B3B3"/>
                </a:solidFill>
              </a:rPr>
              <a:t>Panama Canal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>
                <a:solidFill>
                  <a:srgbClr val="B1B3B3"/>
                </a:solidFill>
              </a:rPr>
              <a:t>Missouri River cargo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>
                <a:solidFill>
                  <a:srgbClr val="B1B3B3"/>
                </a:solidFill>
              </a:rPr>
              <a:t>Fuel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>
                <a:solidFill>
                  <a:srgbClr val="B1B3B3"/>
                </a:solidFill>
              </a:rPr>
              <a:t>Aviation trends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>
                <a:solidFill>
                  <a:srgbClr val="B1B3B3"/>
                </a:solidFill>
              </a:rPr>
              <a:t>Air cargo</a:t>
            </a:r>
          </a:p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>
                <a:solidFill>
                  <a:srgbClr val="B1B3B3"/>
                </a:solidFill>
              </a:rPr>
              <a:t>Coal decline</a:t>
            </a:r>
          </a:p>
          <a:p>
            <a:endParaRPr lang="en-US" sz="1800" dirty="0"/>
          </a:p>
        </p:txBody>
      </p:sp>
      <p:sp>
        <p:nvSpPr>
          <p:cNvPr id="16" name="Content Placeholder 12">
            <a:extLst>
              <a:ext uri="{FF2B5EF4-FFF2-40B4-BE49-F238E27FC236}">
                <a16:creationId xmlns:a16="http://schemas.microsoft.com/office/drawing/2014/main" id="{4901BA63-1BF2-4B04-8DE6-18385EA5F3B9}"/>
              </a:ext>
            </a:extLst>
          </p:cNvPr>
          <p:cNvSpPr txBox="1">
            <a:spLocks/>
          </p:cNvSpPr>
          <p:nvPr/>
        </p:nvSpPr>
        <p:spPr>
          <a:xfrm>
            <a:off x="6735344" y="2629868"/>
            <a:ext cx="2088232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r>
              <a:rPr lang="en-US" sz="1600" dirty="0">
                <a:solidFill>
                  <a:srgbClr val="00717F"/>
                </a:solidFill>
              </a:rPr>
              <a:t>Rural infrastructure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1600" dirty="0">
                <a:solidFill>
                  <a:srgbClr val="00717F"/>
                </a:solidFill>
              </a:rPr>
              <a:t>Interstate System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1600" dirty="0">
                <a:solidFill>
                  <a:srgbClr val="00717F"/>
                </a:solidFill>
              </a:rPr>
              <a:t>Rail crossing safety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1600" dirty="0">
                <a:solidFill>
                  <a:srgbClr val="00717F"/>
                </a:solidFill>
              </a:rPr>
              <a:t>Sustainable investment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1600" dirty="0">
                <a:solidFill>
                  <a:srgbClr val="00717F"/>
                </a:solidFill>
              </a:rPr>
              <a:t>Container availability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1600" dirty="0">
                <a:solidFill>
                  <a:srgbClr val="00717F"/>
                </a:solidFill>
              </a:rPr>
              <a:t>Pipelines</a:t>
            </a:r>
          </a:p>
          <a:p>
            <a:endParaRPr lang="en-US" sz="18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FAE770-0E7A-4AF2-8BC2-8FDE28739075}"/>
              </a:ext>
            </a:extLst>
          </p:cNvPr>
          <p:cNvSpPr/>
          <p:nvPr/>
        </p:nvSpPr>
        <p:spPr>
          <a:xfrm>
            <a:off x="367067" y="1967166"/>
            <a:ext cx="2088232" cy="532107"/>
          </a:xfrm>
          <a:prstGeom prst="rect">
            <a:avLst/>
          </a:prstGeom>
          <a:solidFill>
            <a:srgbClr val="87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D86B0A3-B9C7-4D74-864C-AC9D606A5D3D}"/>
              </a:ext>
            </a:extLst>
          </p:cNvPr>
          <p:cNvSpPr txBox="1"/>
          <p:nvPr/>
        </p:nvSpPr>
        <p:spPr>
          <a:xfrm>
            <a:off x="384765" y="1967166"/>
            <a:ext cx="20432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+mj-lt"/>
              </a:rPr>
              <a:t>High priority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+mj-lt"/>
              </a:rPr>
              <a:t>(4.00)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0D6091C-67D1-4C53-B46B-838EAA32A667}"/>
              </a:ext>
            </a:extLst>
          </p:cNvPr>
          <p:cNvSpPr/>
          <p:nvPr/>
        </p:nvSpPr>
        <p:spPr>
          <a:xfrm>
            <a:off x="2481556" y="1968921"/>
            <a:ext cx="2088232" cy="53035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A1A18A5-1764-4B4E-B7F7-723332CE63D6}"/>
              </a:ext>
            </a:extLst>
          </p:cNvPr>
          <p:cNvSpPr txBox="1"/>
          <p:nvPr/>
        </p:nvSpPr>
        <p:spPr>
          <a:xfrm>
            <a:off x="2599509" y="1967166"/>
            <a:ext cx="19879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+mj-lt"/>
              </a:rPr>
              <a:t>Medium priority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+mj-lt"/>
              </a:rPr>
              <a:t>(3.99-3.50)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551BCDF-54C9-4CE1-8360-9CA57244B675}"/>
              </a:ext>
            </a:extLst>
          </p:cNvPr>
          <p:cNvSpPr/>
          <p:nvPr/>
        </p:nvSpPr>
        <p:spPr>
          <a:xfrm>
            <a:off x="4614781" y="1968043"/>
            <a:ext cx="2088232" cy="530352"/>
          </a:xfrm>
          <a:prstGeom prst="rect">
            <a:avLst/>
          </a:prstGeom>
          <a:solidFill>
            <a:srgbClr val="B1B3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6134BE5-BC4A-460A-B642-E12A160C8084}"/>
              </a:ext>
            </a:extLst>
          </p:cNvPr>
          <p:cNvSpPr txBox="1"/>
          <p:nvPr/>
        </p:nvSpPr>
        <p:spPr>
          <a:xfrm>
            <a:off x="4569788" y="1979408"/>
            <a:ext cx="204855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+mj-lt"/>
              </a:rPr>
              <a:t> Lower priority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+mj-lt"/>
              </a:rPr>
              <a:t>(3.49-2.11)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E0958C3-C410-4E51-9878-FD8F8BF69ECB}"/>
              </a:ext>
            </a:extLst>
          </p:cNvPr>
          <p:cNvSpPr/>
          <p:nvPr/>
        </p:nvSpPr>
        <p:spPr>
          <a:xfrm>
            <a:off x="6735344" y="1970578"/>
            <a:ext cx="2088232" cy="530352"/>
          </a:xfrm>
          <a:prstGeom prst="rect">
            <a:avLst/>
          </a:prstGeom>
          <a:solidFill>
            <a:srgbClr val="0071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1B3B3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EEC45B9-7AE8-4EF8-A75D-A81AFD22BA2F}"/>
              </a:ext>
            </a:extLst>
          </p:cNvPr>
          <p:cNvSpPr txBox="1"/>
          <p:nvPr/>
        </p:nvSpPr>
        <p:spPr>
          <a:xfrm>
            <a:off x="6780337" y="1975175"/>
            <a:ext cx="2075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+mj-lt"/>
              </a:rPr>
              <a:t>Suggested items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+mj-lt"/>
              </a:rPr>
              <a:t>to consider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EBFD9EF8-5316-4B05-84DB-D806756D0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174892"/>
            <a:ext cx="7886700" cy="665939"/>
          </a:xfrm>
        </p:spPr>
        <p:txBody>
          <a:bodyPr>
            <a:noAutofit/>
          </a:bodyPr>
          <a:lstStyle/>
          <a:p>
            <a:r>
              <a:rPr lang="en-US" b="1" dirty="0"/>
              <a:t>Other freight priorities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479E5493-8492-4471-BE50-73A323FE9E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29" name="Content Placeholder 12">
            <a:extLst>
              <a:ext uri="{FF2B5EF4-FFF2-40B4-BE49-F238E27FC236}">
                <a16:creationId xmlns:a16="http://schemas.microsoft.com/office/drawing/2014/main" id="{929E5A9D-0EBE-4B45-BD6F-770C47D06B5A}"/>
              </a:ext>
            </a:extLst>
          </p:cNvPr>
          <p:cNvSpPr txBox="1">
            <a:spLocks/>
          </p:cNvSpPr>
          <p:nvPr/>
        </p:nvSpPr>
        <p:spPr>
          <a:xfrm>
            <a:off x="6899369" y="4367482"/>
            <a:ext cx="2078370" cy="2642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92178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5">
      <a:dk1>
        <a:srgbClr val="53565A"/>
      </a:dk1>
      <a:lt1>
        <a:sysClr val="window" lastClr="FFFFFF"/>
      </a:lt1>
      <a:dk2>
        <a:srgbClr val="7C2529"/>
      </a:dk2>
      <a:lt2>
        <a:srgbClr val="B1B3B3"/>
      </a:lt2>
      <a:accent1>
        <a:srgbClr val="0097A9"/>
      </a:accent1>
      <a:accent2>
        <a:srgbClr val="E87722"/>
      </a:accent2>
      <a:accent3>
        <a:srgbClr val="FFC72C"/>
      </a:accent3>
      <a:accent4>
        <a:srgbClr val="5E366E"/>
      </a:accent4>
      <a:accent5>
        <a:srgbClr val="719949"/>
      </a:accent5>
      <a:accent6>
        <a:srgbClr val="4698CB"/>
      </a:accent6>
      <a:hlink>
        <a:srgbClr val="2C739F"/>
      </a:hlink>
      <a:folHlink>
        <a:srgbClr val="53565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  <a:alpha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etting-you-there-PowerPoint-Template.potm [Read-Only]" id="{EF08A2F2-4E95-47A6-870B-27180581EC73}" vid="{9218BD09-7C4D-4EC1-B417-5EBD8DF7DE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Getting-you-there-PowerPoint-Template</Template>
  <TotalTime>345</TotalTime>
  <Words>943</Words>
  <Application>Microsoft Office PowerPoint</Application>
  <PresentationFormat>On-screen Show (4:3)</PresentationFormat>
  <Paragraphs>179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Plan updates &amp; timeline</vt:lpstr>
      <vt:lpstr>Internal Planning Steering Committee</vt:lpstr>
      <vt:lpstr>Key planned enhancements</vt:lpstr>
      <vt:lpstr>Initial stakeholder feedback</vt:lpstr>
      <vt:lpstr>PowerPoint Presentation</vt:lpstr>
      <vt:lpstr>Freight priorities 1-5</vt:lpstr>
      <vt:lpstr>Freight priorities 6-10</vt:lpstr>
      <vt:lpstr>Other freight priorities</vt:lpstr>
      <vt:lpstr>PowerPoint Presentation</vt:lpstr>
      <vt:lpstr>Transportation priorities 1-5</vt:lpstr>
      <vt:lpstr>Transportation priorities 6-10</vt:lpstr>
      <vt:lpstr>Commission feedback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Pedersen, Garrett</dc:creator>
  <cp:lastModifiedBy>Pedersen, Garrett</cp:lastModifiedBy>
  <cp:revision>68</cp:revision>
  <dcterms:created xsi:type="dcterms:W3CDTF">2020-05-15T14:42:59Z</dcterms:created>
  <dcterms:modified xsi:type="dcterms:W3CDTF">2020-10-27T11:31:27Z</dcterms:modified>
</cp:coreProperties>
</file>