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349" r:id="rId4"/>
    <p:sldId id="350" r:id="rId5"/>
    <p:sldId id="351" r:id="rId6"/>
    <p:sldId id="352" r:id="rId7"/>
    <p:sldId id="355" r:id="rId8"/>
    <p:sldId id="356" r:id="rId9"/>
    <p:sldId id="354" r:id="rId10"/>
    <p:sldId id="287"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69595" autoAdjust="0"/>
  </p:normalViewPr>
  <p:slideViewPr>
    <p:cSldViewPr>
      <p:cViewPr varScale="1">
        <p:scale>
          <a:sx n="48" d="100"/>
          <a:sy n="48" d="100"/>
        </p:scale>
        <p:origin x="1464"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51" d="100"/>
          <a:sy n="51" d="100"/>
        </p:scale>
        <p:origin x="21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BA43C6D-E55F-4BE5-8554-C22BB859EDE9}" type="datetimeFigureOut">
              <a:rPr lang="en-US" smtClean="0"/>
              <a:t>10/28/2021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0B73208-77F4-453B-8852-C4844F8BB3D9}" type="slidenum">
              <a:rPr lang="en-US" smtClean="0"/>
              <a:t>10</a:t>
            </a:fld>
            <a:endParaRPr lang="en-US"/>
          </a:p>
        </p:txBody>
      </p:sp>
    </p:spTree>
    <p:extLst>
      <p:ext uri="{BB962C8B-B14F-4D97-AF65-F5344CB8AC3E}">
        <p14:creationId xmlns:p14="http://schemas.microsoft.com/office/powerpoint/2010/main" val="274265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assistance program is a federally funded grant program that provides financial assistance to support intercity bus services that includes stops at non-urbanized locations and makes meaningful connections to nationwide network. Funding is available for private bus companies, public transit agencies, and local communities wishing to support intercity connections to their community to maintain the viability of intercity bus service in Iowa. </a:t>
            </a:r>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259753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program has four funding components under which eligible applicants may apply, in priority order:</a:t>
            </a:r>
          </a:p>
          <a:p>
            <a:pPr lvl="0"/>
            <a:r>
              <a:rPr lang="en-US" dirty="0"/>
              <a:t>Priority 1 is for base level support of existing services at 20 cents per revenue mile.</a:t>
            </a:r>
          </a:p>
          <a:p>
            <a:pPr lvl="0"/>
            <a:r>
              <a:rPr lang="en-US" dirty="0"/>
              <a:t>Second priority is Start-up support for new services at three years at 50 cents per revenue mile.</a:t>
            </a:r>
          </a:p>
          <a:p>
            <a:pPr lvl="0"/>
            <a:r>
              <a:rPr lang="en-US" dirty="0"/>
              <a:t>Third is support for marketing of intercity bus services and interlined services, with a maximum seventy-five hundred dollars for existing routes per agency and twelve thousand dollars per each new route established.</a:t>
            </a:r>
          </a:p>
          <a:p>
            <a:pPr lvl="0"/>
            <a:r>
              <a:rPr lang="en-US" dirty="0"/>
              <a:t>The fourth priority is support for intercity bus capital improvements, which includes vehicles and facilities.</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67396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is funded by utilizing 15% of federal non-urbanized FTA Section 5311 transit funding. This year, we have two million, one hundred forty-nine thousand, three hundred fifty-one dollars in available funds.  </a:t>
            </a:r>
          </a:p>
          <a:p>
            <a:endParaRPr lang="en-US" dirty="0"/>
          </a:p>
          <a:p>
            <a:r>
              <a:rPr lang="en-US" dirty="0"/>
              <a:t>We received ten project applications, or which we are recommending nine for funding. The total project costs on all ten applications totaled sixteen million, eight hundred seventy-four thousand, seven hundred seventy dollars. The total amount of the ten requested projects was two million, three hundred fifty-seven thousand, sixty-three dollars. </a:t>
            </a:r>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144706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Burlington Trailways has requested funding for four projects. The first being the 20 cents per revenue mile, operating assistance, with a requested amount of one hundred ninety-six thousand, one hundred ten dollars. Second, the purchase of a replacement over the road motor coach for four hundred ninety-six thousand, nine hundred thirty-two dollars. Third, replacement of their bus camera systems for sixty-nine thousand three hundred sixteen dollars. Last, marketing for six thousand dollars.  These four projects are all being recommended for funding at the requested amount next month.</a:t>
            </a:r>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270271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r>
              <a:rPr lang="en-US" dirty="0"/>
              <a:t>Jefferson Lines has requested funding for four projects. The first being the 20 cents per revenue mile, operating assistance, with a requested amount of one hundred fifty-four thousand, five hundred fifty-four dollars. Second, the purchase of two replacement over the road motor coaches for nine hundred one thousand dollars. Third, for their travel information call center for eighteen thousand one hundred fifty-one dollars. Last, marketing for seven thousand five hundred dollars.  These four projects are all being recommended for funding at the requested amount next month.</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3065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 Dodge has requested funding for marketing assistance for seven thousand five hundred dollars. We will be recommending funding next month at their requested amount.</a:t>
            </a:r>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9236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received a project application from Heart of Iowa Regional Transit Agency (HIRTA) for construction of a new transit facility. At this time, the project is too premature to recommend for the ICB funding program but will be willing to consider the project in the  future, once some additional planning is complete. </a:t>
            </a:r>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84256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provides the most recent and accurate Intercity Bus program transportation services. </a:t>
            </a:r>
          </a:p>
        </p:txBody>
      </p:sp>
      <p:sp>
        <p:nvSpPr>
          <p:cNvPr id="4" name="Slide Number Placeholder 3"/>
          <p:cNvSpPr>
            <a:spLocks noGrp="1"/>
          </p:cNvSpPr>
          <p:nvPr>
            <p:ph type="sldNum" sz="quarter" idx="5"/>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851664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36988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otawigshop.com/2011/02/megabus-travels-review-in-story-form.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CY 22 Intercity Bus Program</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r>
              <a:rPr lang="en-US" sz="2400" b="0" dirty="0"/>
              <a:t>Purpose: Support intercity bus services that includes stops at non-urbanized locations and makes meaningful connections to nationwide network</a:t>
            </a:r>
          </a:p>
          <a:p>
            <a:r>
              <a:rPr lang="en-US" sz="2400" b="0" dirty="0"/>
              <a:t>Available to private intercity bus companies, companies wishing to start bus service, public transit agencies either operating of proposing to operate bus service, and local communities wishing to support intercity connections to their community</a:t>
            </a:r>
          </a:p>
          <a:p>
            <a:endParaRPr lang="en-US" sz="2400" b="0" dirty="0"/>
          </a:p>
        </p:txBody>
      </p:sp>
    </p:spTree>
    <p:extLst>
      <p:ext uri="{BB962C8B-B14F-4D97-AF65-F5344CB8AC3E}">
        <p14:creationId xmlns:p14="http://schemas.microsoft.com/office/powerpoint/2010/main" val="74420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Funding Priorities</a:t>
            </a:r>
          </a:p>
        </p:txBody>
      </p:sp>
      <p:sp>
        <p:nvSpPr>
          <p:cNvPr id="2" name="Content Placeholder 1">
            <a:extLst>
              <a:ext uri="{FF2B5EF4-FFF2-40B4-BE49-F238E27FC236}">
                <a16:creationId xmlns:a16="http://schemas.microsoft.com/office/drawing/2014/main" id="{E2A3FE76-467E-4AEE-A68E-42A6B6EE314E}"/>
              </a:ext>
            </a:extLst>
          </p:cNvPr>
          <p:cNvSpPr>
            <a:spLocks noGrp="1"/>
          </p:cNvSpPr>
          <p:nvPr>
            <p:ph idx="1"/>
          </p:nvPr>
        </p:nvSpPr>
        <p:spPr/>
        <p:txBody>
          <a:bodyPr/>
          <a:lstStyle/>
          <a:p>
            <a:pPr marL="0" indent="0">
              <a:buNone/>
            </a:pPr>
            <a:endParaRPr lang="en-US" dirty="0"/>
          </a:p>
        </p:txBody>
      </p:sp>
      <p:sp>
        <p:nvSpPr>
          <p:cNvPr id="14" name="Text Placeholder 2">
            <a:extLst>
              <a:ext uri="{FF2B5EF4-FFF2-40B4-BE49-F238E27FC236}">
                <a16:creationId xmlns:a16="http://schemas.microsoft.com/office/drawing/2014/main" id="{D278A22F-339D-4D21-9EC4-097BB35322B9}"/>
              </a:ext>
            </a:extLst>
          </p:cNvPr>
          <p:cNvSpPr txBox="1">
            <a:spLocks/>
          </p:cNvSpPr>
          <p:nvPr/>
        </p:nvSpPr>
        <p:spPr>
          <a:xfrm>
            <a:off x="683568" y="1700808"/>
            <a:ext cx="7776864" cy="5033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Font typeface="Arial" panose="020B0604020202020204" pitchFamily="34" charset="0"/>
              <a:buNone/>
            </a:pPr>
            <a:r>
              <a:rPr lang="en-US" sz="2000" dirty="0"/>
              <a:t>Iowa’s program has four components in priority order:</a:t>
            </a:r>
          </a:p>
          <a:p>
            <a:pPr marL="457200" indent="-457200">
              <a:buClr>
                <a:schemeClr val="tx1"/>
              </a:buClr>
              <a:buFont typeface="+mj-lt"/>
              <a:buAutoNum type="arabicPeriod"/>
            </a:pPr>
            <a:r>
              <a:rPr lang="en-US" sz="2000" dirty="0"/>
              <a:t>Base level support of existing services ($0.20 per revenue mile)</a:t>
            </a:r>
          </a:p>
          <a:p>
            <a:pPr marL="457200" indent="-457200">
              <a:buClr>
                <a:schemeClr val="tx1"/>
              </a:buClr>
              <a:buFont typeface="+mj-lt"/>
              <a:buAutoNum type="arabicPeriod"/>
            </a:pPr>
            <a:r>
              <a:rPr lang="en-US" sz="2000" dirty="0"/>
              <a:t>Start-up support for new services (three years at $0.50 per revenue mile)</a:t>
            </a:r>
          </a:p>
          <a:p>
            <a:pPr marL="457200" indent="-457200">
              <a:buClr>
                <a:schemeClr val="tx1"/>
              </a:buClr>
              <a:buFont typeface="+mj-lt"/>
              <a:buAutoNum type="arabicPeriod"/>
            </a:pPr>
            <a:r>
              <a:rPr lang="en-US" sz="2000" dirty="0"/>
              <a:t>Support for marketing of intercity bus services and interlined services (maximum $7,500 for existing routes per agency and $12,000 per each new route with 20% local match required)</a:t>
            </a:r>
          </a:p>
          <a:p>
            <a:pPr marL="457200" indent="-457200">
              <a:buClr>
                <a:schemeClr val="tx1"/>
              </a:buClr>
              <a:buFont typeface="+mj-lt"/>
              <a:buAutoNum type="arabicPeriod"/>
            </a:pPr>
            <a:r>
              <a:rPr lang="en-US" sz="2000" dirty="0"/>
              <a:t>Support for intercity bus capital improvements (over the road coaches, vertical infrastructure, vehicle renovations/improvements, ADA improvements to vehicles and facilities). Vehicles require a 15% local match while all other capital projects require 20% local match.</a:t>
            </a:r>
          </a:p>
          <a:p>
            <a:endParaRPr lang="en-US" dirty="0"/>
          </a:p>
        </p:txBody>
      </p:sp>
    </p:spTree>
    <p:extLst>
      <p:ext uri="{BB962C8B-B14F-4D97-AF65-F5344CB8AC3E}">
        <p14:creationId xmlns:p14="http://schemas.microsoft.com/office/powerpoint/2010/main" val="10709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Available Funding and Application Summary</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2492896"/>
            <a:ext cx="7776864" cy="3875288"/>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Available Funding</a:t>
            </a:r>
          </a:p>
          <a:p>
            <a:pPr marL="893826" lvl="1" indent="-457200">
              <a:lnSpc>
                <a:spcPct val="90000"/>
              </a:lnSpc>
              <a:buClr>
                <a:schemeClr val="tx1"/>
              </a:buClr>
            </a:pPr>
            <a:r>
              <a:rPr lang="en-US" sz="2000" dirty="0"/>
              <a:t>Total Intercity Bus Funds Available: </a:t>
            </a:r>
            <a:r>
              <a:rPr lang="en-US" sz="2000" u="sng" dirty="0"/>
              <a:t>$2,149,351  </a:t>
            </a:r>
          </a:p>
          <a:p>
            <a:pPr marL="1293876" lvl="2" indent="-457200">
              <a:lnSpc>
                <a:spcPct val="90000"/>
              </a:lnSpc>
              <a:buClr>
                <a:schemeClr val="tx1"/>
              </a:buClr>
              <a:buFont typeface="Wingdings" panose="05000000000000000000" pitchFamily="2" charset="2"/>
              <a:buChar char="§"/>
            </a:pPr>
            <a:r>
              <a:rPr lang="en-US" sz="2000" dirty="0"/>
              <a:t>15% of federal non-urbanized (FTA Section 5311) 	transit funding</a:t>
            </a:r>
          </a:p>
          <a:p>
            <a:pPr marL="836676" lvl="2" indent="0">
              <a:lnSpc>
                <a:spcPct val="90000"/>
              </a:lnSpc>
              <a:buClr>
                <a:schemeClr val="tx1"/>
              </a:buClr>
              <a:buNone/>
            </a:pPr>
            <a:endParaRPr lang="en-US" sz="2000" dirty="0"/>
          </a:p>
          <a:p>
            <a:pPr marL="457200" indent="-320675">
              <a:lnSpc>
                <a:spcPct val="90000"/>
              </a:lnSpc>
              <a:buClr>
                <a:schemeClr val="tx1"/>
              </a:buClr>
            </a:pPr>
            <a:r>
              <a:rPr lang="en-US" sz="2400" b="1" dirty="0"/>
              <a:t>Application Summary</a:t>
            </a:r>
          </a:p>
          <a:p>
            <a:pPr marL="893826" lvl="1" indent="-457200">
              <a:lnSpc>
                <a:spcPct val="90000"/>
              </a:lnSpc>
              <a:buClr>
                <a:schemeClr val="tx1"/>
              </a:buClr>
            </a:pPr>
            <a:r>
              <a:rPr lang="en-US" sz="2000" dirty="0"/>
              <a:t>Total number of projects: 10</a:t>
            </a:r>
          </a:p>
          <a:p>
            <a:pPr marL="893826" lvl="1" indent="-457200">
              <a:lnSpc>
                <a:spcPct val="90000"/>
              </a:lnSpc>
              <a:buClr>
                <a:schemeClr val="tx1"/>
              </a:buClr>
            </a:pPr>
            <a:r>
              <a:rPr lang="en-US" sz="2000" dirty="0"/>
              <a:t>Total number of projects funded: 9</a:t>
            </a:r>
          </a:p>
          <a:p>
            <a:pPr marL="893826" lvl="1" indent="-457200">
              <a:lnSpc>
                <a:spcPct val="90000"/>
              </a:lnSpc>
              <a:buClr>
                <a:schemeClr val="tx1"/>
              </a:buClr>
            </a:pPr>
            <a:r>
              <a:rPr lang="en-US" sz="2000" dirty="0"/>
              <a:t>Total project costs: $16,874,770</a:t>
            </a:r>
            <a:endParaRPr lang="en-US" sz="2000" dirty="0">
              <a:highlight>
                <a:srgbClr val="FFFF00"/>
              </a:highlight>
            </a:endParaRPr>
          </a:p>
          <a:p>
            <a:pPr marL="893826" lvl="1" indent="-457200">
              <a:lnSpc>
                <a:spcPct val="90000"/>
              </a:lnSpc>
              <a:buClr>
                <a:schemeClr val="tx1"/>
              </a:buClr>
            </a:pPr>
            <a:r>
              <a:rPr lang="en-US" sz="2000" dirty="0"/>
              <a:t>Total amount requested: </a:t>
            </a:r>
            <a:r>
              <a:rPr lang="en-US" sz="2000" u="sng"/>
              <a:t>$2,357,063</a:t>
            </a:r>
            <a:endParaRPr lang="en-US" sz="2000" u="sng" dirty="0">
              <a:highlight>
                <a:srgbClr val="FFFF00"/>
              </a:highlight>
            </a:endParaRPr>
          </a:p>
        </p:txBody>
      </p:sp>
    </p:spTree>
    <p:extLst>
      <p:ext uri="{BB962C8B-B14F-4D97-AF65-F5344CB8AC3E}">
        <p14:creationId xmlns:p14="http://schemas.microsoft.com/office/powerpoint/2010/main" val="16178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5" name="Title 4">
            <a:extLst>
              <a:ext uri="{FF2B5EF4-FFF2-40B4-BE49-F238E27FC236}">
                <a16:creationId xmlns:a16="http://schemas.microsoft.com/office/drawing/2014/main" id="{97DBB37C-53E0-4A25-AECA-7CFC01B314FF}"/>
              </a:ext>
            </a:extLst>
          </p:cNvPr>
          <p:cNvSpPr>
            <a:spLocks noGrp="1"/>
          </p:cNvSpPr>
          <p:nvPr>
            <p:ph type="title"/>
          </p:nvPr>
        </p:nvSpPr>
        <p:spPr/>
        <p:txBody>
          <a:bodyPr/>
          <a:lstStyle/>
          <a:p>
            <a:endParaRPr lang="en-US" u="sng" dirty="0"/>
          </a:p>
        </p:txBody>
      </p:sp>
      <p:sp>
        <p:nvSpPr>
          <p:cNvPr id="6" name="Content Placeholder 5">
            <a:extLst>
              <a:ext uri="{FF2B5EF4-FFF2-40B4-BE49-F238E27FC236}">
                <a16:creationId xmlns:a16="http://schemas.microsoft.com/office/drawing/2014/main" id="{D8AC9CBF-31C7-4B62-B38A-08C175129832}"/>
              </a:ext>
            </a:extLst>
          </p:cNvPr>
          <p:cNvSpPr>
            <a:spLocks noGrp="1"/>
          </p:cNvSpPr>
          <p:nvPr>
            <p:ph idx="1"/>
          </p:nvPr>
        </p:nvSpPr>
        <p:spPr/>
        <p:txBody>
          <a:bodyPr/>
          <a:lstStyle/>
          <a:p>
            <a:endParaRPr lang="en-US" dirty="0"/>
          </a:p>
        </p:txBody>
      </p:sp>
      <p:sp>
        <p:nvSpPr>
          <p:cNvPr id="14" name="Title 10">
            <a:extLst>
              <a:ext uri="{FF2B5EF4-FFF2-40B4-BE49-F238E27FC236}">
                <a16:creationId xmlns:a16="http://schemas.microsoft.com/office/drawing/2014/main" id="{FD3D7F56-7994-41D6-B6EF-15B21DA9159C}"/>
              </a:ext>
            </a:extLst>
          </p:cNvPr>
          <p:cNvSpPr txBox="1">
            <a:spLocks/>
          </p:cNvSpPr>
          <p:nvPr/>
        </p:nvSpPr>
        <p:spPr>
          <a:xfrm>
            <a:off x="628650" y="71898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p:txBody>
      </p:sp>
      <p:graphicFrame>
        <p:nvGraphicFramePr>
          <p:cNvPr id="15" name="Table 14">
            <a:extLst>
              <a:ext uri="{FF2B5EF4-FFF2-40B4-BE49-F238E27FC236}">
                <a16:creationId xmlns:a16="http://schemas.microsoft.com/office/drawing/2014/main" id="{0EB92EE9-AE0F-40FD-9A9D-C64EE313D79F}"/>
              </a:ext>
            </a:extLst>
          </p:cNvPr>
          <p:cNvGraphicFramePr>
            <a:graphicFrameLocks noGrp="1"/>
          </p:cNvGraphicFramePr>
          <p:nvPr>
            <p:extLst>
              <p:ext uri="{D42A27DB-BD31-4B8C-83A1-F6EECF244321}">
                <p14:modId xmlns:p14="http://schemas.microsoft.com/office/powerpoint/2010/main" val="3005268035"/>
              </p:ext>
            </p:extLst>
          </p:nvPr>
        </p:nvGraphicFramePr>
        <p:xfrm>
          <a:off x="359533" y="1634247"/>
          <a:ext cx="8424934" cy="3382399"/>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672485">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475482">
                <a:tc>
                  <a:txBody>
                    <a:bodyPr/>
                    <a:lstStyle/>
                    <a:p>
                      <a:r>
                        <a:rPr lang="en-US" sz="1400" dirty="0">
                          <a:latin typeface="PT Sans" panose="020B0503020203020204"/>
                        </a:rPr>
                        <a:t>Operational Assistance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$1,000,000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$196,110 (19.6%)</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$196,110 (19.6%)</a:t>
                      </a:r>
                    </a:p>
                  </a:txBody>
                  <a:tcPr marL="9525" marR="9525" marT="9525" marB="0" anchor="ctr"/>
                </a:tc>
                <a:extLst>
                  <a:ext uri="{0D108BD9-81ED-4DB2-BD59-A6C34878D82A}">
                    <a16:rowId xmlns:a16="http://schemas.microsoft.com/office/drawing/2014/main" val="4063458345"/>
                  </a:ext>
                </a:extLst>
              </a:tr>
              <a:tr h="480541">
                <a:tc>
                  <a:txBody>
                    <a:bodyPr/>
                    <a:lstStyle/>
                    <a:p>
                      <a:r>
                        <a:rPr lang="en-US" sz="1400" dirty="0">
                          <a:latin typeface="PT Sans" panose="020B0503020203020204"/>
                        </a:rPr>
                        <a:t>OTR Motor Coach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$584,627</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$496,932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$496,932 (85%)</a:t>
                      </a:r>
                    </a:p>
                  </a:txBody>
                  <a:tcPr marL="9525" marR="9525" marT="9525" marB="0" anchor="ctr"/>
                </a:tc>
                <a:extLst>
                  <a:ext uri="{0D108BD9-81ED-4DB2-BD59-A6C34878D82A}">
                    <a16:rowId xmlns:a16="http://schemas.microsoft.com/office/drawing/2014/main" val="3917525548"/>
                  </a:ext>
                </a:extLst>
              </a:tr>
              <a:tr h="883039">
                <a:tc>
                  <a:txBody>
                    <a:bodyPr/>
                    <a:lstStyle/>
                    <a:p>
                      <a:r>
                        <a:rPr lang="en-US" sz="1400" dirty="0">
                          <a:latin typeface="PT Sans" panose="020B0503020203020204"/>
                        </a:rPr>
                        <a:t>Bus Camera Systems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$86,646</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$69,316 (80%)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$ 69,316 (80%)</a:t>
                      </a:r>
                    </a:p>
                  </a:txBody>
                  <a:tcPr marL="9525" marR="9525" marT="9525" marB="0" anchor="ctr"/>
                </a:tc>
                <a:extLst>
                  <a:ext uri="{0D108BD9-81ED-4DB2-BD59-A6C34878D82A}">
                    <a16:rowId xmlns:a16="http://schemas.microsoft.com/office/drawing/2014/main" val="4118556348"/>
                  </a:ext>
                </a:extLst>
              </a:tr>
              <a:tr h="475482">
                <a:tc>
                  <a:txBody>
                    <a:bodyPr/>
                    <a:lstStyle/>
                    <a:p>
                      <a:r>
                        <a:rPr lang="en-US" sz="1400" dirty="0">
                          <a:latin typeface="PT Sans" panose="020B0503020203020204"/>
                        </a:rPr>
                        <a:t>Marketing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$7,500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$6,000 (80%)</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$6,000 (80%)</a:t>
                      </a:r>
                    </a:p>
                  </a:txBody>
                  <a:tcPr marL="9525" marR="9525" marT="9525" marB="0" anchor="ctr"/>
                </a:tc>
                <a:extLst>
                  <a:ext uri="{0D108BD9-81ED-4DB2-BD59-A6C34878D82A}">
                    <a16:rowId xmlns:a16="http://schemas.microsoft.com/office/drawing/2014/main" val="1246114510"/>
                  </a:ext>
                </a:extLst>
              </a:tr>
            </a:tbl>
          </a:graphicData>
        </a:graphic>
      </p:graphicFrame>
    </p:spTree>
    <p:extLst>
      <p:ext uri="{BB962C8B-B14F-4D97-AF65-F5344CB8AC3E}">
        <p14:creationId xmlns:p14="http://schemas.microsoft.com/office/powerpoint/2010/main" val="414319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2428173686"/>
              </p:ext>
            </p:extLst>
          </p:nvPr>
        </p:nvGraphicFramePr>
        <p:xfrm>
          <a:off x="359533" y="2165129"/>
          <a:ext cx="8424934" cy="3772635"/>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738360">
                <a:tc>
                  <a:txBody>
                    <a:bodyPr/>
                    <a:lstStyle/>
                    <a:p>
                      <a:pPr algn="l"/>
                      <a:r>
                        <a:rPr lang="en-US" sz="1400" kern="1200" dirty="0">
                          <a:solidFill>
                            <a:schemeClr val="dk1"/>
                          </a:solidFill>
                          <a:latin typeface="PT Sans" panose="020B0503020203020204"/>
                          <a:ea typeface="+mn-ea"/>
                          <a:cs typeface="+mn-cs"/>
                        </a:rPr>
                        <a:t>Operational Assistance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$3,094,558</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$154,554 (4.99%)</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$154,554 (4.99%)</a:t>
                      </a:r>
                    </a:p>
                  </a:txBody>
                  <a:tcPr marL="9525" marR="9525" marT="9525" marB="0" anchor="ctr"/>
                </a:tc>
                <a:extLst>
                  <a:ext uri="{0D108BD9-81ED-4DB2-BD59-A6C34878D82A}">
                    <a16:rowId xmlns:a16="http://schemas.microsoft.com/office/drawing/2014/main" val="4063458345"/>
                  </a:ext>
                </a:extLst>
              </a:tr>
              <a:tr h="612675">
                <a:tc>
                  <a:txBody>
                    <a:bodyPr/>
                    <a:lstStyle/>
                    <a:p>
                      <a:pPr marL="58738" indent="0" algn="l" fontAlgn="b"/>
                      <a:r>
                        <a:rPr lang="en-US" sz="1400" kern="1200" dirty="0">
                          <a:solidFill>
                            <a:schemeClr val="dk1"/>
                          </a:solidFill>
                          <a:latin typeface="PT Sans" panose="020B0503020203020204"/>
                          <a:ea typeface="+mn-ea"/>
                          <a:cs typeface="+mn-cs"/>
                        </a:rPr>
                        <a:t>2 - OTR Motor Coaches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$1,060,000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$901,000 (85%)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$901,000 (85%)</a:t>
                      </a:r>
                    </a:p>
                  </a:txBody>
                  <a:tcPr marL="9525" marR="9525" marT="9525" marB="0" anchor="ctr"/>
                </a:tc>
                <a:extLst>
                  <a:ext uri="{0D108BD9-81ED-4DB2-BD59-A6C34878D82A}">
                    <a16:rowId xmlns:a16="http://schemas.microsoft.com/office/drawing/2014/main" val="3917525548"/>
                  </a:ext>
                </a:extLst>
              </a:tr>
              <a:tr h="738360">
                <a:tc>
                  <a:txBody>
                    <a:bodyPr/>
                    <a:lstStyle/>
                    <a:p>
                      <a:pPr marL="58738" indent="0" algn="l" fontAlgn="b"/>
                      <a:r>
                        <a:rPr lang="en-US" sz="1400" kern="1200" dirty="0">
                          <a:solidFill>
                            <a:schemeClr val="dk1"/>
                          </a:solidFill>
                          <a:latin typeface="PT Sans" panose="020B0503020203020204"/>
                          <a:ea typeface="+mn-ea"/>
                          <a:cs typeface="+mn-cs"/>
                        </a:rPr>
                        <a:t>Travel Information Center</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 </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$22,689</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$18,151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$18,151 (80%)</a:t>
                      </a:r>
                    </a:p>
                  </a:txBody>
                  <a:tcPr marL="9525" marR="9525" marT="9525" marB="0" anchor="ctr"/>
                </a:tc>
                <a:extLst>
                  <a:ext uri="{0D108BD9-81ED-4DB2-BD59-A6C34878D82A}">
                    <a16:rowId xmlns:a16="http://schemas.microsoft.com/office/drawing/2014/main" val="288601879"/>
                  </a:ext>
                </a:extLst>
              </a:tr>
              <a:tr h="738360">
                <a:tc>
                  <a:txBody>
                    <a:bodyPr/>
                    <a:lstStyle/>
                    <a:p>
                      <a:pPr marL="58738" indent="0" algn="l" fontAlgn="b"/>
                      <a:r>
                        <a:rPr lang="en-US" sz="1400" kern="1200" dirty="0">
                          <a:solidFill>
                            <a:schemeClr val="dk1"/>
                          </a:solidFill>
                          <a:latin typeface="PT Sans" panose="020B0503020203020204"/>
                          <a:ea typeface="+mn-ea"/>
                          <a:cs typeface="+mn-cs"/>
                        </a:rPr>
                        <a:t>Marketing</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1246114510"/>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Tree>
    <p:extLst>
      <p:ext uri="{BB962C8B-B14F-4D97-AF65-F5344CB8AC3E}">
        <p14:creationId xmlns:p14="http://schemas.microsoft.com/office/powerpoint/2010/main" val="13075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996699821"/>
              </p:ext>
            </p:extLst>
          </p:nvPr>
        </p:nvGraphicFramePr>
        <p:xfrm>
          <a:off x="359533" y="2165129"/>
          <a:ext cx="8371672" cy="1557555"/>
        </p:xfrm>
        <a:graphic>
          <a:graphicData uri="http://schemas.openxmlformats.org/drawingml/2006/table">
            <a:tbl>
              <a:tblPr firstRow="1" bandRow="1">
                <a:tableStyleId>{5C22544A-7EE6-4342-B048-85BDC9FD1C3A}</a:tableStyleId>
              </a:tblPr>
              <a:tblGrid>
                <a:gridCol w="1632268">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612675">
                <a:tc>
                  <a:txBody>
                    <a:bodyPr/>
                    <a:lstStyle/>
                    <a:p>
                      <a:pPr marL="58738" indent="0" algn="l" fontAlgn="b"/>
                      <a:r>
                        <a:rPr lang="en-US" sz="1400" kern="1200" dirty="0">
                          <a:solidFill>
                            <a:schemeClr val="dk1"/>
                          </a:solidFill>
                          <a:latin typeface="PT Sans" panose="020B0503020203020204"/>
                          <a:ea typeface="+mn-ea"/>
                          <a:cs typeface="+mn-cs"/>
                        </a:rPr>
                        <a:t>Marketing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Fort Dodge</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$9,375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$7,500 (80%)</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a:p>
            <a:r>
              <a:rPr lang="en-US" sz="3400" b="1" dirty="0">
                <a:solidFill>
                  <a:schemeClr val="tx2"/>
                </a:solidFill>
              </a:rPr>
              <a:t>continued</a:t>
            </a:r>
          </a:p>
        </p:txBody>
      </p:sp>
    </p:spTree>
    <p:extLst>
      <p:ext uri="{BB962C8B-B14F-4D97-AF65-F5344CB8AC3E}">
        <p14:creationId xmlns:p14="http://schemas.microsoft.com/office/powerpoint/2010/main" val="111739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486623977"/>
              </p:ext>
            </p:extLst>
          </p:nvPr>
        </p:nvGraphicFramePr>
        <p:xfrm>
          <a:off x="359533" y="2165129"/>
          <a:ext cx="8371672" cy="1557555"/>
        </p:xfrm>
        <a:graphic>
          <a:graphicData uri="http://schemas.openxmlformats.org/drawingml/2006/table">
            <a:tbl>
              <a:tblPr firstRow="1" bandRow="1">
                <a:tableStyleId>{5C22544A-7EE6-4342-B048-85BDC9FD1C3A}</a:tableStyleId>
              </a:tblPr>
              <a:tblGrid>
                <a:gridCol w="1632268">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612675">
                <a:tc>
                  <a:txBody>
                    <a:bodyPr/>
                    <a:lstStyle/>
                    <a:p>
                      <a:pPr marL="58738" indent="0" algn="l" fontAlgn="b"/>
                      <a:r>
                        <a:rPr lang="en-US" sz="1400" kern="1200" dirty="0">
                          <a:solidFill>
                            <a:schemeClr val="dk1"/>
                          </a:solidFill>
                          <a:latin typeface="PT Sans" panose="020B0503020203020204"/>
                          <a:ea typeface="+mn-ea"/>
                          <a:cs typeface="+mn-cs"/>
                        </a:rPr>
                        <a:t>Transit Facility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HIRTA</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$11,000,000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$500,000 (4.5%)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$0</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Applications Not Recommended for Award</a:t>
            </a:r>
          </a:p>
        </p:txBody>
      </p:sp>
    </p:spTree>
    <p:extLst>
      <p:ext uri="{BB962C8B-B14F-4D97-AF65-F5344CB8AC3E}">
        <p14:creationId xmlns:p14="http://schemas.microsoft.com/office/powerpoint/2010/main" val="389091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Map</a:t>
            </a:r>
          </a:p>
        </p:txBody>
      </p:sp>
      <p:sp>
        <p:nvSpPr>
          <p:cNvPr id="5" name="Content Placeholder 4">
            <a:extLst>
              <a:ext uri="{FF2B5EF4-FFF2-40B4-BE49-F238E27FC236}">
                <a16:creationId xmlns:a16="http://schemas.microsoft.com/office/drawing/2014/main" id="{4D663078-B49D-46BA-91D0-8FE30E86A60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5D20266-90D0-41C4-A826-98A7161D267B}"/>
              </a:ext>
            </a:extLst>
          </p:cNvPr>
          <p:cNvPicPr>
            <a:picLocks noChangeAspect="1"/>
          </p:cNvPicPr>
          <p:nvPr/>
        </p:nvPicPr>
        <p:blipFill>
          <a:blip r:embed="rId4"/>
          <a:stretch>
            <a:fillRect/>
          </a:stretch>
        </p:blipFill>
        <p:spPr>
          <a:xfrm>
            <a:off x="1307013" y="1713301"/>
            <a:ext cx="6575839" cy="4909312"/>
          </a:xfrm>
          <a:prstGeom prst="rect">
            <a:avLst/>
          </a:prstGeom>
        </p:spPr>
      </p:pic>
    </p:spTree>
    <p:extLst>
      <p:ext uri="{BB962C8B-B14F-4D97-AF65-F5344CB8AC3E}">
        <p14:creationId xmlns:p14="http://schemas.microsoft.com/office/powerpoint/2010/main" val="261587983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10677</TotalTime>
  <Words>1140</Words>
  <Application>Microsoft Office PowerPoint</Application>
  <PresentationFormat>On-screen Show (4:3)</PresentationFormat>
  <Paragraphs>141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PT Sans</vt:lpstr>
      <vt:lpstr>Wingdings</vt:lpstr>
      <vt:lpstr>Office Theme</vt:lpstr>
      <vt:lpstr>PowerPoint Presentation</vt:lpstr>
      <vt:lpstr>Intercity Bus Program</vt:lpstr>
      <vt:lpstr>Funding Priorities</vt:lpstr>
      <vt:lpstr>Available Funding and Application Summary</vt:lpstr>
      <vt:lpstr>PowerPoint Presentation</vt:lpstr>
      <vt:lpstr>PowerPoint Presentation</vt:lpstr>
      <vt:lpstr>PowerPoint Presentation</vt:lpstr>
      <vt:lpstr>PowerPoint Presentation</vt:lpstr>
      <vt:lpstr>Intercity Bus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Law, Rebecca</cp:lastModifiedBy>
  <cp:revision>209</cp:revision>
  <cp:lastPrinted>2021-10-26T11:54:40Z</cp:lastPrinted>
  <dcterms:created xsi:type="dcterms:W3CDTF">2014-05-10T08:44:16Z</dcterms:created>
  <dcterms:modified xsi:type="dcterms:W3CDTF">2021-10-28T14:37:41Z</dcterms:modified>
</cp:coreProperties>
</file>