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9" r:id="rId3"/>
    <p:sldId id="341" r:id="rId4"/>
    <p:sldId id="333" r:id="rId5"/>
    <p:sldId id="334" r:id="rId6"/>
    <p:sldId id="350" r:id="rId7"/>
    <p:sldId id="351" r:id="rId8"/>
    <p:sldId id="367" r:id="rId9"/>
    <p:sldId id="360" r:id="rId10"/>
    <p:sldId id="347" r:id="rId11"/>
    <p:sldId id="336" r:id="rId12"/>
    <p:sldId id="287" r:id="rId13"/>
    <p:sldId id="358" r:id="rId14"/>
    <p:sldId id="373" r:id="rId15"/>
    <p:sldId id="37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717F"/>
    <a:srgbClr val="B55813"/>
    <a:srgbClr val="B1B3B3"/>
    <a:srgbClr val="53565A"/>
    <a:srgbClr val="871721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5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site specific applications</a:t>
            </a:r>
          </a:p>
          <a:p>
            <a:r>
              <a:rPr lang="en-US" dirty="0"/>
              <a:t>Total requests $12,703,028</a:t>
            </a:r>
          </a:p>
          <a:p>
            <a:endParaRPr lang="en-US" dirty="0"/>
          </a:p>
          <a:p>
            <a:r>
              <a:rPr lang="en-US" dirty="0"/>
              <a:t>15 traffic control device applications</a:t>
            </a:r>
          </a:p>
          <a:p>
            <a:r>
              <a:rPr lang="en-US" dirty="0"/>
              <a:t>Total requests $1,951,290</a:t>
            </a:r>
          </a:p>
          <a:p>
            <a:endParaRPr lang="en-US" dirty="0"/>
          </a:p>
          <a:p>
            <a:r>
              <a:rPr lang="en-US" dirty="0"/>
              <a:t>1 study application</a:t>
            </a:r>
          </a:p>
          <a:p>
            <a:r>
              <a:rPr lang="en-US" dirty="0"/>
              <a:t>Total request $500,000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n.laaser-webb@iowadot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traffic/Traffic-and-Safety-programs/TSIP/TSIP-Progra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0" y="486916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Traffic Safety Improvement Program</a:t>
            </a:r>
          </a:p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283703" y="576229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2023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9512" y="2149421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6965" y="3214091"/>
              <a:ext cx="29269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1491" y="3214091"/>
              <a:ext cx="28522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6080247" y="3216660"/>
              <a:ext cx="2883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 AMOUNT</a:t>
              </a:r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40204"/>
              </p:ext>
            </p:extLst>
          </p:nvPr>
        </p:nvGraphicFramePr>
        <p:xfrm>
          <a:off x="183233" y="2598382"/>
          <a:ext cx="8781255" cy="7484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Studies Program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320F2D-15AA-4951-8161-0C2537D7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7691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Studies &amp; Outreach</a:t>
            </a:r>
            <a:br>
              <a:rPr lang="en-US" dirty="0"/>
            </a:br>
            <a:r>
              <a:rPr lang="en-US" sz="2700" dirty="0"/>
              <a:t>Funding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550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82227-9B6B-4524-B212-D9F57BEA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000" y="1860451"/>
            <a:ext cx="6773808" cy="4300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888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5A86A-A01C-4130-B2D4-D241BB76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52" y="4997549"/>
            <a:ext cx="2449748" cy="14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27784" y="522920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 Laaser-Webb, Traffic and Safety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jan.laaser-webb@iowadot.us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515-239-1349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93070"/>
              </p:ext>
            </p:extLst>
          </p:nvPr>
        </p:nvGraphicFramePr>
        <p:xfrm>
          <a:off x="151725" y="2699792"/>
          <a:ext cx="8799276" cy="4096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110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IA 100 and E Post Rd– turn lanes/signal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Marion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(56%)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17 and State St – offset right turn lanes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– District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Medium-Low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$792,000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   (63%)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1103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30 and N </a:t>
                      </a: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Grimmell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Rd– offset right turn lanes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– District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Medium-Low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$655,000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16627"/>
                  </a:ext>
                </a:extLst>
              </a:tr>
              <a:tr h="90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10 and Jay Ave -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roundabout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– District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$1,600,000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    (31%)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3174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124548" y="6570147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65214" y="1866940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1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00043"/>
              </p:ext>
            </p:extLst>
          </p:nvPr>
        </p:nvGraphicFramePr>
        <p:xfrm>
          <a:off x="159368" y="3172786"/>
          <a:ext cx="879927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C30 and K64– 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$534,140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$340,590        (64%)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-32679" y="6640778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28325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0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930717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58028"/>
              </p:ext>
            </p:extLst>
          </p:nvPr>
        </p:nvGraphicFramePr>
        <p:xfrm>
          <a:off x="172362" y="3050680"/>
          <a:ext cx="8786280" cy="15815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9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Signal Upgrade - Interconnect Via Fiber Optic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Arnolds Park/Okoboji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Not Eligible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$242,000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$242,000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Signal Upgrade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Polk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Not Eligible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$46,800,000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$253,555      (1%)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14067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9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16832"/>
            <a:ext cx="78867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dirty="0"/>
              <a:t>Established in 1987 by Iowa Legislature</a:t>
            </a:r>
          </a:p>
          <a:p>
            <a:pPr lvl="1"/>
            <a:r>
              <a:rPr lang="en-US" sz="1800" dirty="0"/>
              <a:t>Iowa Code Section 312.2 and Administrative Rules 761 Chapter 164</a:t>
            </a:r>
          </a:p>
          <a:p>
            <a:pPr lvl="1"/>
            <a:r>
              <a:rPr lang="en-US" sz="1800" dirty="0"/>
              <a:t>0.5% of Road Use Tax Fund</a:t>
            </a:r>
            <a:endParaRPr lang="en-US" sz="1800" b="0" dirty="0"/>
          </a:p>
          <a:p>
            <a:pPr lvl="0"/>
            <a:r>
              <a:rPr lang="en-US" b="0" dirty="0"/>
              <a:t>Purpose:  Implement traffic safety features in order to reduce fatalities and serious injuries</a:t>
            </a:r>
          </a:p>
          <a:p>
            <a:r>
              <a:rPr lang="en-US" b="0" dirty="0"/>
              <a:t>Available to all public entities responsible for public roads and streets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dirty="0"/>
              <a:t>Background</a:t>
            </a:r>
            <a:endParaRPr lang="en-US" sz="3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3"/>
            <a:ext cx="7704856" cy="4968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/>
            <a:r>
              <a:rPr lang="en-US" sz="4200" b="0" dirty="0"/>
              <a:t>Site-Specific Improvements</a:t>
            </a:r>
          </a:p>
          <a:p>
            <a:pPr lvl="1"/>
            <a:r>
              <a:rPr lang="en-US" sz="2900" dirty="0"/>
              <a:t>C</a:t>
            </a:r>
            <a:r>
              <a:rPr lang="en-US" sz="2900" b="0" dirty="0"/>
              <a:t>onstruction projects to improve traffic safety and operations</a:t>
            </a:r>
          </a:p>
          <a:p>
            <a:pPr lvl="1"/>
            <a:r>
              <a:rPr lang="en-US" sz="2900" b="0" dirty="0"/>
              <a:t>Annual funding varies, generally $6-$7 million </a:t>
            </a:r>
          </a:p>
          <a:p>
            <a:pPr lvl="0"/>
            <a:r>
              <a:rPr lang="en-US" sz="4200" b="0" dirty="0"/>
              <a:t>Traffic Control Devices</a:t>
            </a:r>
          </a:p>
          <a:p>
            <a:pPr lvl="1"/>
            <a:r>
              <a:rPr lang="en-US" sz="2900" b="0" dirty="0"/>
              <a:t>For purchase of traffic control device materials</a:t>
            </a:r>
          </a:p>
          <a:p>
            <a:pPr lvl="1"/>
            <a:r>
              <a:rPr lang="en-US" sz="2900" b="0" dirty="0"/>
              <a:t>Annual funding </a:t>
            </a:r>
            <a:r>
              <a:rPr lang="en-US" sz="2900" dirty="0"/>
              <a:t>=</a:t>
            </a:r>
            <a:r>
              <a:rPr lang="en-US" sz="2900" b="0" dirty="0"/>
              <a:t> $500,000</a:t>
            </a:r>
          </a:p>
          <a:p>
            <a:pPr lvl="0"/>
            <a:r>
              <a:rPr lang="en-US" sz="4200" b="0" dirty="0"/>
              <a:t>Studies &amp; Outreach</a:t>
            </a:r>
          </a:p>
          <a:p>
            <a:pPr lvl="1"/>
            <a:r>
              <a:rPr lang="en-US" sz="2900" dirty="0"/>
              <a:t>T</a:t>
            </a:r>
            <a:r>
              <a:rPr lang="en-US" sz="2900" b="0" dirty="0"/>
              <a:t>raffic safety research, studies, and public information initiatives</a:t>
            </a:r>
          </a:p>
          <a:p>
            <a:pPr lvl="1"/>
            <a:r>
              <a:rPr lang="en-US" sz="2900" b="0" dirty="0"/>
              <a:t>Annual funding = $500,000</a:t>
            </a: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Listing of applications can be found at this link: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https://iowadot.gov/traffic/Traffic-and-Safety-programs/TSIP/TSIP-Program</a:t>
            </a: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Funding Categories</a:t>
            </a:r>
          </a:p>
        </p:txBody>
      </p:sp>
    </p:spTree>
    <p:extLst>
      <p:ext uri="{BB962C8B-B14F-4D97-AF65-F5344CB8AC3E}">
        <p14:creationId xmlns:p14="http://schemas.microsoft.com/office/powerpoint/2010/main" val="85194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b="0" dirty="0"/>
              <a:t>Demonstrated relationship to traffic safety</a:t>
            </a:r>
          </a:p>
          <a:p>
            <a:pPr lvl="1"/>
            <a:r>
              <a:rPr lang="en-US" sz="1900" b="0" dirty="0"/>
              <a:t>Safety benefit </a:t>
            </a:r>
          </a:p>
          <a:p>
            <a:pPr lvl="1"/>
            <a:r>
              <a:rPr lang="en-US" sz="1900" dirty="0"/>
              <a:t>P</a:t>
            </a:r>
            <a:r>
              <a:rPr lang="en-US" sz="1900" b="0" dirty="0"/>
              <a:t>roject cost</a:t>
            </a:r>
          </a:p>
          <a:p>
            <a:pPr lvl="1"/>
            <a:r>
              <a:rPr lang="en-US" sz="1900" dirty="0"/>
              <a:t>Type of countermeasure(s) proposed</a:t>
            </a:r>
            <a:endParaRPr lang="en-US" sz="1900" b="0" dirty="0"/>
          </a:p>
          <a:p>
            <a:pPr lvl="1"/>
            <a:r>
              <a:rPr lang="en-US" sz="1900" dirty="0"/>
              <a:t>Risk factor(s) addressed</a:t>
            </a:r>
            <a:endParaRPr lang="en-US" sz="1900" b="0" dirty="0"/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Safety engineering analysis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Multi-agency committee input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Funding subject to agreement execution</a:t>
            </a:r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Application Review/Scoring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5439"/>
            <a:ext cx="7776864" cy="448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3100" b="0" dirty="0"/>
              <a:t>Application Summary</a:t>
            </a:r>
          </a:p>
          <a:p>
            <a:pPr lvl="1"/>
            <a:r>
              <a:rPr lang="en-US" dirty="0"/>
              <a:t>Applications received: 29</a:t>
            </a:r>
          </a:p>
          <a:p>
            <a:pPr lvl="1"/>
            <a:r>
              <a:rPr lang="en-US" dirty="0"/>
              <a:t>TSIP funds requested: $10,535,997</a:t>
            </a:r>
          </a:p>
          <a:p>
            <a:pPr lvl="0"/>
            <a:r>
              <a:rPr lang="en-US" sz="3100" b="0" dirty="0"/>
              <a:t>Available Funding</a:t>
            </a:r>
          </a:p>
          <a:p>
            <a:pPr lvl="1"/>
            <a:r>
              <a:rPr lang="en-US" dirty="0"/>
              <a:t>FY 2022 TSIP estimated appropriation: $7,682,155</a:t>
            </a:r>
          </a:p>
          <a:p>
            <a:r>
              <a:rPr lang="en-US" dirty="0"/>
              <a:t>Total funding recommended:  $7,679,852</a:t>
            </a:r>
          </a:p>
          <a:p>
            <a:pPr lvl="2"/>
            <a:endParaRPr lang="en-US" dirty="0"/>
          </a:p>
          <a:p>
            <a:pPr lvl="1"/>
            <a:endParaRPr lang="en-US" dirty="0">
              <a:highlight>
                <a:srgbClr val="FF9966"/>
              </a:highlight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dirty="0"/>
              <a:t>Application/Funding</a:t>
            </a:r>
            <a:r>
              <a:rPr lang="en-US" b="1" dirty="0">
                <a:solidFill>
                  <a:schemeClr val="tx2"/>
                </a:solidFill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dirty="0"/>
              <a:t>Funding </a:t>
            </a:r>
            <a:r>
              <a:rPr lang="en-US" sz="2400" b="1" dirty="0">
                <a:solidFill>
                  <a:schemeClr val="tx2"/>
                </a:solidFill>
              </a:rPr>
              <a:t>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/>
        </p:nvGraphicFramePr>
        <p:xfrm>
          <a:off x="203533" y="1484784"/>
          <a:ext cx="8788608" cy="464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9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4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V62 – 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Buchanan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$2,514,521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$362,485 (14%)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$362,485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– left turn lanes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Des Moines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$16,000,000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Boyson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Rd and N 12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Hiawatha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$530,900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(94%)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75 and C38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offset right turn lane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-District 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$407,000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$407,000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$407,000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63 and </a:t>
                      </a: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Chilicothe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Rd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offset right turn lane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-District 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$270,000 (90%)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$270,000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NE Broadway, E 38th Ave and E 46th St– roundabouts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Polk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$46,800,000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/>
        </p:nvGraphicFramePr>
        <p:xfrm>
          <a:off x="203533" y="1484784"/>
          <a:ext cx="8788608" cy="514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7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4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Bluff Blvd, 7th Ave S, and </a:t>
                      </a: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Thorwaldsen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Pl–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realignment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Clinton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(83%)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Prairie View Dr and Ashworth Rd–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left turn lanes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$379,900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$280,000 (74%)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30 and Mill Creek Pkwy–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widen pavement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-District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$82,000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$82,000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$82,000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E34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Jones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$1,750,000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(29%)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Middle Rd and Forest Grove Dr–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Bettendorf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$9,371,160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Main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Falls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$11,829,675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/>
        </p:nvGraphicFramePr>
        <p:xfrm>
          <a:off x="203533" y="1484784"/>
          <a:ext cx="8788608" cy="395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989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Mt Vernon Rd/8th Ave and 10th St SE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$1,522,980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(33%)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638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Bowling St and Wilson Ave SW–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$894,000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$280,000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638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Albia Rd and N Quincy Ave – 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Ottumwa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$515,340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(97%)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14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NE Delaware Ave- lane conversion/signals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$10,511,260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1627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51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/>
        </p:nvGraphicFramePr>
        <p:xfrm>
          <a:off x="182775" y="1451244"/>
          <a:ext cx="878860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Cerro Gordo/Hancock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$50,520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$38,121 (75%)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$38,121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Dubuque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$55,450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$55,450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$55,450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Hamilton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$41,795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$41,795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$41,795   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 Replacement Program for Cities and Counties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– Local Systems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Madison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$63,000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$63,000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$63,000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Yellow Arrow Conversion at 7 intersections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Pleasant Hill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$244,500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$2000,000 (82%)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947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8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15132</TotalTime>
  <Words>1199</Words>
  <Application>Microsoft Office PowerPoint</Application>
  <PresentationFormat>On-screen Show (4:3)</PresentationFormat>
  <Paragraphs>345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PT Sans</vt:lpstr>
      <vt:lpstr>Office Theme</vt:lpstr>
      <vt:lpstr>PowerPoint Presentation</vt:lpstr>
      <vt:lpstr>Background</vt:lpstr>
      <vt:lpstr>Funding Categories</vt:lpstr>
      <vt:lpstr>Application Review/Scoring</vt:lpstr>
      <vt:lpstr>Application/Funding Summary</vt:lpstr>
      <vt:lpstr>Site-Specific Improvements Funding Recommendation</vt:lpstr>
      <vt:lpstr>Site-Specific Improvements Funding Recommendation</vt:lpstr>
      <vt:lpstr>Site-Specific Improvements Funding Recommendation</vt:lpstr>
      <vt:lpstr>Traffic Control Devices Funding Recommendation</vt:lpstr>
      <vt:lpstr>Studies &amp; Outreach Funding Recommendation</vt:lpstr>
      <vt:lpstr>Map of Applications Received</vt:lpstr>
      <vt:lpstr>PowerPoint Presentation</vt:lpstr>
      <vt:lpstr>Site-Specific Improvements Applications Not Recommended for Award</vt:lpstr>
      <vt:lpstr>Site-Specific Improvements Applications Not Recommended for Award</vt:lpstr>
      <vt:lpstr>Traffic Control Devices Applications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Armstrong, Leilah</cp:lastModifiedBy>
  <cp:revision>295</cp:revision>
  <cp:lastPrinted>2018-11-06T16:44:02Z</cp:lastPrinted>
  <dcterms:created xsi:type="dcterms:W3CDTF">2014-05-10T08:44:16Z</dcterms:created>
  <dcterms:modified xsi:type="dcterms:W3CDTF">2021-10-28T22:28:39Z</dcterms:modified>
</cp:coreProperties>
</file>