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6"/>
  </p:notesMasterIdLst>
  <p:handoutMasterIdLst>
    <p:handoutMasterId r:id="rId27"/>
  </p:handoutMasterIdLst>
  <p:sldIdLst>
    <p:sldId id="328" r:id="rId2"/>
    <p:sldId id="333" r:id="rId3"/>
    <p:sldId id="330" r:id="rId4"/>
    <p:sldId id="331" r:id="rId5"/>
    <p:sldId id="332" r:id="rId6"/>
    <p:sldId id="334" r:id="rId7"/>
    <p:sldId id="335" r:id="rId8"/>
    <p:sldId id="329" r:id="rId9"/>
    <p:sldId id="266" r:id="rId10"/>
    <p:sldId id="336" r:id="rId11"/>
    <p:sldId id="337" r:id="rId12"/>
    <p:sldId id="314" r:id="rId13"/>
    <p:sldId id="321" r:id="rId14"/>
    <p:sldId id="323" r:id="rId15"/>
    <p:sldId id="338" r:id="rId16"/>
    <p:sldId id="322" r:id="rId17"/>
    <p:sldId id="340" r:id="rId18"/>
    <p:sldId id="343" r:id="rId19"/>
    <p:sldId id="342" r:id="rId20"/>
    <p:sldId id="339" r:id="rId21"/>
    <p:sldId id="341" r:id="rId22"/>
    <p:sldId id="316" r:id="rId23"/>
    <p:sldId id="315" r:id="rId24"/>
    <p:sldId id="325" r:id="rId25"/>
  </p:sldIdLst>
  <p:sldSz cx="9144000" cy="6858000" type="screen4x3"/>
  <p:notesSz cx="7010400" cy="92964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F5050"/>
    <a:srgbClr val="97B4ED"/>
    <a:srgbClr val="FF6600"/>
    <a:srgbClr val="CCD6D3"/>
    <a:srgbClr val="C5CBDD"/>
    <a:srgbClr val="CED4D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521" autoAdjust="0"/>
    <p:restoredTop sz="94660"/>
  </p:normalViewPr>
  <p:slideViewPr>
    <p:cSldViewPr>
      <p:cViewPr varScale="1">
        <p:scale>
          <a:sx n="115" d="100"/>
          <a:sy n="115" d="100"/>
        </p:scale>
        <p:origin x="26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 of Fatalities</c:v>
                </c:pt>
              </c:strCache>
            </c:strRef>
          </c:tx>
          <c:spPr>
            <a:solidFill>
              <a:schemeClr val="accent1"/>
            </a:solidFill>
            <a:ln>
              <a:noFill/>
            </a:ln>
            <a:effectLst/>
          </c:spPr>
          <c:invertIfNegative val="0"/>
          <c:dLbls>
            <c:dLbl>
              <c:idx val="5"/>
              <c:layout/>
              <c:tx>
                <c:rich>
                  <a:bodyPr/>
                  <a:lstStyle/>
                  <a:p>
                    <a:r>
                      <a:rPr lang="en-US" dirty="0" smtClean="0"/>
                      <a:t>294</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DB7-49FB-B8B0-FB548901C50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2016</c:v>
                </c:pt>
                <c:pt idx="1">
                  <c:v>2017</c:v>
                </c:pt>
                <c:pt idx="2">
                  <c:v>2018</c:v>
                </c:pt>
                <c:pt idx="3">
                  <c:v>2019</c:v>
                </c:pt>
                <c:pt idx="4">
                  <c:v>2020</c:v>
                </c:pt>
                <c:pt idx="5">
                  <c:v>2021 (through 10/21)</c:v>
                </c:pt>
              </c:strCache>
            </c:strRef>
          </c:cat>
          <c:val>
            <c:numRef>
              <c:f>Sheet1!$B$2:$G$2</c:f>
              <c:numCache>
                <c:formatCode>General</c:formatCode>
                <c:ptCount val="6"/>
                <c:pt idx="0">
                  <c:v>402</c:v>
                </c:pt>
                <c:pt idx="1">
                  <c:v>331</c:v>
                </c:pt>
                <c:pt idx="2">
                  <c:v>319</c:v>
                </c:pt>
                <c:pt idx="3">
                  <c:v>336</c:v>
                </c:pt>
                <c:pt idx="4">
                  <c:v>338</c:v>
                </c:pt>
                <c:pt idx="5">
                  <c:v>276</c:v>
                </c:pt>
              </c:numCache>
            </c:numRef>
          </c:val>
          <c:extLst>
            <c:ext xmlns:c16="http://schemas.microsoft.com/office/drawing/2014/chart" uri="{C3380CC4-5D6E-409C-BE32-E72D297353CC}">
              <c16:uniqueId val="{00000000-801C-423A-A6C0-932CB63BB95E}"/>
            </c:ext>
          </c:extLst>
        </c:ser>
        <c:dLbls>
          <c:showLegendKey val="0"/>
          <c:showVal val="1"/>
          <c:showCatName val="0"/>
          <c:showSerName val="0"/>
          <c:showPercent val="0"/>
          <c:showBubbleSize val="0"/>
        </c:dLbls>
        <c:gapWidth val="150"/>
        <c:overlap val="-25"/>
        <c:axId val="450074520"/>
        <c:axId val="450075832"/>
      </c:barChart>
      <c:catAx>
        <c:axId val="450074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0075832"/>
        <c:crosses val="autoZero"/>
        <c:auto val="1"/>
        <c:lblAlgn val="ctr"/>
        <c:lblOffset val="100"/>
        <c:noMultiLvlLbl val="0"/>
      </c:catAx>
      <c:valAx>
        <c:axId val="450075832"/>
        <c:scaling>
          <c:orientation val="minMax"/>
        </c:scaling>
        <c:delete val="1"/>
        <c:axPos val="l"/>
        <c:numFmt formatCode="General" sourceLinked="1"/>
        <c:majorTickMark val="none"/>
        <c:minorTickMark val="none"/>
        <c:tickLblPos val="nextTo"/>
        <c:crossAx val="45007452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970938" y="0"/>
            <a:ext cx="3037840" cy="464820"/>
          </a:xfrm>
          <a:prstGeom prst="rect">
            <a:avLst/>
          </a:prstGeom>
        </p:spPr>
        <p:txBody>
          <a:bodyPr vert="horz" rtlCol="0"/>
          <a:lstStyle>
            <a:lvl1pPr algn="r">
              <a:defRPr sz="1200"/>
            </a:lvl1pPr>
            <a:extLst/>
          </a:lstStyle>
          <a:p>
            <a:fld id="{6E7D018D-748F-47BF-843A-40349A141CAC}" type="datetimeFigureOut">
              <a:rPr lang="en-US" smtClean="0"/>
              <a:pPr/>
              <a:t>11/8/2021</a:t>
            </a:fld>
            <a:endParaRPr lang="en-US" dirty="0"/>
          </a:p>
        </p:txBody>
      </p:sp>
      <p:sp>
        <p:nvSpPr>
          <p:cNvPr id="4" name="Rectangle 4"/>
          <p:cNvSpPr>
            <a:spLocks noGrp="1"/>
          </p:cNvSpPr>
          <p:nvPr>
            <p:ph type="ftr" sz="quarter" idx="2"/>
          </p:nvPr>
        </p:nvSpPr>
        <p:spPr>
          <a:xfrm>
            <a:off x="0" y="8829967"/>
            <a:ext cx="3037840" cy="46482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970938" y="8829967"/>
            <a:ext cx="3037840" cy="464820"/>
          </a:xfrm>
          <a:prstGeom prst="rect">
            <a:avLst/>
          </a:prstGeom>
        </p:spPr>
        <p:txBody>
          <a:bodyPr vert="horz" rtlCol="0" anchor="b"/>
          <a:lstStyle>
            <a:lvl1pPr algn="r">
              <a:defRPr sz="1200"/>
            </a:lvl1pPr>
            <a:extLst/>
          </a:lstStyle>
          <a:p>
            <a:fld id="{04AC5213-BACC-41AB-9B61-B40CF6C5296E}" type="slidenum">
              <a:rPr lang="en-US" smtClean="0"/>
              <a:pPr/>
              <a:t>‹#›</a:t>
            </a:fld>
            <a:endParaRPr lang="en-US" dirty="0"/>
          </a:p>
        </p:txBody>
      </p:sp>
    </p:spTree>
    <p:extLst>
      <p:ext uri="{BB962C8B-B14F-4D97-AF65-F5344CB8AC3E}">
        <p14:creationId xmlns:p14="http://schemas.microsoft.com/office/powerpoint/2010/main" val="3387345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idx="1"/>
          </p:nvPr>
        </p:nvSpPr>
        <p:spPr>
          <a:xfrm>
            <a:off x="3970938" y="0"/>
            <a:ext cx="3037840" cy="464820"/>
          </a:xfrm>
          <a:prstGeom prst="rect">
            <a:avLst/>
          </a:prstGeom>
        </p:spPr>
        <p:txBody>
          <a:bodyPr vert="horz" rtlCol="0"/>
          <a:lstStyle>
            <a:lvl1pPr algn="r">
              <a:defRPr sz="1200"/>
            </a:lvl1pPr>
            <a:extLst/>
          </a:lstStyle>
          <a:p>
            <a:fld id="{23E9B8FB-2ABD-42C9-A6DA-A6789EAF441D}" type="datetimeFigureOut">
              <a:rPr lang="en-US" smtClean="0"/>
              <a:pPr/>
              <a:t>11/8/2021</a:t>
            </a:fld>
            <a:endParaRPr lang="en-US" dirty="0"/>
          </a:p>
        </p:txBody>
      </p:sp>
      <p:sp>
        <p:nvSpPr>
          <p:cNvPr id="4" name="Rectangle 4"/>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rtlCol="0" anchor="ctr"/>
          <a:lstStyle/>
          <a:p>
            <a:endParaRPr lang="en-US" dirty="0"/>
          </a:p>
        </p:txBody>
      </p:sp>
      <p:sp>
        <p:nvSpPr>
          <p:cNvPr id="5" name="Rectangle 5"/>
          <p:cNvSpPr>
            <a:spLocks noGrp="1"/>
          </p:cNvSpPr>
          <p:nvPr>
            <p:ph type="body" sz="quarter" idx="3"/>
          </p:nvPr>
        </p:nvSpPr>
        <p:spPr>
          <a:xfrm>
            <a:off x="701040" y="4415790"/>
            <a:ext cx="5608320" cy="418338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829967"/>
            <a:ext cx="3037840" cy="464820"/>
          </a:xfrm>
          <a:prstGeom prst="rect">
            <a:avLst/>
          </a:prstGeom>
        </p:spPr>
        <p:txBody>
          <a:bodyPr vert="horz" rtlCol="0" anchor="b"/>
          <a:lstStyle>
            <a:lvl1pPr algn="l">
              <a:defRPr sz="1200"/>
            </a:lvl1pPr>
            <a:extLst/>
          </a:lstStyle>
          <a:p>
            <a:endParaRPr lang="en-US" dirty="0"/>
          </a:p>
        </p:txBody>
      </p:sp>
      <p:sp>
        <p:nvSpPr>
          <p:cNvPr id="7" name="Rectangle 7"/>
          <p:cNvSpPr>
            <a:spLocks noGrp="1"/>
          </p:cNvSpPr>
          <p:nvPr>
            <p:ph type="sldNum" sz="quarter" idx="5"/>
          </p:nvPr>
        </p:nvSpPr>
        <p:spPr>
          <a:xfrm>
            <a:off x="3970938" y="8829967"/>
            <a:ext cx="3037840" cy="464820"/>
          </a:xfrm>
          <a:prstGeom prst="rect">
            <a:avLst/>
          </a:prstGeom>
        </p:spPr>
        <p:txBody>
          <a:bodyPr vert="horz" rtlCol="0" anchor="b"/>
          <a:lstStyle>
            <a:lvl1pPr algn="r">
              <a:defRPr sz="1200"/>
            </a:lvl1pPr>
            <a:extLst/>
          </a:lstStyle>
          <a:p>
            <a:fld id="{BE2A7042-DEED-4AA1-9E89-4A16B2572577}" type="slidenum">
              <a:rPr lang="en-US" smtClean="0"/>
              <a:pPr/>
              <a:t>‹#›</a:t>
            </a:fld>
            <a:endParaRPr lang="en-US" dirty="0"/>
          </a:p>
        </p:txBody>
      </p:sp>
    </p:spTree>
    <p:extLst>
      <p:ext uri="{BB962C8B-B14F-4D97-AF65-F5344CB8AC3E}">
        <p14:creationId xmlns:p14="http://schemas.microsoft.com/office/powerpoint/2010/main" val="71591361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bum Cover">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a:buFontTx/>
              <a:buNone/>
              <a:defRPr lang="en-US" sz="4800" baseline="0" dirty="0">
                <a:solidFill>
                  <a:schemeClr val="bg1"/>
                </a:solidFill>
              </a:defRPr>
            </a:lvl1pPr>
            <a:extLst/>
          </a:lstStyle>
          <a:p>
            <a:pPr lvl="0"/>
            <a:r>
              <a:rPr lang="en-US" dirty="0"/>
              <a:t>Click to add photo album title</a:t>
            </a:r>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1" name="Rectangle 10"/>
          <p:cNvSpPr>
            <a:spLocks noGrp="1"/>
          </p:cNvSpPr>
          <p:nvPr>
            <p:ph type="dt" sz="half" idx="12"/>
          </p:nvPr>
        </p:nvSpPr>
        <p:spPr/>
        <p:txBody>
          <a:bodyPr/>
          <a:lstStyle/>
          <a:p>
            <a:pPr algn="r"/>
            <a:fld id="{9668B50E-0B48-4566-8609-C51CF752A7DF}" type="datetimeFigureOut">
              <a:rPr lang="en-US" smtClean="0">
                <a:solidFill>
                  <a:schemeClr val="bg1"/>
                </a:solidFill>
              </a:rPr>
              <a:pPr algn="r"/>
              <a:t>11/8/2021</a:t>
            </a:fld>
            <a:endParaRPr lang="en-US" dirty="0"/>
          </a:p>
        </p:txBody>
      </p:sp>
      <p:sp>
        <p:nvSpPr>
          <p:cNvPr id="13" name="Rectangle 12"/>
          <p:cNvSpPr>
            <a:spLocks noGrp="1"/>
          </p:cNvSpPr>
          <p:nvPr>
            <p:ph type="sldNum" sz="quarter" idx="13"/>
          </p:nvPr>
        </p:nvSpPr>
        <p:spPr/>
        <p:txBody>
          <a:bodyPr/>
          <a:lstStyle/>
          <a:p>
            <a:fld id="{8A4431D5-1B33-458B-8AFD-CECCB0FA18CB}" type="slidenum">
              <a:rPr lang="en-US" smtClean="0">
                <a:solidFill>
                  <a:schemeClr val="bg1"/>
                </a:solidFill>
              </a:rPr>
              <a:pPr/>
              <a:t>‹#›</a:t>
            </a:fld>
            <a:endParaRPr lang="en-US" dirty="0"/>
          </a:p>
        </p:txBody>
      </p:sp>
      <p:sp>
        <p:nvSpPr>
          <p:cNvPr id="14" name="Rectangle 13"/>
          <p:cNvSpPr>
            <a:spLocks noGrp="1"/>
          </p:cNvSpPr>
          <p:nvPr>
            <p:ph type="ftr" sz="quarter" idx="14"/>
          </p:nvPr>
        </p:nvSpPr>
        <p:spPr>
          <a:xfrm rot="16200000">
            <a:off x="7296150" y="3698878"/>
            <a:ext cx="2933700" cy="365125"/>
          </a:xfrm>
        </p:spPr>
        <p:txBody>
          <a:bodyPr/>
          <a:lstStyle/>
          <a:p>
            <a:endParaRPr lang="en-US" dirty="0"/>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a:buNone/>
              <a:defRPr sz="2000">
                <a:solidFill>
                  <a:srgbClr val="FFFFFF"/>
                </a:solidFill>
              </a:defRPr>
            </a:lvl1pPr>
          </a:lstStyle>
          <a:p>
            <a:pPr lvl="0"/>
            <a:r>
              <a:rPr lang="en-US" dirty="0"/>
              <a:t>Click to add date or details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a:buFontTx/>
              <a:buNone/>
              <a:defRPr sz="2000" i="0"/>
            </a:lvl1pPr>
            <a:extLst/>
          </a:lstStyle>
          <a:p>
            <a:pPr lvl="0"/>
            <a:r>
              <a:rPr lang="en-US" dirty="0"/>
              <a:t>Click to add caption</a:t>
            </a:r>
          </a:p>
        </p:txBody>
      </p:sp>
      <p:sp>
        <p:nvSpPr>
          <p:cNvPr id="6" name="Rectangle 5"/>
          <p:cNvSpPr>
            <a:spLocks noGrp="1"/>
          </p:cNvSpPr>
          <p:nvPr>
            <p:ph type="dt" sz="half" idx="15"/>
          </p:nvPr>
        </p:nvSpPr>
        <p:spPr/>
        <p:txBody>
          <a:bodyPr/>
          <a:lstStyle/>
          <a:p>
            <a:pPr algn="r"/>
            <a:fld id="{9668B50E-0B48-4566-8609-C51CF752A7DF}" type="datetimeFigureOut">
              <a:rPr lang="en-US" smtClean="0">
                <a:solidFill>
                  <a:schemeClr val="bg1"/>
                </a:solidFill>
              </a:rPr>
              <a:pPr algn="r"/>
              <a:t>11/8/2021</a:t>
            </a:fld>
            <a:endParaRPr lang="en-US" dirty="0"/>
          </a:p>
        </p:txBody>
      </p:sp>
      <p:sp>
        <p:nvSpPr>
          <p:cNvPr id="7" name="Rectangle 6"/>
          <p:cNvSpPr>
            <a:spLocks noGrp="1"/>
          </p:cNvSpPr>
          <p:nvPr>
            <p:ph type="sldNum" sz="quarter" idx="16"/>
          </p:nvPr>
        </p:nvSpPr>
        <p:spPr/>
        <p:txBody>
          <a:bodyPr/>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7"/>
          </p:nvPr>
        </p:nvSpPr>
        <p:spPr/>
        <p:txBody>
          <a:bodyPr/>
          <a:lstStyle/>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5" name="Rectangle 4"/>
          <p:cNvSpPr>
            <a:spLocks noGrp="1"/>
          </p:cNvSpPr>
          <p:nvPr>
            <p:ph type="dt" sz="half" idx="14"/>
          </p:nvPr>
        </p:nvSpPr>
        <p:spPr/>
        <p:txBody>
          <a:bodyPr/>
          <a:lstStyle/>
          <a:p>
            <a:pPr algn="r"/>
            <a:fld id="{9668B50E-0B48-4566-8609-C51CF752A7DF}" type="datetimeFigureOut">
              <a:rPr lang="en-US" smtClean="0">
                <a:solidFill>
                  <a:schemeClr val="bg1"/>
                </a:solidFill>
              </a:rPr>
              <a:pPr algn="r"/>
              <a:t>11/8/2021</a:t>
            </a:fld>
            <a:endParaRPr lang="en-US" dirty="0"/>
          </a:p>
        </p:txBody>
      </p:sp>
      <p:sp>
        <p:nvSpPr>
          <p:cNvPr id="7" name="Rectangle 6"/>
          <p:cNvSpPr>
            <a:spLocks noGrp="1"/>
          </p:cNvSpPr>
          <p:nvPr>
            <p:ph type="sldNum" sz="quarter" idx="15"/>
          </p:nvPr>
        </p:nvSpPr>
        <p:spPr/>
        <p:txBody>
          <a:bodyPr/>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6"/>
          </p:nvPr>
        </p:nvSpPr>
        <p:spPr/>
        <p:txBody>
          <a:bodyPr/>
          <a:lstStyle/>
          <a:p>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Portrait with Caption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a:buFontTx/>
              <a:buNone/>
              <a:defRPr sz="1600" baseline="0"/>
            </a:lvl1pPr>
            <a:extLst/>
          </a:lstStyle>
          <a:p>
            <a:pPr lvl="0"/>
            <a:r>
              <a:rPr lang="en-US" dirty="0"/>
              <a:t>Click to add caption</a:t>
            </a:r>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a:buFontTx/>
              <a:buNone/>
              <a:defRPr sz="1600" baseline="0"/>
            </a:lvl1pPr>
            <a:extLst/>
          </a:lstStyle>
          <a:p>
            <a:pPr lvl="0"/>
            <a:r>
              <a:rPr lang="en-US" dirty="0"/>
              <a:t>Click to add caption</a:t>
            </a:r>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a:buFontTx/>
              <a:buNone/>
              <a:defRPr sz="1600" baseline="0"/>
            </a:lvl1pPr>
            <a:extLst/>
          </a:lstStyle>
          <a:p>
            <a:pPr lvl="0"/>
            <a:r>
              <a:rPr lang="en-US" dirty="0"/>
              <a:t>Click to add caption</a:t>
            </a:r>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a:buFontTx/>
              <a:buNone/>
              <a:defRPr sz="1600" baseline="0"/>
            </a:lvl1pPr>
            <a:extLst/>
          </a:lstStyle>
          <a:p>
            <a:pPr lvl="0"/>
            <a:r>
              <a:rPr lang="en-US" dirty="0"/>
              <a:t>Click to add caption</a:t>
            </a:r>
          </a:p>
        </p:txBody>
      </p:sp>
      <p:sp>
        <p:nvSpPr>
          <p:cNvPr id="10" name="Rectangle 9"/>
          <p:cNvSpPr>
            <a:spLocks noGrp="1"/>
          </p:cNvSpPr>
          <p:nvPr>
            <p:ph type="dt" sz="half" idx="31"/>
          </p:nvPr>
        </p:nvSpPr>
        <p:spPr/>
        <p:txBody>
          <a:bodyPr/>
          <a:lstStyle/>
          <a:p>
            <a:pPr algn="r"/>
            <a:fld id="{9668B50E-0B48-4566-8609-C51CF752A7DF}" type="datetimeFigureOut">
              <a:rPr lang="en-US" smtClean="0">
                <a:solidFill>
                  <a:schemeClr val="bg1"/>
                </a:solidFill>
              </a:rPr>
              <a:pPr algn="r"/>
              <a:t>11/8/2021</a:t>
            </a:fld>
            <a:endParaRPr lang="en-US" dirty="0"/>
          </a:p>
        </p:txBody>
      </p:sp>
      <p:sp>
        <p:nvSpPr>
          <p:cNvPr id="11" name="Rectangle 10"/>
          <p:cNvSpPr>
            <a:spLocks noGrp="1"/>
          </p:cNvSpPr>
          <p:nvPr>
            <p:ph type="sldNum" sz="quarter" idx="32"/>
          </p:nvPr>
        </p:nvSpPr>
        <p:spPr/>
        <p:txBody>
          <a:bodyPr/>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33"/>
          </p:nvPr>
        </p:nvSpPr>
        <p:spPr/>
        <p:txBody>
          <a:bodyPr/>
          <a:lstStyle/>
          <a:p>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Landscape with Caption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a:buFontTx/>
              <a:buNone/>
              <a:defRPr sz="1600" baseline="0"/>
            </a:lvl1pPr>
            <a:extLst/>
          </a:lstStyle>
          <a:p>
            <a:pPr lvl="0"/>
            <a:r>
              <a:rPr lang="en-US" dirty="0"/>
              <a:t>Click to add caption</a:t>
            </a:r>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a:buFontTx/>
              <a:buNone/>
              <a:defRPr sz="1600" baseline="0"/>
            </a:lvl1pPr>
            <a:extLst/>
          </a:lstStyle>
          <a:p>
            <a:pPr lvl="0"/>
            <a:r>
              <a:rPr lang="en-US" dirty="0"/>
              <a:t>Click to add caption</a:t>
            </a:r>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a:buFontTx/>
              <a:buNone/>
              <a:defRPr sz="1600" baseline="0"/>
            </a:lvl1pPr>
            <a:extLst/>
          </a:lstStyle>
          <a:p>
            <a:pPr lvl="0"/>
            <a:r>
              <a:rPr lang="en-US" dirty="0"/>
              <a:t>Click to add caption</a:t>
            </a:r>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a:buFontTx/>
              <a:buNone/>
              <a:defRPr sz="1600" baseline="0"/>
            </a:lvl1pPr>
            <a:extLst/>
          </a:lstStyle>
          <a:p>
            <a:pPr lvl="0"/>
            <a:r>
              <a:rPr lang="en-US" dirty="0"/>
              <a:t>Click to add caption</a:t>
            </a:r>
          </a:p>
        </p:txBody>
      </p:sp>
      <p:sp>
        <p:nvSpPr>
          <p:cNvPr id="10" name="Rectangle 9"/>
          <p:cNvSpPr>
            <a:spLocks noGrp="1"/>
          </p:cNvSpPr>
          <p:nvPr>
            <p:ph type="dt" sz="half" idx="25"/>
          </p:nvPr>
        </p:nvSpPr>
        <p:spPr/>
        <p:txBody>
          <a:bodyPr/>
          <a:lstStyle/>
          <a:p>
            <a:pPr algn="r"/>
            <a:fld id="{9668B50E-0B48-4566-8609-C51CF752A7DF}" type="datetimeFigureOut">
              <a:rPr lang="en-US" smtClean="0">
                <a:solidFill>
                  <a:schemeClr val="bg1"/>
                </a:solidFill>
              </a:rPr>
              <a:pPr algn="r"/>
              <a:t>11/8/2021</a:t>
            </a:fld>
            <a:endParaRPr lang="en-US" dirty="0"/>
          </a:p>
        </p:txBody>
      </p:sp>
      <p:sp>
        <p:nvSpPr>
          <p:cNvPr id="11" name="Rectangle 10"/>
          <p:cNvSpPr>
            <a:spLocks noGrp="1"/>
          </p:cNvSpPr>
          <p:nvPr>
            <p:ph type="sldNum" sz="quarter" idx="26"/>
          </p:nvPr>
        </p:nvSpPr>
        <p:spPr/>
        <p:txBody>
          <a:bodyPr/>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27"/>
          </p:nvPr>
        </p:nvSpPr>
        <p:spPr/>
        <p:txBody>
          <a:bodyPr/>
          <a:lstStyle/>
          <a:p>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Up Portrait with Large Caption">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a:buFontTx/>
              <a:buNone/>
              <a:defRPr sz="2800" baseline="0"/>
            </a:lvl1pPr>
            <a:extLst/>
          </a:lstStyle>
          <a:p>
            <a:pPr lvl="0"/>
            <a:r>
              <a:rPr lang="en-US" dirty="0"/>
              <a:t>Click to add caption</a:t>
            </a:r>
          </a:p>
        </p:txBody>
      </p:sp>
      <p:sp>
        <p:nvSpPr>
          <p:cNvPr id="7" name="Rectangle 6"/>
          <p:cNvSpPr>
            <a:spLocks noGrp="1"/>
          </p:cNvSpPr>
          <p:nvPr>
            <p:ph type="dt" sz="half" idx="33"/>
          </p:nvPr>
        </p:nvSpPr>
        <p:spPr/>
        <p:txBody>
          <a:bodyPr/>
          <a:lstStyle/>
          <a:p>
            <a:pPr algn="r"/>
            <a:fld id="{9668B50E-0B48-4566-8609-C51CF752A7DF}" type="datetimeFigureOut">
              <a:rPr lang="en-US" smtClean="0">
                <a:solidFill>
                  <a:schemeClr val="bg1"/>
                </a:solidFill>
              </a:rPr>
              <a:pPr algn="r"/>
              <a:t>11/8/2021</a:t>
            </a:fld>
            <a:endParaRPr lang="en-US" dirty="0"/>
          </a:p>
        </p:txBody>
      </p:sp>
      <p:sp>
        <p:nvSpPr>
          <p:cNvPr id="8" name="Rectangle 7"/>
          <p:cNvSpPr>
            <a:spLocks noGrp="1"/>
          </p:cNvSpPr>
          <p:nvPr>
            <p:ph type="sldNum" sz="quarter" idx="34"/>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5"/>
          </p:nvPr>
        </p:nvSpPr>
        <p:spPr/>
        <p:txBody>
          <a:bodyPr/>
          <a:lstStyle/>
          <a:p>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Up: 1 Portrait with 3 Landscap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6" name="Rectangle 5"/>
          <p:cNvSpPr>
            <a:spLocks noGrp="1"/>
          </p:cNvSpPr>
          <p:nvPr>
            <p:ph type="dt" sz="half" idx="24"/>
          </p:nvPr>
        </p:nvSpPr>
        <p:spPr/>
        <p:txBody>
          <a:bodyPr/>
          <a:lstStyle/>
          <a:p>
            <a:pPr algn="r"/>
            <a:fld id="{9668B50E-0B48-4566-8609-C51CF752A7DF}" type="datetimeFigureOut">
              <a:rPr lang="en-US" smtClean="0">
                <a:solidFill>
                  <a:schemeClr val="bg1"/>
                </a:solidFill>
              </a:rPr>
              <a:pPr algn="r"/>
              <a:t>11/8/2021</a:t>
            </a:fld>
            <a:endParaRPr lang="en-US" dirty="0"/>
          </a:p>
        </p:txBody>
      </p:sp>
      <p:sp>
        <p:nvSpPr>
          <p:cNvPr id="7" name="Rectangle 6"/>
          <p:cNvSpPr>
            <a:spLocks noGrp="1"/>
          </p:cNvSpPr>
          <p:nvPr>
            <p:ph type="sldNum" sz="quarter" idx="25"/>
          </p:nvPr>
        </p:nvSpPr>
        <p:spPr/>
        <p:txBody>
          <a:bodyPr/>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26"/>
          </p:nvPr>
        </p:nvSpPr>
        <p:spPr/>
        <p:txBody>
          <a:bodyPr/>
          <a:lstStyle/>
          <a:p>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7" name="Rectangle 6"/>
          <p:cNvSpPr>
            <a:spLocks noGrp="1"/>
          </p:cNvSpPr>
          <p:nvPr>
            <p:ph type="dt" sz="half" idx="29"/>
          </p:nvPr>
        </p:nvSpPr>
        <p:spPr/>
        <p:txBody>
          <a:bodyPr/>
          <a:lstStyle/>
          <a:p>
            <a:pPr algn="r"/>
            <a:fld id="{9668B50E-0B48-4566-8609-C51CF752A7DF}" type="datetimeFigureOut">
              <a:rPr lang="en-US" smtClean="0">
                <a:solidFill>
                  <a:schemeClr val="bg1"/>
                </a:solidFill>
              </a:rPr>
              <a:pPr algn="r"/>
              <a:t>11/8/2021</a:t>
            </a:fld>
            <a:endParaRPr lang="en-US" dirty="0"/>
          </a:p>
        </p:txBody>
      </p:sp>
      <p:sp>
        <p:nvSpPr>
          <p:cNvPr id="8" name="Rectangle 7"/>
          <p:cNvSpPr>
            <a:spLocks noGrp="1"/>
          </p:cNvSpPr>
          <p:nvPr>
            <p:ph type="sldNum" sz="quarter" idx="30"/>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1"/>
          </p:nvPr>
        </p:nvSpPr>
        <p:spPr/>
        <p:txBody>
          <a:bodyPr/>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Up: 2 Landscape with 3 Portrait">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8" name="Rectangle 7"/>
          <p:cNvSpPr>
            <a:spLocks noGrp="1"/>
          </p:cNvSpPr>
          <p:nvPr>
            <p:ph type="dt" sz="half" idx="31"/>
          </p:nvPr>
        </p:nvSpPr>
        <p:spPr/>
        <p:txBody>
          <a:bodyPr/>
          <a:lstStyle/>
          <a:p>
            <a:pPr algn="r"/>
            <a:fld id="{9668B50E-0B48-4566-8609-C51CF752A7DF}" type="datetimeFigureOut">
              <a:rPr lang="en-US" smtClean="0">
                <a:solidFill>
                  <a:schemeClr val="bg1"/>
                </a:solidFill>
              </a:rPr>
              <a:pPr algn="r"/>
              <a:t>11/8/2021</a:t>
            </a:fld>
            <a:endParaRPr lang="en-US" dirty="0"/>
          </a:p>
        </p:txBody>
      </p:sp>
      <p:sp>
        <p:nvSpPr>
          <p:cNvPr id="10" name="Rectangle 9"/>
          <p:cNvSpPr>
            <a:spLocks noGrp="1"/>
          </p:cNvSpPr>
          <p:nvPr>
            <p:ph type="sldNum" sz="quarter" idx="32"/>
          </p:nvPr>
        </p:nvSpPr>
        <p:spPr/>
        <p:txBody>
          <a:bodyPr/>
          <a:lstStyle/>
          <a:p>
            <a:fld id="{8A4431D5-1B33-458B-8AFD-CECCB0FA18CB}" type="slidenum">
              <a:rPr lang="en-US" smtClean="0">
                <a:solidFill>
                  <a:srgbClr val="FFFFFF"/>
                </a:solidFill>
              </a:rPr>
              <a:pPr/>
              <a:t>‹#›</a:t>
            </a:fld>
            <a:endParaRPr lang="en-US" dirty="0"/>
          </a:p>
        </p:txBody>
      </p:sp>
      <p:sp>
        <p:nvSpPr>
          <p:cNvPr id="11" name="Rectangle 10"/>
          <p:cNvSpPr>
            <a:spLocks noGrp="1"/>
          </p:cNvSpPr>
          <p:nvPr>
            <p:ph type="ftr" sz="quarter" idx="33"/>
          </p:nvPr>
        </p:nvSpPr>
        <p:spPr/>
        <p:txBody>
          <a:bodyPr/>
          <a:lstStyle/>
          <a:p>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dirty="0"/>
              <a:t>Click icon to add picture</a:t>
            </a:r>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a:buFontTx/>
              <a:buNone/>
              <a:defRPr sz="2000" i="0"/>
            </a:lvl1pPr>
            <a:extLst/>
          </a:lstStyle>
          <a:p>
            <a:pPr lvl="0"/>
            <a:r>
              <a:rPr lang="en-US" dirty="0"/>
              <a:t>Click to add caption</a:t>
            </a:r>
          </a:p>
        </p:txBody>
      </p:sp>
      <p:sp>
        <p:nvSpPr>
          <p:cNvPr id="8" name="Rectangle 7"/>
          <p:cNvSpPr>
            <a:spLocks noGrp="1"/>
          </p:cNvSpPr>
          <p:nvPr>
            <p:ph type="dt" sz="half" idx="16"/>
          </p:nvPr>
        </p:nvSpPr>
        <p:spPr/>
        <p:txBody>
          <a:bodyPr/>
          <a:lstStyle/>
          <a:p>
            <a:pPr algn="r"/>
            <a:fld id="{9668B50E-0B48-4566-8609-C51CF752A7DF}" type="datetimeFigureOut">
              <a:rPr lang="en-US" smtClean="0">
                <a:solidFill>
                  <a:schemeClr val="bg1"/>
                </a:solidFill>
              </a:rPr>
              <a:pPr algn="r"/>
              <a:t>11/8/2021</a:t>
            </a:fld>
            <a:endParaRPr lang="en-US" dirty="0"/>
          </a:p>
        </p:txBody>
      </p:sp>
      <p:sp>
        <p:nvSpPr>
          <p:cNvPr id="9" name="Rectangle 8"/>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18"/>
          </p:nvPr>
        </p:nvSpPr>
        <p:spPr/>
        <p:txBody>
          <a:bodyPr/>
          <a:lstStyle/>
          <a:p>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2"/>
                </a:solidFill>
                <a:latin typeface="+mn-lt"/>
                <a:ea typeface="+mn-ea"/>
                <a:cs typeface="+mn-cs"/>
              </a:defRPr>
            </a:lvl1pPr>
            <a:extLst/>
          </a:lstStyle>
          <a:p>
            <a:pPr marL="0" marR="0" indent="1588" algn="ctr" rtl="0" latinLnBrk="0">
              <a:spcBef>
                <a:spcPct val="20000"/>
              </a:spcBef>
              <a:buFontTx/>
              <a:buNone/>
            </a:pPr>
            <a:r>
              <a:rPr lang="en-US" sz="2400" i="0" dirty="0"/>
              <a:t>Click icon to add picture</a:t>
            </a:r>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dirty="0"/>
              <a:t>Click icon to add picture</a:t>
            </a:r>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2000" i="0"/>
            </a:lvl1pPr>
            <a:extLst/>
          </a:lstStyle>
          <a:p>
            <a:pPr lvl="0"/>
            <a:r>
              <a:rPr lang="en-US" dirty="0"/>
              <a:t>Click to add caption</a:t>
            </a:r>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2000" i="0"/>
            </a:lvl1pPr>
            <a:extLst/>
          </a:lstStyle>
          <a:p>
            <a:pPr lvl="0"/>
            <a:r>
              <a:rPr lang="en-US" dirty="0"/>
              <a:t>Click to add caption</a:t>
            </a:r>
          </a:p>
        </p:txBody>
      </p:sp>
      <p:sp>
        <p:nvSpPr>
          <p:cNvPr id="10" name="Rectangle 9"/>
          <p:cNvSpPr>
            <a:spLocks noGrp="1"/>
          </p:cNvSpPr>
          <p:nvPr>
            <p:ph type="dt" sz="half" idx="17"/>
          </p:nvPr>
        </p:nvSpPr>
        <p:spPr/>
        <p:txBody>
          <a:bodyPr/>
          <a:lstStyle/>
          <a:p>
            <a:pPr algn="r"/>
            <a:fld id="{9668B50E-0B48-4566-8609-C51CF752A7DF}" type="datetimeFigureOut">
              <a:rPr lang="en-US" smtClean="0">
                <a:solidFill>
                  <a:schemeClr val="bg1"/>
                </a:solidFill>
              </a:rPr>
              <a:pPr algn="r"/>
              <a:t>11/8/2021</a:t>
            </a:fld>
            <a:endParaRPr lang="en-US" dirty="0"/>
          </a:p>
        </p:txBody>
      </p:sp>
      <p:sp>
        <p:nvSpPr>
          <p:cNvPr id="11" name="Rectangle 10"/>
          <p:cNvSpPr>
            <a:spLocks noGrp="1"/>
          </p:cNvSpPr>
          <p:nvPr>
            <p:ph type="sldNum" sz="quarter" idx="18"/>
          </p:nvPr>
        </p:nvSpPr>
        <p:spPr/>
        <p:txBody>
          <a:bodyPr/>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9"/>
          </p:nvPr>
        </p:nvSpPr>
        <p:spPr/>
        <p:txBody>
          <a:bodyPr/>
          <a:lstStyle/>
          <a:p>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endParaRPr lang="en-US" dirty="0"/>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a:buFontTx/>
              <a:buNone/>
              <a:defRPr sz="2400" i="0" baseline="0"/>
            </a:lvl1pPr>
            <a:extLst/>
          </a:lstStyle>
          <a:p>
            <a:pPr lvl="0"/>
            <a:r>
              <a:rPr lang="en-US" dirty="0"/>
              <a:t>Click to add caption</a:t>
            </a:r>
          </a:p>
        </p:txBody>
      </p:sp>
      <p:sp>
        <p:nvSpPr>
          <p:cNvPr id="7" name="Rectangle 6"/>
          <p:cNvSpPr>
            <a:spLocks noGrp="1"/>
          </p:cNvSpPr>
          <p:nvPr>
            <p:ph type="dt" sz="half" idx="12"/>
          </p:nvPr>
        </p:nvSpPr>
        <p:spPr/>
        <p:txBody>
          <a:bodyPr/>
          <a:lstStyle/>
          <a:p>
            <a:pPr algn="r"/>
            <a:fld id="{9668B50E-0B48-4566-8609-C51CF752A7DF}" type="datetimeFigureOut">
              <a:rPr lang="en-US" smtClean="0">
                <a:solidFill>
                  <a:schemeClr val="bg1"/>
                </a:solidFill>
              </a:rPr>
              <a:pPr algn="r"/>
              <a:t>11/8/2021</a:t>
            </a:fld>
            <a:endParaRPr lang="en-US" dirty="0"/>
          </a:p>
        </p:txBody>
      </p:sp>
      <p:sp>
        <p:nvSpPr>
          <p:cNvPr id="8" name="Rectangle 7"/>
          <p:cNvSpPr>
            <a:spLocks noGrp="1"/>
          </p:cNvSpPr>
          <p:nvPr>
            <p:ph type="sldNum" sz="quarter" idx="13"/>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with Caption">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0" algn="ctr" rtl="0" latinLnBrk="0">
              <a:buFontTx/>
              <a:buNone/>
            </a:pPr>
            <a:r>
              <a:rPr lang="en-US" dirty="0"/>
              <a:t>Click icon to add picture</a:t>
            </a:r>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a:buFontTx/>
              <a:buNone/>
              <a:defRPr sz="2000" i="0"/>
            </a:lvl1pPr>
            <a:extLst/>
          </a:lstStyle>
          <a:p>
            <a:pPr lvl="0"/>
            <a:r>
              <a:rPr lang="en-US" dirty="0"/>
              <a:t>Click to add caption</a:t>
            </a:r>
          </a:p>
        </p:txBody>
      </p:sp>
      <p:sp>
        <p:nvSpPr>
          <p:cNvPr id="8" name="Rectangle 7"/>
          <p:cNvSpPr>
            <a:spLocks noGrp="1"/>
          </p:cNvSpPr>
          <p:nvPr>
            <p:ph type="dt" sz="half" idx="32"/>
          </p:nvPr>
        </p:nvSpPr>
        <p:spPr/>
        <p:txBody>
          <a:bodyPr/>
          <a:lstStyle/>
          <a:p>
            <a:pPr algn="r"/>
            <a:fld id="{9668B50E-0B48-4566-8609-C51CF752A7DF}" type="datetimeFigureOut">
              <a:rPr lang="en-US" smtClean="0">
                <a:solidFill>
                  <a:schemeClr val="bg1"/>
                </a:solidFill>
              </a:rPr>
              <a:pPr algn="r"/>
              <a:t>11/8/2021</a:t>
            </a:fld>
            <a:endParaRPr lang="en-US" dirty="0"/>
          </a:p>
        </p:txBody>
      </p:sp>
      <p:sp>
        <p:nvSpPr>
          <p:cNvPr id="9" name="Rectangle 8"/>
          <p:cNvSpPr>
            <a:spLocks noGrp="1"/>
          </p:cNvSpPr>
          <p:nvPr>
            <p:ph type="sldNum" sz="quarter" idx="33"/>
          </p:nvPr>
        </p:nvSpPr>
        <p:spPr/>
        <p:txBody>
          <a:bodyPr/>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34"/>
          </p:nvPr>
        </p:nvSpPr>
        <p:spPr/>
        <p:txBody>
          <a:bodyPr/>
          <a:lstStyle/>
          <a:p>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68B50E-0B48-4566-8609-C51CF752A7DF}" type="datetimeFigureOut">
              <a:rPr lang="en-US" smtClean="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4431D5-1B33-458B-8AFD-CECCB0FA18C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8B50E-0B48-4566-8609-C51CF752A7DF}" type="datetimeFigureOut">
              <a:rPr lang="en-US" smtClean="0"/>
              <a:pPr/>
              <a:t>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4431D5-1B33-458B-8AFD-CECCB0FA18C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a:buFontTx/>
              <a:buNone/>
              <a:defRPr sz="2000" i="0"/>
            </a:lvl1pPr>
            <a:extLst/>
          </a:lstStyle>
          <a:p>
            <a:pPr lvl="0"/>
            <a:r>
              <a:rPr lang="en-US" dirty="0"/>
              <a:t>Click to add caption</a:t>
            </a:r>
          </a:p>
        </p:txBody>
      </p:sp>
      <p:sp>
        <p:nvSpPr>
          <p:cNvPr id="7" name="Rectangle 6"/>
          <p:cNvSpPr>
            <a:spLocks noGrp="1"/>
          </p:cNvSpPr>
          <p:nvPr>
            <p:ph type="dt" sz="half" idx="12"/>
          </p:nvPr>
        </p:nvSpPr>
        <p:spPr/>
        <p:txBody>
          <a:bodyPr/>
          <a:lstStyle/>
          <a:p>
            <a:pPr algn="r"/>
            <a:fld id="{9668B50E-0B48-4566-8609-C51CF752A7DF}" type="datetimeFigureOut">
              <a:rPr lang="en-US" smtClean="0">
                <a:solidFill>
                  <a:schemeClr val="bg1"/>
                </a:solidFill>
              </a:rPr>
              <a:pPr algn="r"/>
              <a:t>11/8/2021</a:t>
            </a:fld>
            <a:endParaRPr lang="en-US" dirty="0"/>
          </a:p>
        </p:txBody>
      </p:sp>
      <p:sp>
        <p:nvSpPr>
          <p:cNvPr id="8" name="Rectangle 7"/>
          <p:cNvSpPr>
            <a:spLocks noGrp="1"/>
          </p:cNvSpPr>
          <p:nvPr>
            <p:ph type="sldNum" sz="quarter" idx="13"/>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ndscape Fullscree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p>
            <a:pPr marL="0" marR="0" indent="0" algn="ctr">
              <a:buFontTx/>
              <a:buNone/>
            </a:pPr>
            <a:r>
              <a:rPr lang="en-US" i="0" dirty="0"/>
              <a:t>Click icon to add full page picture</a:t>
            </a:r>
            <a:endParaRPr lang="en-US" i="0" baseline="0" dirty="0"/>
          </a:p>
        </p:txBody>
      </p:sp>
      <p:sp>
        <p:nvSpPr>
          <p:cNvPr id="6" name="Rectangle 5"/>
          <p:cNvSpPr>
            <a:spLocks noGrp="1"/>
          </p:cNvSpPr>
          <p:nvPr>
            <p:ph type="dt" sz="half" idx="11"/>
          </p:nvPr>
        </p:nvSpPr>
        <p:spPr/>
        <p:txBody>
          <a:bodyPr/>
          <a:lstStyle/>
          <a:p>
            <a:pPr algn="r"/>
            <a:fld id="{9668B50E-0B48-4566-8609-C51CF752A7DF}" type="datetimeFigureOut">
              <a:rPr lang="en-US" smtClean="0">
                <a:solidFill>
                  <a:schemeClr val="bg1"/>
                </a:solidFill>
              </a:rPr>
              <a:pPr algn="r"/>
              <a:t>11/8/2021</a:t>
            </a:fld>
            <a:endParaRPr lang="en-US" dirty="0"/>
          </a:p>
        </p:txBody>
      </p:sp>
      <p:sp>
        <p:nvSpPr>
          <p:cNvPr id="7" name="Rectangle 6"/>
          <p:cNvSpPr>
            <a:spLocks noGrp="1"/>
          </p:cNvSpPr>
          <p:nvPr>
            <p:ph type="sldNum" sz="quarter" idx="12"/>
          </p:nvPr>
        </p:nvSpPr>
        <p:spPr/>
        <p:txBody>
          <a:bodyPr/>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3"/>
          </p:nvPr>
        </p:nvSpPr>
        <p:spPr/>
        <p:txBody>
          <a:bodyPr/>
          <a:lstStyle/>
          <a:p>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lbum Section">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7" name="Rectangle 16"/>
          <p:cNvSpPr/>
          <p:nvPr/>
        </p:nvSpPr>
        <p:spPr>
          <a:xfrm rot="10800000" flipV="1">
            <a:off x="435429"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2" name="Rectangle 21"/>
          <p:cNvSpPr/>
          <p:nvPr userDrawn="1"/>
        </p:nvSpPr>
        <p:spPr>
          <a:xfrm>
            <a:off x="435429"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a:buFontTx/>
              <a:buNone/>
              <a:defRPr sz="1200">
                <a:solidFill>
                  <a:srgbClr val="FFFFFF"/>
                </a:solidFill>
              </a:defRPr>
            </a:lvl1pPr>
            <a:extLst/>
          </a:lstStyle>
          <a:p>
            <a:pPr lvl="0"/>
            <a:r>
              <a:rPr lang="en-US" dirty="0"/>
              <a:t>Click to add subtitle</a:t>
            </a:r>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a:buFontTx/>
              <a:buNone/>
              <a:defRPr sz="3200">
                <a:solidFill>
                  <a:srgbClr val="FFFFFF"/>
                </a:solidFill>
              </a:defRPr>
            </a:lvl1pPr>
            <a:extLst/>
          </a:lstStyle>
          <a:p>
            <a:pPr lvl="0"/>
            <a:r>
              <a:rPr lang="en-US" dirty="0"/>
              <a:t>Click to add section title</a:t>
            </a:r>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8" name="Rectangle 17"/>
          <p:cNvSpPr>
            <a:spLocks noGrp="1"/>
          </p:cNvSpPr>
          <p:nvPr>
            <p:ph type="dt" sz="half" idx="20"/>
          </p:nvPr>
        </p:nvSpPr>
        <p:spPr/>
        <p:txBody>
          <a:bodyPr/>
          <a:lstStyle/>
          <a:p>
            <a:pPr algn="r"/>
            <a:fld id="{9668B50E-0B48-4566-8609-C51CF752A7DF}" type="datetimeFigureOut">
              <a:rPr lang="en-US" smtClean="0">
                <a:solidFill>
                  <a:schemeClr val="bg1"/>
                </a:solidFill>
              </a:rPr>
              <a:pPr algn="r"/>
              <a:t>11/8/2021</a:t>
            </a:fld>
            <a:endParaRPr lang="en-US" dirty="0"/>
          </a:p>
        </p:txBody>
      </p:sp>
      <p:sp>
        <p:nvSpPr>
          <p:cNvPr id="20" name="Rectangle 19"/>
          <p:cNvSpPr>
            <a:spLocks noGrp="1"/>
          </p:cNvSpPr>
          <p:nvPr>
            <p:ph type="sldNum" sz="quarter" idx="21"/>
          </p:nvPr>
        </p:nvSpPr>
        <p:spPr/>
        <p:txBody>
          <a:bodyPr/>
          <a:lstStyle/>
          <a:p>
            <a:fld id="{8A4431D5-1B33-458B-8AFD-CECCB0FA18CB}" type="slidenum">
              <a:rPr lang="en-US" smtClean="0">
                <a:solidFill>
                  <a:srgbClr val="FFFFFF"/>
                </a:solidFill>
              </a:rPr>
              <a:pPr/>
              <a:t>‹#›</a:t>
            </a:fld>
            <a:endParaRPr lang="en-US" dirty="0"/>
          </a:p>
        </p:txBody>
      </p:sp>
      <p:sp>
        <p:nvSpPr>
          <p:cNvPr id="21" name="Rectangle 20"/>
          <p:cNvSpPr>
            <a:spLocks noGrp="1"/>
          </p:cNvSpPr>
          <p:nvPr>
            <p:ph type="ftr" sz="quarter" idx="22"/>
          </p:nvPr>
        </p:nvSpPr>
        <p:spPr/>
        <p:txBody>
          <a:bodyPr/>
          <a:lstStyle/>
          <a:p>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a:buFontTx/>
              <a:buNone/>
              <a:defRPr sz="1800" baseline="0"/>
            </a:lvl1pPr>
            <a:extLst/>
          </a:lstStyle>
          <a:p>
            <a:pPr lvl="0"/>
            <a:r>
              <a:rPr lang="en-US" dirty="0"/>
              <a:t>Click to add caption</a:t>
            </a:r>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a:buFontTx/>
              <a:buNone/>
              <a:defRPr sz="1800" baseline="0"/>
            </a:lvl1pPr>
            <a:extLst/>
          </a:lstStyle>
          <a:p>
            <a:pPr lvl="0"/>
            <a:r>
              <a:rPr lang="en-US" dirty="0"/>
              <a:t>Click to add caption</a:t>
            </a:r>
          </a:p>
        </p:txBody>
      </p:sp>
      <p:sp>
        <p:nvSpPr>
          <p:cNvPr id="6" name="Rectangle 5"/>
          <p:cNvSpPr>
            <a:spLocks noGrp="1"/>
          </p:cNvSpPr>
          <p:nvPr>
            <p:ph type="dt" sz="half" idx="16"/>
          </p:nvPr>
        </p:nvSpPr>
        <p:spPr/>
        <p:txBody>
          <a:bodyPr/>
          <a:lstStyle/>
          <a:p>
            <a:pPr algn="r"/>
            <a:fld id="{9668B50E-0B48-4566-8609-C51CF752A7DF}" type="datetimeFigureOut">
              <a:rPr lang="en-US" smtClean="0">
                <a:solidFill>
                  <a:schemeClr val="bg1"/>
                </a:solidFill>
              </a:rPr>
              <a:pPr algn="r"/>
              <a:t>11/8/2021</a:t>
            </a:fld>
            <a:endParaRPr lang="en-US" dirty="0"/>
          </a:p>
        </p:txBody>
      </p:sp>
      <p:sp>
        <p:nvSpPr>
          <p:cNvPr id="7" name="Rectangle 6"/>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8"/>
          </p:nvPr>
        </p:nvSpPr>
        <p:spPr/>
        <p:txBody>
          <a:bodyPr/>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a:buFontTx/>
              <a:buNone/>
              <a:defRPr sz="1800" baseline="0"/>
            </a:lvl1pPr>
            <a:extLst/>
          </a:lstStyle>
          <a:p>
            <a:pPr lvl="0"/>
            <a:r>
              <a:rPr lang="en-US" dirty="0"/>
              <a:t>Click to add caption</a:t>
            </a:r>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a:buFontTx/>
              <a:buNone/>
              <a:defRPr sz="1800" baseline="0"/>
            </a:lvl1pPr>
            <a:extLst/>
          </a:lstStyle>
          <a:p>
            <a:pPr lvl="0"/>
            <a:r>
              <a:rPr lang="en-US" dirty="0"/>
              <a:t>Click to add caption</a:t>
            </a:r>
          </a:p>
        </p:txBody>
      </p:sp>
      <p:sp>
        <p:nvSpPr>
          <p:cNvPr id="6" name="Rectangle 5"/>
          <p:cNvSpPr>
            <a:spLocks noGrp="1"/>
          </p:cNvSpPr>
          <p:nvPr>
            <p:ph type="dt" sz="half" idx="18"/>
          </p:nvPr>
        </p:nvSpPr>
        <p:spPr/>
        <p:txBody>
          <a:bodyPr/>
          <a:lstStyle/>
          <a:p>
            <a:pPr algn="r"/>
            <a:fld id="{9668B50E-0B48-4566-8609-C51CF752A7DF}" type="datetimeFigureOut">
              <a:rPr lang="en-US" smtClean="0">
                <a:solidFill>
                  <a:schemeClr val="bg1"/>
                </a:solidFill>
              </a:rPr>
              <a:pPr algn="r"/>
              <a:t>11/8/2021</a:t>
            </a:fld>
            <a:endParaRPr lang="en-US" dirty="0"/>
          </a:p>
        </p:txBody>
      </p:sp>
      <p:sp>
        <p:nvSpPr>
          <p:cNvPr id="7" name="Rectangle 6"/>
          <p:cNvSpPr>
            <a:spLocks noGrp="1"/>
          </p:cNvSpPr>
          <p:nvPr>
            <p:ph type="sldNum" sz="quarter" idx="19"/>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20"/>
          </p:nvPr>
        </p:nvSpPr>
        <p:spPr/>
        <p:txBody>
          <a:bodyPr/>
          <a:lstStyle/>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a:buFontTx/>
              <a:buNone/>
              <a:defRPr sz="2000" i="0"/>
            </a:lvl1pPr>
            <a:extLst/>
          </a:lstStyle>
          <a:p>
            <a:pPr lvl="0"/>
            <a:r>
              <a:rPr lang="en-US" dirty="0"/>
              <a:t>Click to add caption</a:t>
            </a:r>
          </a:p>
        </p:txBody>
      </p:sp>
      <p:sp>
        <p:nvSpPr>
          <p:cNvPr id="5" name="Rectangle 4"/>
          <p:cNvSpPr>
            <a:spLocks noGrp="1"/>
          </p:cNvSpPr>
          <p:nvPr>
            <p:ph type="dt" sz="half" idx="14"/>
          </p:nvPr>
        </p:nvSpPr>
        <p:spPr/>
        <p:txBody>
          <a:bodyPr/>
          <a:lstStyle/>
          <a:p>
            <a:pPr algn="r"/>
            <a:fld id="{9668B50E-0B48-4566-8609-C51CF752A7DF}" type="datetimeFigureOut">
              <a:rPr lang="en-US" smtClean="0">
                <a:solidFill>
                  <a:schemeClr val="bg1"/>
                </a:solidFill>
              </a:rPr>
              <a:pPr algn="r"/>
              <a:t>11/8/2021</a:t>
            </a:fld>
            <a:endParaRPr lang="en-US" dirty="0"/>
          </a:p>
        </p:txBody>
      </p:sp>
      <p:sp>
        <p:nvSpPr>
          <p:cNvPr id="6" name="Rectangle 5"/>
          <p:cNvSpPr>
            <a:spLocks noGrp="1"/>
          </p:cNvSpPr>
          <p:nvPr>
            <p:ph type="sldNum" sz="quarter" idx="15"/>
          </p:nvPr>
        </p:nvSpPr>
        <p:spPr/>
        <p:txBody>
          <a:bodyPr/>
          <a:lstStyle/>
          <a:p>
            <a:fld id="{8A4431D5-1B33-458B-8AFD-CECCB0FA18CB}" type="slidenum">
              <a:rPr lang="en-US" smtClean="0">
                <a:solidFill>
                  <a:srgbClr val="FFFFFF"/>
                </a:solidFill>
              </a:rPr>
              <a:pPr/>
              <a:t>‹#›</a:t>
            </a:fld>
            <a:endParaRPr lang="en-US" dirty="0"/>
          </a:p>
        </p:txBody>
      </p:sp>
      <p:sp>
        <p:nvSpPr>
          <p:cNvPr id="7" name="Rectangle 6"/>
          <p:cNvSpPr>
            <a:spLocks noGrp="1"/>
          </p:cNvSpPr>
          <p:nvPr>
            <p:ph type="ftr" sz="quarter" idx="16"/>
          </p:nvPr>
        </p:nvSpPr>
        <p:spPr/>
        <p:txBody>
          <a:bodyPr/>
          <a:lstStyle/>
          <a:p>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a:buFontTx/>
              <a:buNone/>
              <a:defRPr sz="2000" baseline="0"/>
            </a:lvl1pPr>
            <a:extLst/>
          </a:lstStyle>
          <a:p>
            <a:pPr lvl="0"/>
            <a:r>
              <a:rPr lang="en-US" dirty="0"/>
              <a:t>Click to add caption</a:t>
            </a:r>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a:buFontTx/>
              <a:buNone/>
              <a:defRPr sz="2000" baseline="0"/>
            </a:lvl1pPr>
            <a:extLst/>
          </a:lstStyle>
          <a:p>
            <a:pPr lvl="0"/>
            <a:r>
              <a:rPr lang="en-US" dirty="0"/>
              <a:t>Click to add caption</a:t>
            </a:r>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a:buFontTx/>
              <a:buNone/>
              <a:defRPr sz="2000" baseline="0"/>
            </a:lvl1pPr>
            <a:extLst/>
          </a:lstStyle>
          <a:p>
            <a:pPr lvl="0"/>
            <a:r>
              <a:rPr lang="en-US" dirty="0"/>
              <a:t>Click to add caption</a:t>
            </a:r>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Rectangle 8"/>
          <p:cNvSpPr>
            <a:spLocks noGrp="1"/>
          </p:cNvSpPr>
          <p:nvPr>
            <p:ph type="dt" sz="half" idx="16"/>
          </p:nvPr>
        </p:nvSpPr>
        <p:spPr/>
        <p:txBody>
          <a:bodyPr/>
          <a:lstStyle/>
          <a:p>
            <a:pPr algn="r"/>
            <a:fld id="{9668B50E-0B48-4566-8609-C51CF752A7DF}" type="datetimeFigureOut">
              <a:rPr lang="en-US" smtClean="0">
                <a:solidFill>
                  <a:schemeClr val="bg1"/>
                </a:solidFill>
              </a:rPr>
              <a:pPr algn="r"/>
              <a:t>11/8/2021</a:t>
            </a:fld>
            <a:endParaRPr lang="en-US" dirty="0"/>
          </a:p>
        </p:txBody>
      </p:sp>
      <p:sp>
        <p:nvSpPr>
          <p:cNvPr id="11" name="Rectangle 10"/>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8"/>
          </p:nvPr>
        </p:nvSpPr>
        <p:spPr/>
        <p:txBody>
          <a:bodyPr/>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a:defRPr sz="1200">
                <a:solidFill>
                  <a:schemeClr val="bg1"/>
                </a:solidFill>
              </a:defRPr>
            </a:lvl1pPr>
            <a:extLst/>
          </a:lstStyle>
          <a:p>
            <a:pPr algn="r"/>
            <a:fld id="{9668B50E-0B48-4566-8609-C51CF752A7DF}" type="datetimeFigureOut">
              <a:rPr lang="en-US" smtClean="0">
                <a:solidFill>
                  <a:schemeClr val="bg1"/>
                </a:solidFill>
              </a:rPr>
              <a:pPr algn="r"/>
              <a:t>11/8/2021</a:t>
            </a:fld>
            <a:endParaRPr lang="en-US" dirty="0">
              <a:solidFill>
                <a:schemeClr val="bg1"/>
              </a:solidFill>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a:defRPr sz="1200">
                <a:solidFill>
                  <a:schemeClr val="bg1"/>
                </a:solidFill>
              </a:defRPr>
            </a:lvl1pPr>
            <a:extLst/>
          </a:lstStyle>
          <a:p>
            <a:pPr algn="l"/>
            <a:endParaRPr lang="en-US" dirty="0">
              <a:solidFill>
                <a:schemeClr val="bg1"/>
              </a:solidFill>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a:defRPr sz="1200">
                <a:solidFill>
                  <a:schemeClr val="bg1"/>
                </a:solidFill>
              </a:defRPr>
            </a:lvl1pPr>
            <a:extLst/>
          </a:lstStyle>
          <a:p>
            <a:fld id="{8A4431D5-1B33-458B-8AFD-CECCB0FA18CB}" type="slidenum">
              <a:rPr lang="en-US" smtClean="0">
                <a:solidFill>
                  <a:schemeClr val="bg1"/>
                </a:solidFill>
              </a:rPr>
              <a:pPr/>
              <a:t>‹#›</a:t>
            </a:fld>
            <a:endParaRPr lang="en-US" dirty="0">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xStyles>
    <p:titleStyle>
      <a:lvl1pPr algn="ctr" rtl="0" eaLnBrk="1" latinLnBrk="0" hangingPunct="1">
        <a:spcBef>
          <a:spcPct val="0"/>
        </a:spcBef>
        <a:buNone/>
        <a:defRPr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hyperlink" Target="https://kwwl.com/2021/06/10/more-officers-education-this-week-to-make-roads-safer/" TargetMode="External"/><Relationship Id="rId13" Type="http://schemas.openxmlformats.org/officeDocument/2006/relationships/hyperlink" Target="https://muscatinejournal.com/muscatine/news/local/muscatine-police-to-step-up-enforcement-this-weekend/article_0185ca60-9c19-5c66-8769-2663a42b2f54.html" TargetMode="External"/><Relationship Id="rId18" Type="http://schemas.openxmlformats.org/officeDocument/2006/relationships/hyperlink" Target="https://www.raccoonvalleyradio.com/2021/06/12/iowa-state-patrol-working-new-initiative-to-reduce-traffic-fatalities/" TargetMode="External"/><Relationship Id="rId3" Type="http://schemas.openxmlformats.org/officeDocument/2006/relationships/hyperlink" Target="https://www.radioiowa.com/2021/06/08/state-troopers-launch-new-crackdown-on-dangerous-drivers/" TargetMode="External"/><Relationship Id="rId7" Type="http://schemas.openxmlformats.org/officeDocument/2006/relationships/hyperlink" Target="https://www.stormlakepilottribune.com/story/2889117.html" TargetMode="External"/><Relationship Id="rId12" Type="http://schemas.openxmlformats.org/officeDocument/2006/relationships/hyperlink" Target="https://stormlakeradio.com/news/2021/06/09/traffic-officials-working-to-slow-iowas-rising-fatality-rate" TargetMode="External"/><Relationship Id="rId17" Type="http://schemas.openxmlformats.org/officeDocument/2006/relationships/hyperlink" Target="https://www.kaaltv.com/iowa-news/iowa-to-step-up-traffic-enforcement-to-slow-road-fatalities/6134876/?cat=10151" TargetMode="External"/><Relationship Id="rId2" Type="http://schemas.openxmlformats.org/officeDocument/2006/relationships/hyperlink" Target="https://iowacapitaldispatch.com/2021/06/08/pandemic-turns-iowa-into-speedway-traffic-fatalities-rise/?eType=EmailBlastContent&amp;eId=fec649f1-84f7-4d1d-86a1-5615454f1c13" TargetMode="External"/><Relationship Id="rId16" Type="http://schemas.openxmlformats.org/officeDocument/2006/relationships/hyperlink" Target="https://whoradio.iheart.com/content/2021-06-08-iowa-state-patrol-traffic-deaths-up-more-speeding-impaired-driving/" TargetMode="External"/><Relationship Id="rId20" Type="http://schemas.openxmlformats.org/officeDocument/2006/relationships/hyperlink" Target="KCRG%20&#8211;%20Taylor%20Holt:%20https:/www.kcrg.com/2021/06/09/iowa-state-patrol-taking-part-statewide-effort-reduce-fatalities-iowa-roadways/" TargetMode="External"/><Relationship Id="rId1" Type="http://schemas.openxmlformats.org/officeDocument/2006/relationships/slideLayout" Target="../slideLayouts/slideLayout4.xml"/><Relationship Id="rId6" Type="http://schemas.openxmlformats.org/officeDocument/2006/relationships/hyperlink" Target="https://iowatorch.com/2021/06/09/task-force-challenges-iowans-to-keep-traffic-deaths-below-300/" TargetMode="External"/><Relationship Id="rId11" Type="http://schemas.openxmlformats.org/officeDocument/2006/relationships/hyperlink" Target="https://ktiv.com/2021/06/10/sioux-city-police-department-to-participate-in-traffic-safety-initiatives/" TargetMode="External"/><Relationship Id="rId5" Type="http://schemas.openxmlformats.org/officeDocument/2006/relationships/hyperlink" Target="https://www.kcci.com/article/iowa-to-step-up-traffic-enforcement-to-slow-road-fatalities/36666226" TargetMode="External"/><Relationship Id="rId15" Type="http://schemas.openxmlformats.org/officeDocument/2006/relationships/hyperlink" Target="https://www.kcrg.com/2021/06/09/iowa-state-patrol-taking-part-statewide-effort-reduce-fatalities-iowa-roadways/" TargetMode="External"/><Relationship Id="rId10" Type="http://schemas.openxmlformats.org/officeDocument/2006/relationships/hyperlink" Target="https://kicdam.com/news/170071-isp-talks-fatality-numbers-on-iowa-roads/" TargetMode="External"/><Relationship Id="rId19" Type="http://schemas.openxmlformats.org/officeDocument/2006/relationships/hyperlink" Target="https://www.thegazette.com/opinion/iowa-police-cant-enforce-their-way-to-zero-traffic-deaths/" TargetMode="External"/><Relationship Id="rId4" Type="http://schemas.openxmlformats.org/officeDocument/2006/relationships/hyperlink" Target="https://kwwl.com/2021/06/06/after-deadly-may-on-the-roads-state-patrol-steps-up-education-campaign-for-safe-driving/" TargetMode="External"/><Relationship Id="rId9" Type="http://schemas.openxmlformats.org/officeDocument/2006/relationships/hyperlink" Target="https://www.kwit.org/post/increased-patrols-impaired-and-distracted-drivers" TargetMode="External"/><Relationship Id="rId14" Type="http://schemas.openxmlformats.org/officeDocument/2006/relationships/hyperlink" Target="https://www.exploreokoboji.com/news/news-stories/traffic-enforcement-officials-working-to-slow-iowa-s-rising-fatality-rat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zerofatalitiesiowa.com/taskforce.aspx" TargetMode="Externa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81000" y="4648200"/>
            <a:ext cx="8001000" cy="2057400"/>
          </a:xfrm>
        </p:spPr>
        <p:txBody>
          <a:bodyPr/>
          <a:lstStyle/>
          <a:p>
            <a:pPr algn="ctr"/>
            <a:r>
              <a:rPr lang="en-US" dirty="0" smtClean="0"/>
              <a:t>The Mission of the Governor’s Traffic Safety Bureau is to identify traffic safety problems and, partnering with city, county, state and local agencies, develop and implement traffic safety programs to reduce death and injury on Iowa’s streets and highways.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304800"/>
            <a:ext cx="3962400" cy="4042255"/>
          </a:xfrm>
          <a:prstGeom prst="rect">
            <a:avLst/>
          </a:prstGeom>
        </p:spPr>
      </p:pic>
    </p:spTree>
    <p:extLst>
      <p:ext uri="{BB962C8B-B14F-4D97-AF65-F5344CB8AC3E}">
        <p14:creationId xmlns:p14="http://schemas.microsoft.com/office/powerpoint/2010/main" val="99105418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rPr>
              <a:t>Fatality Reduction Task Force – Call to Action</a:t>
            </a:r>
            <a:endParaRPr lang="en-US" sz="3200" dirty="0">
              <a:solidFill>
                <a:schemeClr val="tx1"/>
              </a:solidFill>
            </a:endParaRPr>
          </a:p>
        </p:txBody>
      </p:sp>
      <p:sp>
        <p:nvSpPr>
          <p:cNvPr id="3" name="Content Placeholder 2"/>
          <p:cNvSpPr>
            <a:spLocks noGrp="1"/>
          </p:cNvSpPr>
          <p:nvPr>
            <p:ph idx="1"/>
          </p:nvPr>
        </p:nvSpPr>
        <p:spPr/>
        <p:txBody>
          <a:bodyPr>
            <a:normAutofit fontScale="92500" lnSpcReduction="10000"/>
          </a:bodyPr>
          <a:lstStyle/>
          <a:p>
            <a:r>
              <a:rPr lang="en-US" dirty="0" smtClean="0"/>
              <a:t>The ultimate goal of zero fatalities with an incremental goal of 300 fatalities in 2021</a:t>
            </a:r>
          </a:p>
          <a:p>
            <a:r>
              <a:rPr lang="en-US" dirty="0" smtClean="0"/>
              <a:t>The campaign focuses on 4 key messages that address the most common risk factors that drivers face on the road:</a:t>
            </a:r>
          </a:p>
          <a:p>
            <a:pPr lvl="1"/>
            <a:r>
              <a:rPr lang="en-US" dirty="0" smtClean="0"/>
              <a:t>Wear a seatbelt and make sure all passengers do as well</a:t>
            </a:r>
          </a:p>
          <a:p>
            <a:pPr lvl="1"/>
            <a:r>
              <a:rPr lang="en-US" dirty="0" smtClean="0"/>
              <a:t>No speeding</a:t>
            </a:r>
          </a:p>
          <a:p>
            <a:pPr lvl="1"/>
            <a:r>
              <a:rPr lang="en-US" dirty="0" smtClean="0"/>
              <a:t>No distractions</a:t>
            </a:r>
          </a:p>
          <a:p>
            <a:pPr lvl="1"/>
            <a:r>
              <a:rPr lang="en-US" dirty="0" smtClean="0"/>
              <a:t>No alcohol or drugs</a:t>
            </a:r>
            <a:endParaRPr lang="en-US" dirty="0"/>
          </a:p>
        </p:txBody>
      </p:sp>
    </p:spTree>
    <p:extLst>
      <p:ext uri="{BB962C8B-B14F-4D97-AF65-F5344CB8AC3E}">
        <p14:creationId xmlns:p14="http://schemas.microsoft.com/office/powerpoint/2010/main" val="4157302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rPr>
              <a:t>Fatality Reduction Task Force – Call to Action</a:t>
            </a:r>
            <a:endParaRPr lang="en-US" sz="3200" dirty="0">
              <a:solidFill>
                <a:schemeClr val="tx1"/>
              </a:solidFill>
            </a:endParaRPr>
          </a:p>
        </p:txBody>
      </p:sp>
      <p:sp>
        <p:nvSpPr>
          <p:cNvPr id="3" name="Content Placeholder 2"/>
          <p:cNvSpPr>
            <a:spLocks noGrp="1"/>
          </p:cNvSpPr>
          <p:nvPr>
            <p:ph idx="1"/>
          </p:nvPr>
        </p:nvSpPr>
        <p:spPr>
          <a:xfrm>
            <a:off x="457200" y="2667000"/>
            <a:ext cx="7848600" cy="3459164"/>
          </a:xfrm>
        </p:spPr>
        <p:txBody>
          <a:bodyPr>
            <a:normAutofit/>
          </a:bodyPr>
          <a:lstStyle/>
          <a:p>
            <a:r>
              <a:rPr lang="en-US" dirty="0" smtClean="0"/>
              <a:t>Objectives</a:t>
            </a:r>
          </a:p>
          <a:p>
            <a:pPr lvl="1"/>
            <a:r>
              <a:rPr lang="en-US" dirty="0" smtClean="0"/>
              <a:t>Empower drivers that they can change their own behaviors and save lives</a:t>
            </a:r>
          </a:p>
          <a:p>
            <a:pPr lvl="1"/>
            <a:r>
              <a:rPr lang="en-US" dirty="0" smtClean="0"/>
              <a:t>Motivate drivers to be actively engaged in the task of driving when behind the wheel</a:t>
            </a:r>
            <a:endParaRPr lang="en-US" dirty="0"/>
          </a:p>
        </p:txBody>
      </p:sp>
    </p:spTree>
    <p:extLst>
      <p:ext uri="{BB962C8B-B14F-4D97-AF65-F5344CB8AC3E}">
        <p14:creationId xmlns:p14="http://schemas.microsoft.com/office/powerpoint/2010/main" val="1754277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454961"/>
            <a:ext cx="5181600" cy="1261884"/>
          </a:xfrm>
          <a:prstGeom prst="rect">
            <a:avLst/>
          </a:prstGeom>
          <a:noFill/>
        </p:spPr>
        <p:txBody>
          <a:bodyPr wrap="square" rtlCol="0">
            <a:spAutoFit/>
          </a:bodyPr>
          <a:lstStyle/>
          <a:p>
            <a:r>
              <a:rPr lang="en-US" sz="4000" dirty="0"/>
              <a:t>Why below 300?</a:t>
            </a:r>
          </a:p>
          <a:p>
            <a:endParaRPr lang="en-US" dirty="0"/>
          </a:p>
          <a:p>
            <a:endParaRPr lang="en-US" dirty="0"/>
          </a:p>
        </p:txBody>
      </p:sp>
      <p:sp>
        <p:nvSpPr>
          <p:cNvPr id="7" name="TextBox 6"/>
          <p:cNvSpPr txBox="1"/>
          <p:nvPr/>
        </p:nvSpPr>
        <p:spPr>
          <a:xfrm>
            <a:off x="1600200" y="1205726"/>
            <a:ext cx="6858000" cy="3539430"/>
          </a:xfrm>
          <a:prstGeom prst="rect">
            <a:avLst/>
          </a:prstGeom>
          <a:noFill/>
        </p:spPr>
        <p:txBody>
          <a:bodyPr wrap="square" rtlCol="0">
            <a:spAutoFit/>
          </a:bodyPr>
          <a:lstStyle/>
          <a:p>
            <a:r>
              <a:rPr lang="en-US" sz="2400" dirty="0"/>
              <a:t>1925 – Last time traffic fatalities in Iowa</a:t>
            </a:r>
          </a:p>
          <a:p>
            <a:r>
              <a:rPr lang="en-US" sz="2400" dirty="0"/>
              <a:t>             were under 300 </a:t>
            </a:r>
          </a:p>
          <a:p>
            <a:endParaRPr lang="en-US" sz="2400" dirty="0"/>
          </a:p>
          <a:p>
            <a:r>
              <a:rPr lang="en-US" sz="2400" dirty="0"/>
              <a:t>1970 – 912 Traffic fatalities</a:t>
            </a:r>
          </a:p>
          <a:p>
            <a:endParaRPr lang="en-US" sz="3200" dirty="0"/>
          </a:p>
          <a:p>
            <a:endParaRPr lang="en-US" sz="3200" dirty="0"/>
          </a:p>
          <a:p>
            <a:endParaRPr lang="en-US" sz="3200" dirty="0"/>
          </a:p>
          <a:p>
            <a:endParaRPr lang="en-US" sz="3200" dirty="0"/>
          </a:p>
        </p:txBody>
      </p:sp>
      <p:sp>
        <p:nvSpPr>
          <p:cNvPr id="5" name="Down Arrow 4"/>
          <p:cNvSpPr/>
          <p:nvPr/>
        </p:nvSpPr>
        <p:spPr>
          <a:xfrm>
            <a:off x="559724" y="609601"/>
            <a:ext cx="1040476" cy="2133600"/>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87803296"/>
              </p:ext>
            </p:extLst>
          </p:nvPr>
        </p:nvGraphicFramePr>
        <p:xfrm>
          <a:off x="559724" y="2938285"/>
          <a:ext cx="7517476"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929214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6934200" cy="4524315"/>
          </a:xfrm>
          <a:prstGeom prst="rect">
            <a:avLst/>
          </a:prstGeom>
          <a:noFill/>
        </p:spPr>
        <p:txBody>
          <a:bodyPr wrap="square" rtlCol="0">
            <a:spAutoFit/>
          </a:bodyPr>
          <a:lstStyle/>
          <a:p>
            <a:r>
              <a:rPr lang="en-US" sz="2800" b="1" u="sng" dirty="0"/>
              <a:t>Initial Task Force Partners</a:t>
            </a:r>
          </a:p>
          <a:p>
            <a:endParaRPr lang="en-US" sz="800" b="1" u="sng" dirty="0"/>
          </a:p>
          <a:p>
            <a:r>
              <a:rPr lang="en-US" sz="2800" dirty="0"/>
              <a:t>Iowa Department of Public Safety</a:t>
            </a:r>
          </a:p>
          <a:p>
            <a:r>
              <a:rPr lang="en-US" sz="2800" dirty="0" smtClean="0"/>
              <a:t>Iowa </a:t>
            </a:r>
            <a:r>
              <a:rPr lang="en-US" sz="2800" dirty="0"/>
              <a:t>Department of Transportation</a:t>
            </a:r>
          </a:p>
          <a:p>
            <a:r>
              <a:rPr lang="en-US" sz="2800" dirty="0"/>
              <a:t>Iowa Police Chiefs Association</a:t>
            </a:r>
          </a:p>
          <a:p>
            <a:r>
              <a:rPr lang="en-US" sz="2800" dirty="0"/>
              <a:t>Iowa State Sheriffs’ and Deputies’ Association</a:t>
            </a:r>
          </a:p>
          <a:p>
            <a:r>
              <a:rPr lang="en-US" sz="2800" dirty="0"/>
              <a:t>National Highway Traffic Safety Administration</a:t>
            </a:r>
          </a:p>
          <a:p>
            <a:r>
              <a:rPr lang="en-US" sz="2800" dirty="0"/>
              <a:t>Federal Highway Administration</a:t>
            </a:r>
          </a:p>
          <a:p>
            <a:r>
              <a:rPr lang="en-US" sz="2800" dirty="0"/>
              <a:t>Federal Motor Carrier Safety Administration</a:t>
            </a:r>
          </a:p>
          <a:p>
            <a:r>
              <a:rPr lang="en-US" sz="2800" dirty="0"/>
              <a:t>Iowa State University/In-Trans</a:t>
            </a:r>
          </a:p>
          <a:p>
            <a:r>
              <a:rPr lang="en-US" sz="2800" dirty="0"/>
              <a:t>AAA of Iowa/Minnesota</a:t>
            </a:r>
          </a:p>
        </p:txBody>
      </p:sp>
    </p:spTree>
    <p:extLst>
      <p:ext uri="{BB962C8B-B14F-4D97-AF65-F5344CB8AC3E}">
        <p14:creationId xmlns:p14="http://schemas.microsoft.com/office/powerpoint/2010/main" val="1304295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64423" t="26308" r="5128" b="33539"/>
          <a:stretch/>
        </p:blipFill>
        <p:spPr bwMode="auto">
          <a:xfrm>
            <a:off x="990600" y="3810000"/>
            <a:ext cx="6934200" cy="2880302"/>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74039" t="28615" r="15224" b="26154"/>
          <a:stretch/>
        </p:blipFill>
        <p:spPr bwMode="auto">
          <a:xfrm>
            <a:off x="3185203" y="511233"/>
            <a:ext cx="2286000" cy="3070225"/>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64263" t="22615" r="5609" b="25231"/>
          <a:stretch/>
        </p:blipFill>
        <p:spPr bwMode="auto">
          <a:xfrm>
            <a:off x="393902" y="495300"/>
            <a:ext cx="2680855" cy="16764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66346" t="28615" r="7372" b="26615"/>
          <a:stretch/>
        </p:blipFill>
        <p:spPr bwMode="auto">
          <a:xfrm>
            <a:off x="5581649" y="495300"/>
            <a:ext cx="2666999" cy="1676400"/>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287222" y="2455783"/>
            <a:ext cx="2680855" cy="1354217"/>
          </a:xfrm>
          <a:prstGeom prst="rect">
            <a:avLst/>
          </a:prstGeom>
          <a:noFill/>
        </p:spPr>
        <p:txBody>
          <a:bodyPr wrap="square" rtlCol="0">
            <a:spAutoFit/>
          </a:bodyPr>
          <a:lstStyle/>
          <a:p>
            <a:pPr algn="ctr"/>
            <a:r>
              <a:rPr lang="en-US" sz="3200" b="1" dirty="0"/>
              <a:t>Press Conference</a:t>
            </a:r>
            <a:r>
              <a:rPr lang="en-US" dirty="0"/>
              <a:t>	</a:t>
            </a:r>
          </a:p>
        </p:txBody>
      </p:sp>
      <p:sp>
        <p:nvSpPr>
          <p:cNvPr id="11" name="TextBox 10"/>
          <p:cNvSpPr txBox="1"/>
          <p:nvPr/>
        </p:nvSpPr>
        <p:spPr>
          <a:xfrm>
            <a:off x="5581649" y="2564902"/>
            <a:ext cx="2666999" cy="830997"/>
          </a:xfrm>
          <a:prstGeom prst="rect">
            <a:avLst/>
          </a:prstGeom>
          <a:noFill/>
        </p:spPr>
        <p:txBody>
          <a:bodyPr wrap="square" rtlCol="0">
            <a:spAutoFit/>
          </a:bodyPr>
          <a:lstStyle/>
          <a:p>
            <a:pPr algn="ctr"/>
            <a:r>
              <a:rPr lang="en-US" sz="2400" b="1" dirty="0"/>
              <a:t>June 8, 2021</a:t>
            </a:r>
          </a:p>
          <a:p>
            <a:pPr algn="ctr"/>
            <a:r>
              <a:rPr lang="en-US" sz="2400" b="1" dirty="0"/>
              <a:t>Des Moines, Iowa</a:t>
            </a:r>
          </a:p>
        </p:txBody>
      </p:sp>
    </p:spTree>
    <p:extLst>
      <p:ext uri="{BB962C8B-B14F-4D97-AF65-F5344CB8AC3E}">
        <p14:creationId xmlns:p14="http://schemas.microsoft.com/office/powerpoint/2010/main" val="7337189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76200"/>
            <a:ext cx="2743200" cy="6986528"/>
          </a:xfrm>
          <a:prstGeom prst="rect">
            <a:avLst/>
          </a:prstGeom>
          <a:noFill/>
        </p:spPr>
        <p:txBody>
          <a:bodyPr wrap="square" rtlCol="0">
            <a:spAutoFit/>
          </a:bodyPr>
          <a:lstStyle/>
          <a:p>
            <a:r>
              <a:rPr lang="en-US" sz="1400" dirty="0"/>
              <a:t>Capital Dispatch – Perry </a:t>
            </a:r>
            <a:r>
              <a:rPr lang="en-US" sz="1400" dirty="0" err="1"/>
              <a:t>Beeman</a:t>
            </a:r>
            <a:r>
              <a:rPr lang="en-US" sz="1400" dirty="0"/>
              <a:t>: </a:t>
            </a:r>
            <a:r>
              <a:rPr lang="en-US" sz="1400" u="sng" dirty="0">
                <a:hlinkClick r:id="rId2"/>
              </a:rPr>
              <a:t>https://iowacapitaldispatch.com/2021/06/08/pandemic-turns-iowa-into-speedway-traffic-fatalities-rise/?eType=EmailBlastContent&amp;eId=fec649f1-84f7-4d1d-86a1-5615454f1c13</a:t>
            </a:r>
            <a:endParaRPr lang="en-US" sz="1400" dirty="0"/>
          </a:p>
          <a:p>
            <a:r>
              <a:rPr lang="en-US" sz="1400" dirty="0"/>
              <a:t>Radio Iowa: </a:t>
            </a:r>
            <a:r>
              <a:rPr lang="en-US" sz="1400" u="sng" dirty="0">
                <a:hlinkClick r:id="rId3"/>
              </a:rPr>
              <a:t>https://www.radioiowa.com/2021/06/08/state-troopers-launch-new-crackdown-on-dangerous-drivers/</a:t>
            </a:r>
            <a:endParaRPr lang="en-US" sz="1400" dirty="0"/>
          </a:p>
          <a:p>
            <a:r>
              <a:rPr lang="en-US" sz="1400" dirty="0"/>
              <a:t>KWWL – Daniel </a:t>
            </a:r>
            <a:r>
              <a:rPr lang="en-US" sz="1400" dirty="0" err="1"/>
              <a:t>Perreault</a:t>
            </a:r>
            <a:r>
              <a:rPr lang="en-US" sz="1400" dirty="0"/>
              <a:t>: </a:t>
            </a:r>
            <a:r>
              <a:rPr lang="en-US" sz="1400" u="sng" dirty="0">
                <a:hlinkClick r:id="rId4"/>
              </a:rPr>
              <a:t>https://kwwl.com/2021/06/06/after-deadly-may-on-the-roads-state-patrol-steps-up-education-campaign-for-safe-driving/</a:t>
            </a:r>
            <a:endParaRPr lang="en-US" sz="1400" dirty="0"/>
          </a:p>
          <a:p>
            <a:r>
              <a:rPr lang="en-US" sz="1400" dirty="0"/>
              <a:t>KCCI – Laura Terrell: </a:t>
            </a:r>
            <a:r>
              <a:rPr lang="en-US" sz="1400" u="sng" dirty="0">
                <a:hlinkClick r:id="rId5"/>
              </a:rPr>
              <a:t>https://www.kcci.com/article/iowa-to-step-up-traffic-enforcement-to-slow-road-fatalities/36666226</a:t>
            </a:r>
            <a:endParaRPr lang="en-US" sz="1400" dirty="0"/>
          </a:p>
          <a:p>
            <a:r>
              <a:rPr lang="en-US" sz="1400" dirty="0"/>
              <a:t>Iowa Torch: </a:t>
            </a:r>
            <a:r>
              <a:rPr lang="en-US" sz="1400" u="sng" dirty="0">
                <a:hlinkClick r:id="rId6"/>
              </a:rPr>
              <a:t>https://iowatorch.com/2021/06/09/task-force-challenges-iowans-to-keep-traffic-deaths-below-300/</a:t>
            </a:r>
            <a:endParaRPr lang="en-US" sz="1400" dirty="0"/>
          </a:p>
          <a:p>
            <a:r>
              <a:rPr lang="en-US" sz="1400" dirty="0"/>
              <a:t>Storm Lake Pilot Tribune: </a:t>
            </a:r>
            <a:r>
              <a:rPr lang="en-US" sz="1400" u="sng" dirty="0">
                <a:hlinkClick r:id="rId7"/>
              </a:rPr>
              <a:t>https://</a:t>
            </a:r>
            <a:r>
              <a:rPr lang="en-US" sz="1400" u="sng" dirty="0" smtClean="0">
                <a:hlinkClick r:id="rId7"/>
              </a:rPr>
              <a:t>www.stormlakepilottribune.com/story/2889117.html</a:t>
            </a:r>
            <a:endParaRPr lang="en-US" sz="1400" u="sng" dirty="0" smtClean="0"/>
          </a:p>
          <a:p>
            <a:r>
              <a:rPr lang="en-US" sz="1400" dirty="0"/>
              <a:t>KWWL – Michele White: </a:t>
            </a:r>
            <a:r>
              <a:rPr lang="en-US" sz="1400" u="sng" dirty="0">
                <a:hlinkClick r:id="rId8"/>
              </a:rPr>
              <a:t>https://kwwl.com/2021/06/10/more-officers-education-this-week-to-make-roads-safer/</a:t>
            </a:r>
            <a:endParaRPr lang="en-US" sz="1400" dirty="0"/>
          </a:p>
          <a:p>
            <a:endParaRPr lang="en-US" sz="1400" dirty="0"/>
          </a:p>
        </p:txBody>
      </p:sp>
      <p:sp>
        <p:nvSpPr>
          <p:cNvPr id="4" name="TextBox 3"/>
          <p:cNvSpPr txBox="1"/>
          <p:nvPr/>
        </p:nvSpPr>
        <p:spPr>
          <a:xfrm>
            <a:off x="2819400" y="76200"/>
            <a:ext cx="2743200" cy="6771084"/>
          </a:xfrm>
          <a:prstGeom prst="rect">
            <a:avLst/>
          </a:prstGeom>
          <a:noFill/>
        </p:spPr>
        <p:txBody>
          <a:bodyPr wrap="square" rtlCol="0">
            <a:spAutoFit/>
          </a:bodyPr>
          <a:lstStyle/>
          <a:p>
            <a:r>
              <a:rPr lang="en-US" sz="1400" dirty="0"/>
              <a:t>KWIT – Mary Hartnett: </a:t>
            </a:r>
            <a:r>
              <a:rPr lang="en-US" sz="1400" u="sng" dirty="0">
                <a:hlinkClick r:id="rId9"/>
              </a:rPr>
              <a:t>https://www.kwit.org/post/increased-patrols-impaired-and-distracted-drivers</a:t>
            </a:r>
            <a:endParaRPr lang="en-US" sz="1400" dirty="0"/>
          </a:p>
          <a:p>
            <a:r>
              <a:rPr lang="en-US" sz="1400" dirty="0"/>
              <a:t>KICD – MM Williams: </a:t>
            </a:r>
            <a:r>
              <a:rPr lang="en-US" sz="1400" u="sng" dirty="0">
                <a:hlinkClick r:id="rId10"/>
              </a:rPr>
              <a:t>https://kicdam.com/news/170071-isp-talks-fatality-numbers-on-iowa-roads</a:t>
            </a:r>
            <a:r>
              <a:rPr lang="en-US" sz="1400" u="sng" dirty="0" smtClean="0">
                <a:hlinkClick r:id="rId10"/>
              </a:rPr>
              <a:t>/</a:t>
            </a:r>
            <a:endParaRPr lang="en-US" sz="1400" u="sng" dirty="0" smtClean="0"/>
          </a:p>
          <a:p>
            <a:r>
              <a:rPr lang="en-US" sz="1400" dirty="0"/>
              <a:t>KTIV – Brett </a:t>
            </a:r>
            <a:r>
              <a:rPr lang="en-US" sz="1400" dirty="0" err="1"/>
              <a:t>Funke</a:t>
            </a:r>
            <a:r>
              <a:rPr lang="en-US" sz="1400" dirty="0"/>
              <a:t>: </a:t>
            </a:r>
            <a:r>
              <a:rPr lang="en-US" sz="1400" u="sng" dirty="0">
                <a:hlinkClick r:id="rId11"/>
              </a:rPr>
              <a:t>https://ktiv.com/2021/06/10/sioux-city-police-department-to-participate-in-traffic-safety-initiatives/</a:t>
            </a:r>
            <a:endParaRPr lang="en-US" sz="1400" dirty="0"/>
          </a:p>
          <a:p>
            <a:r>
              <a:rPr lang="en-US" sz="1400" dirty="0"/>
              <a:t>Storm Lake Radio: </a:t>
            </a:r>
            <a:r>
              <a:rPr lang="en-US" sz="1400" u="sng" dirty="0">
                <a:hlinkClick r:id="rId12"/>
              </a:rPr>
              <a:t>https://stormlakeradio.com/news/2021/06/09/traffic-officials-working-to-slow-iowas-rising-fatality-rate</a:t>
            </a:r>
            <a:endParaRPr lang="en-US" sz="1400" dirty="0"/>
          </a:p>
          <a:p>
            <a:r>
              <a:rPr lang="en-US" sz="1400" dirty="0"/>
              <a:t>Muscatine Journal – David </a:t>
            </a:r>
            <a:r>
              <a:rPr lang="en-US" sz="1400" dirty="0" err="1"/>
              <a:t>Hotle</a:t>
            </a:r>
            <a:r>
              <a:rPr lang="en-US" sz="1400" dirty="0"/>
              <a:t>: </a:t>
            </a:r>
            <a:r>
              <a:rPr lang="en-US" sz="1400" u="sng" dirty="0">
                <a:hlinkClick r:id="rId13"/>
              </a:rPr>
              <a:t>https://muscatinejournal.com/muscatine/news/local/muscatine-police-to-step-up-enforcement-this-weekend/article_0185ca60-9c19-5c66-8769-2663a42b2f54.html</a:t>
            </a:r>
            <a:endParaRPr lang="en-US" sz="1400" dirty="0"/>
          </a:p>
          <a:p>
            <a:r>
              <a:rPr lang="en-US" sz="1400" dirty="0"/>
              <a:t>Explore Okoboji: </a:t>
            </a:r>
            <a:r>
              <a:rPr lang="en-US" sz="1400" u="sng" dirty="0">
                <a:hlinkClick r:id="rId14"/>
              </a:rPr>
              <a:t>https://www.exploreokoboji.com/news/news-stories/traffic-enforcement-officials-working-to-slow-iowa-s-rising-fatality-rate/</a:t>
            </a:r>
            <a:endParaRPr lang="en-US" sz="1400" dirty="0"/>
          </a:p>
          <a:p>
            <a:endParaRPr lang="en-US" sz="1400" dirty="0"/>
          </a:p>
        </p:txBody>
      </p:sp>
      <p:sp>
        <p:nvSpPr>
          <p:cNvPr id="5" name="TextBox 4"/>
          <p:cNvSpPr txBox="1"/>
          <p:nvPr/>
        </p:nvSpPr>
        <p:spPr>
          <a:xfrm>
            <a:off x="5715000" y="76200"/>
            <a:ext cx="2819400" cy="6340197"/>
          </a:xfrm>
          <a:prstGeom prst="rect">
            <a:avLst/>
          </a:prstGeom>
          <a:noFill/>
        </p:spPr>
        <p:txBody>
          <a:bodyPr wrap="square" rtlCol="0">
            <a:spAutoFit/>
          </a:bodyPr>
          <a:lstStyle/>
          <a:p>
            <a:r>
              <a:rPr lang="en-US" sz="1400" dirty="0"/>
              <a:t>KCRG – Taylor Holt: </a:t>
            </a:r>
            <a:r>
              <a:rPr lang="en-US" sz="1400" u="sng" dirty="0">
                <a:hlinkClick r:id="rId15"/>
              </a:rPr>
              <a:t>https://www.kcrg.com/2021/06/09/iowa-state-patrol-taking-part-statewide-effort-reduce-fatalities-iowa-roadways/</a:t>
            </a:r>
            <a:endParaRPr lang="en-US" sz="1400" dirty="0"/>
          </a:p>
          <a:p>
            <a:r>
              <a:rPr lang="en-US" sz="1400" dirty="0" err="1"/>
              <a:t>iHeart</a:t>
            </a:r>
            <a:r>
              <a:rPr lang="en-US" sz="1400" dirty="0"/>
              <a:t> Radio – Sue Danielson: </a:t>
            </a:r>
            <a:r>
              <a:rPr lang="en-US" sz="1400" u="sng" dirty="0">
                <a:hlinkClick r:id="rId16"/>
              </a:rPr>
              <a:t>https://whoradio.iheart.com/content/2021-06-08-iowa-state-patrol-traffic-deaths-up-more-speeding-impaired-driving/</a:t>
            </a:r>
            <a:endParaRPr lang="en-US" sz="1400" dirty="0"/>
          </a:p>
          <a:p>
            <a:r>
              <a:rPr lang="en-US" sz="1400" dirty="0"/>
              <a:t>KAAL: </a:t>
            </a:r>
            <a:r>
              <a:rPr lang="en-US" sz="1400" u="sng" dirty="0">
                <a:hlinkClick r:id="rId17"/>
              </a:rPr>
              <a:t>https://www.kaaltv.com/iowa-news/iowa-to-step-up-traffic-enforcement-to-slow-road-fatalities/6134876/?cat=10151</a:t>
            </a:r>
            <a:endParaRPr lang="en-US" sz="1400" dirty="0"/>
          </a:p>
          <a:p>
            <a:r>
              <a:rPr lang="en-US" sz="1400" dirty="0"/>
              <a:t>RACOON RIVER RADIO:</a:t>
            </a:r>
            <a:r>
              <a:rPr lang="en-US" sz="1400" u="sng" dirty="0"/>
              <a:t> </a:t>
            </a:r>
            <a:r>
              <a:rPr lang="en-US" sz="1400" u="sng" dirty="0">
                <a:hlinkClick r:id="rId18"/>
              </a:rPr>
              <a:t>https://www.raccoonvalleyradio.com/2021/06/12/iowa-state-patrol-working-new-initiative-to-reduce-traffic-fatalities/</a:t>
            </a:r>
            <a:endParaRPr lang="en-US" sz="1400" dirty="0"/>
          </a:p>
          <a:p>
            <a:r>
              <a:rPr lang="en-US" sz="1400" u="sng" dirty="0"/>
              <a:t>CEDAR RAPIDS GAZETTE: </a:t>
            </a:r>
            <a:r>
              <a:rPr lang="en-US" sz="1400" u="sng" dirty="0">
                <a:hlinkClick r:id="rId19"/>
              </a:rPr>
              <a:t>https://www.thegazette.com/opinion/iowa-police-cant-enforce-their-way-to-zero-traffic-deaths/</a:t>
            </a:r>
            <a:endParaRPr lang="en-US" sz="1400" dirty="0"/>
          </a:p>
          <a:p>
            <a:r>
              <a:rPr lang="en-US" sz="1400" u="sng" dirty="0"/>
              <a:t>BIG NEWS NETWORK.COM: </a:t>
            </a:r>
            <a:r>
              <a:rPr lang="en-US" sz="1400" u="sng" dirty="0">
                <a:hlinkClick r:id="rId20"/>
              </a:rPr>
              <a:t>https://www.bignewsnetwork.com/news/269854799/iowa-to-clamp-down-on-phones-speeding-to-reduce-traffic-deaths</a:t>
            </a:r>
            <a:endParaRPr lang="en-US" sz="1400" dirty="0"/>
          </a:p>
        </p:txBody>
      </p:sp>
    </p:spTree>
    <p:extLst>
      <p:ext uri="{BB962C8B-B14F-4D97-AF65-F5344CB8AC3E}">
        <p14:creationId xmlns:p14="http://schemas.microsoft.com/office/powerpoint/2010/main" val="153809523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9"/>
          </p:nvPr>
        </p:nvSpPr>
        <p:spPr>
          <a:xfrm>
            <a:off x="232589" y="533400"/>
            <a:ext cx="8153400" cy="609600"/>
          </a:xfrm>
        </p:spPr>
        <p:txBody>
          <a:bodyPr/>
          <a:lstStyle/>
          <a:p>
            <a:r>
              <a:rPr lang="en-US" dirty="0"/>
              <a:t> </a:t>
            </a:r>
            <a:r>
              <a:rPr lang="en-US" sz="3200" b="1" u="sng" dirty="0"/>
              <a:t>4 Enforcement Waves Conducted in 2021</a:t>
            </a:r>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404471887"/>
              </p:ext>
            </p:extLst>
          </p:nvPr>
        </p:nvGraphicFramePr>
        <p:xfrm>
          <a:off x="353291" y="1177636"/>
          <a:ext cx="8032698" cy="3102892"/>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479183159"/>
                    </a:ext>
                  </a:extLst>
                </a:gridCol>
                <a:gridCol w="3765498">
                  <a:extLst>
                    <a:ext uri="{9D8B030D-6E8A-4147-A177-3AD203B41FA5}">
                      <a16:colId xmlns:a16="http://schemas.microsoft.com/office/drawing/2014/main" val="1330866970"/>
                    </a:ext>
                  </a:extLst>
                </a:gridCol>
              </a:tblGrid>
              <a:tr h="451130">
                <a:tc>
                  <a:txBody>
                    <a:bodyPr/>
                    <a:lstStyle/>
                    <a:p>
                      <a:r>
                        <a:rPr lang="en-US" sz="2800" dirty="0"/>
                        <a:t>Date(s)</a:t>
                      </a:r>
                    </a:p>
                  </a:txBody>
                  <a:tcPr/>
                </a:tc>
                <a:tc>
                  <a:txBody>
                    <a:bodyPr/>
                    <a:lstStyle/>
                    <a:p>
                      <a:r>
                        <a:rPr lang="en-US" sz="2800" dirty="0"/>
                        <a:t>Focus</a:t>
                      </a:r>
                    </a:p>
                  </a:txBody>
                  <a:tcPr/>
                </a:tc>
                <a:extLst>
                  <a:ext uri="{0D108BD9-81ED-4DB2-BD59-A6C34878D82A}">
                    <a16:rowId xmlns:a16="http://schemas.microsoft.com/office/drawing/2014/main" val="2721273968"/>
                  </a:ext>
                </a:extLst>
              </a:tr>
              <a:tr h="961604">
                <a:tc>
                  <a:txBody>
                    <a:bodyPr/>
                    <a:lstStyle/>
                    <a:p>
                      <a:r>
                        <a:rPr lang="en-US" sz="2800" dirty="0"/>
                        <a:t>March 17 (St. Patrick’s Day)</a:t>
                      </a:r>
                    </a:p>
                  </a:txBody>
                  <a:tcPr/>
                </a:tc>
                <a:tc>
                  <a:txBody>
                    <a:bodyPr/>
                    <a:lstStyle/>
                    <a:p>
                      <a:r>
                        <a:rPr lang="en-US" sz="2800" dirty="0"/>
                        <a:t>Seatbelt Usage and Impaired Driving</a:t>
                      </a:r>
                    </a:p>
                  </a:txBody>
                  <a:tcPr/>
                </a:tc>
                <a:extLst>
                  <a:ext uri="{0D108BD9-81ED-4DB2-BD59-A6C34878D82A}">
                    <a16:rowId xmlns:a16="http://schemas.microsoft.com/office/drawing/2014/main" val="1818430609"/>
                  </a:ext>
                </a:extLst>
              </a:tr>
              <a:tr h="568466">
                <a:tc>
                  <a:txBody>
                    <a:bodyPr/>
                    <a:lstStyle/>
                    <a:p>
                      <a:r>
                        <a:rPr lang="en-US" sz="2800" dirty="0"/>
                        <a:t>June 9-12 (Father’s Day)</a:t>
                      </a:r>
                    </a:p>
                  </a:txBody>
                  <a:tcPr/>
                </a:tc>
                <a:tc>
                  <a:txBody>
                    <a:bodyPr/>
                    <a:lstStyle/>
                    <a:p>
                      <a:r>
                        <a:rPr lang="en-US" sz="2800" dirty="0"/>
                        <a:t>Impaired Driving</a:t>
                      </a:r>
                    </a:p>
                  </a:txBody>
                  <a:tcPr/>
                </a:tc>
                <a:extLst>
                  <a:ext uri="{0D108BD9-81ED-4DB2-BD59-A6C34878D82A}">
                    <a16:rowId xmlns:a16="http://schemas.microsoft.com/office/drawing/2014/main" val="1283734120"/>
                  </a:ext>
                </a:extLst>
              </a:tr>
              <a:tr h="527331">
                <a:tc>
                  <a:txBody>
                    <a:bodyPr/>
                    <a:lstStyle/>
                    <a:p>
                      <a:r>
                        <a:rPr lang="en-US" sz="2800" dirty="0"/>
                        <a:t>September 16</a:t>
                      </a:r>
                    </a:p>
                  </a:txBody>
                  <a:tcPr/>
                </a:tc>
                <a:tc>
                  <a:txBody>
                    <a:bodyPr/>
                    <a:lstStyle/>
                    <a:p>
                      <a:r>
                        <a:rPr lang="en-US" sz="2800" dirty="0"/>
                        <a:t>Speed</a:t>
                      </a:r>
                    </a:p>
                  </a:txBody>
                  <a:tcPr/>
                </a:tc>
                <a:extLst>
                  <a:ext uri="{0D108BD9-81ED-4DB2-BD59-A6C34878D82A}">
                    <a16:rowId xmlns:a16="http://schemas.microsoft.com/office/drawing/2014/main" val="2523500581"/>
                  </a:ext>
                </a:extLst>
              </a:tr>
              <a:tr h="527331">
                <a:tc>
                  <a:txBody>
                    <a:bodyPr/>
                    <a:lstStyle/>
                    <a:p>
                      <a:r>
                        <a:rPr lang="en-US" sz="2800" dirty="0"/>
                        <a:t>October 2-4</a:t>
                      </a:r>
                    </a:p>
                  </a:txBody>
                  <a:tcPr/>
                </a:tc>
                <a:tc>
                  <a:txBody>
                    <a:bodyPr/>
                    <a:lstStyle/>
                    <a:p>
                      <a:r>
                        <a:rPr lang="en-US" sz="2800" dirty="0"/>
                        <a:t>Distracted Driving</a:t>
                      </a:r>
                    </a:p>
                  </a:txBody>
                  <a:tcPr/>
                </a:tc>
                <a:extLst>
                  <a:ext uri="{0D108BD9-81ED-4DB2-BD59-A6C34878D82A}">
                    <a16:rowId xmlns:a16="http://schemas.microsoft.com/office/drawing/2014/main" val="147778926"/>
                  </a:ext>
                </a:extLst>
              </a:tr>
            </a:tbl>
          </a:graphicData>
        </a:graphic>
      </p:graphicFrame>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917" y="4529910"/>
            <a:ext cx="1714081" cy="1966820"/>
          </a:xfrm>
          <a:prstGeom prst="rect">
            <a:avLst/>
          </a:prstGeom>
          <a:solidFill>
            <a:schemeClr val="bg1"/>
          </a:solidFill>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4289" y="4561346"/>
            <a:ext cx="1905000" cy="1905000"/>
          </a:xfrm>
          <a:prstGeom prst="rect">
            <a:avLst/>
          </a:prstGeom>
        </p:spPr>
      </p:pic>
      <p:sp>
        <p:nvSpPr>
          <p:cNvPr id="15" name="AutoShape 6" descr="Iowa Public Safety Agency Resources - Lexipol"/>
          <p:cNvSpPr>
            <a:spLocks noChangeAspect="1" noChangeArrowheads="1"/>
          </p:cNvSpPr>
          <p:nvPr/>
        </p:nvSpPr>
        <p:spPr bwMode="auto">
          <a:xfrm>
            <a:off x="155575" y="-8223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8" descr="Iowa Public Safety Agency Resources - Lexipol"/>
          <p:cNvSpPr>
            <a:spLocks noChangeAspect="1" noChangeArrowheads="1"/>
          </p:cNvSpPr>
          <p:nvPr/>
        </p:nvSpPr>
        <p:spPr bwMode="auto">
          <a:xfrm>
            <a:off x="307975" y="-6699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9289" y="4544291"/>
            <a:ext cx="1939111" cy="1939111"/>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4289" y="4561346"/>
            <a:ext cx="1911402" cy="1911402"/>
          </a:xfrm>
          <a:prstGeom prst="rect">
            <a:avLst/>
          </a:prstGeom>
        </p:spPr>
      </p:pic>
    </p:spTree>
    <p:extLst>
      <p:ext uri="{BB962C8B-B14F-4D97-AF65-F5344CB8AC3E}">
        <p14:creationId xmlns:p14="http://schemas.microsoft.com/office/powerpoint/2010/main" val="197477560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00200" y="228600"/>
            <a:ext cx="5389456" cy="6248400"/>
          </a:xfrm>
          <a:prstGeom prst="rect">
            <a:avLst/>
          </a:prstGeom>
        </p:spPr>
      </p:pic>
    </p:spTree>
    <p:extLst>
      <p:ext uri="{BB962C8B-B14F-4D97-AF65-F5344CB8AC3E}">
        <p14:creationId xmlns:p14="http://schemas.microsoft.com/office/powerpoint/2010/main" val="403853843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6400" y="228600"/>
            <a:ext cx="5400675" cy="6372225"/>
          </a:xfrm>
          <a:prstGeom prst="rect">
            <a:avLst/>
          </a:prstGeom>
        </p:spPr>
      </p:pic>
    </p:spTree>
    <p:extLst>
      <p:ext uri="{BB962C8B-B14F-4D97-AF65-F5344CB8AC3E}">
        <p14:creationId xmlns:p14="http://schemas.microsoft.com/office/powerpoint/2010/main" val="65951425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228600"/>
            <a:ext cx="4403317" cy="6305550"/>
          </a:xfrm>
          <a:prstGeom prst="rect">
            <a:avLst/>
          </a:prstGeom>
        </p:spPr>
      </p:pic>
    </p:spTree>
    <p:extLst>
      <p:ext uri="{BB962C8B-B14F-4D97-AF65-F5344CB8AC3E}">
        <p14:creationId xmlns:p14="http://schemas.microsoft.com/office/powerpoint/2010/main" val="167264663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685800" y="3429000"/>
            <a:ext cx="2590800" cy="2819400"/>
          </a:xfrm>
        </p:spPr>
        <p:txBody>
          <a:bodyPr/>
          <a:lstStyle/>
          <a:p>
            <a:r>
              <a:rPr lang="en-US" b="1" i="1" u="sng" dirty="0" smtClean="0"/>
              <a:t>Highway Safety Plan</a:t>
            </a:r>
          </a:p>
          <a:p>
            <a:pPr marL="342900" indent="-342900">
              <a:buFontTx/>
              <a:buChar char="-"/>
            </a:pPr>
            <a:r>
              <a:rPr lang="en-US" dirty="0" smtClean="0"/>
              <a:t>GTSB</a:t>
            </a:r>
          </a:p>
          <a:p>
            <a:pPr marL="342900" indent="-342900">
              <a:buFontTx/>
              <a:buChar char="-"/>
            </a:pPr>
            <a:r>
              <a:rPr lang="en-US" dirty="0" smtClean="0"/>
              <a:t>Also serves as the application for NHTSA Funding</a:t>
            </a:r>
          </a:p>
          <a:p>
            <a:pPr marL="342900" indent="-342900">
              <a:buFontTx/>
              <a:buChar char="-"/>
            </a:pPr>
            <a:r>
              <a:rPr lang="en-US" dirty="0" smtClean="0"/>
              <a:t>Annual</a:t>
            </a:r>
          </a:p>
          <a:p>
            <a:pPr marL="342900" indent="-342900">
              <a:buFontTx/>
              <a:buChar char="-"/>
            </a:pPr>
            <a:endParaRPr lang="en-US" dirty="0" smtClean="0"/>
          </a:p>
          <a:p>
            <a:pPr marL="342900" indent="-342900">
              <a:buFontTx/>
              <a:buChar char="-"/>
            </a:pPr>
            <a:endParaRPr lang="en-US" dirty="0"/>
          </a:p>
        </p:txBody>
      </p:sp>
      <p:sp>
        <p:nvSpPr>
          <p:cNvPr id="6" name="Text Placeholder 5"/>
          <p:cNvSpPr>
            <a:spLocks noGrp="1"/>
          </p:cNvSpPr>
          <p:nvPr>
            <p:ph type="body" sz="quarter" idx="14"/>
          </p:nvPr>
        </p:nvSpPr>
        <p:spPr>
          <a:xfrm>
            <a:off x="4648200" y="3657600"/>
            <a:ext cx="2590800" cy="2819400"/>
          </a:xfrm>
        </p:spPr>
        <p:txBody>
          <a:bodyPr/>
          <a:lstStyle/>
          <a:p>
            <a:r>
              <a:rPr lang="en-US" b="1" i="1" u="sng" dirty="0" smtClean="0"/>
              <a:t>State Strategic Highway Safety Plan</a:t>
            </a:r>
          </a:p>
          <a:p>
            <a:pPr marL="342900" indent="-342900">
              <a:buFontTx/>
              <a:buChar char="-"/>
            </a:pPr>
            <a:r>
              <a:rPr lang="en-US" dirty="0" smtClean="0"/>
              <a:t>DOT </a:t>
            </a:r>
          </a:p>
          <a:p>
            <a:pPr marL="342900" indent="-342900">
              <a:buFontTx/>
              <a:buChar char="-"/>
            </a:pPr>
            <a:r>
              <a:rPr lang="en-US" dirty="0" smtClean="0"/>
              <a:t>Partner Pledge by Department Heads</a:t>
            </a:r>
          </a:p>
          <a:p>
            <a:pPr marL="342900" indent="-342900">
              <a:buFontTx/>
              <a:buChar char="-"/>
            </a:pPr>
            <a:r>
              <a:rPr lang="en-US" dirty="0"/>
              <a:t>5</a:t>
            </a:r>
            <a:r>
              <a:rPr lang="en-US" dirty="0" smtClean="0"/>
              <a:t> Years</a:t>
            </a:r>
          </a:p>
        </p:txBody>
      </p:sp>
      <p:pic>
        <p:nvPicPr>
          <p:cNvPr id="8" name="Picture Placeholder 7"/>
          <p:cNvPicPr>
            <a:picLocks noGrp="1"/>
          </p:cNvPicPr>
          <p:nvPr>
            <p:ph type="pic" sz="quarter" idx="11"/>
          </p:nvPr>
        </p:nvPicPr>
        <p:blipFill rotWithShape="1">
          <a:blip r:embed="rId2"/>
          <a:srcRect l="59974" t="18182" r="3200" b="9091"/>
          <a:stretch/>
        </p:blipFill>
        <p:spPr bwMode="auto">
          <a:xfrm>
            <a:off x="4343400" y="1676400"/>
            <a:ext cx="2667000" cy="1828800"/>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3352800" y="734775"/>
            <a:ext cx="4495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effectLst/>
                <a:uLnTx/>
                <a:uFillTx/>
                <a:latin typeface="Calibri"/>
                <a:ea typeface="+mn-ea"/>
                <a:cs typeface="+mn-cs"/>
              </a:rPr>
              <a:t>Iowa Highway Safety Plans</a:t>
            </a:r>
            <a:endParaRPr kumimoji="0" lang="en-US" sz="2800" b="1" i="0" u="none" strike="noStrike" kern="1200" cap="none" spc="0" normalizeH="0" baseline="0" noProof="0" dirty="0">
              <a:ln>
                <a:noFill/>
              </a:ln>
              <a:effectLst/>
              <a:uLnTx/>
              <a:uFillTx/>
              <a:latin typeface="Calibri"/>
              <a:ea typeface="+mn-ea"/>
              <a:cs typeface="+mn-cs"/>
            </a:endParaRPr>
          </a:p>
        </p:txBody>
      </p:sp>
      <p:pic>
        <p:nvPicPr>
          <p:cNvPr id="19" name="Picture 18"/>
          <p:cNvPicPr>
            <a:picLocks noChangeAspect="1"/>
          </p:cNvPicPr>
          <p:nvPr/>
        </p:nvPicPr>
        <p:blipFill rotWithShape="1">
          <a:blip r:embed="rId3"/>
          <a:srcRect l="72916" t="34000" r="14931" b="21001"/>
          <a:stretch/>
        </p:blipFill>
        <p:spPr>
          <a:xfrm>
            <a:off x="685800" y="734775"/>
            <a:ext cx="1896533" cy="2438400"/>
          </a:xfrm>
          <a:prstGeom prst="rect">
            <a:avLst/>
          </a:prstGeom>
        </p:spPr>
      </p:pic>
    </p:spTree>
    <p:extLst>
      <p:ext uri="{BB962C8B-B14F-4D97-AF65-F5344CB8AC3E}">
        <p14:creationId xmlns:p14="http://schemas.microsoft.com/office/powerpoint/2010/main" val="413099377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381000"/>
            <a:ext cx="4267200" cy="6232989"/>
          </a:xfrm>
          <a:prstGeom prst="rect">
            <a:avLst/>
          </a:prstGeom>
        </p:spPr>
      </p:pic>
    </p:spTree>
    <p:extLst>
      <p:ext uri="{BB962C8B-B14F-4D97-AF65-F5344CB8AC3E}">
        <p14:creationId xmlns:p14="http://schemas.microsoft.com/office/powerpoint/2010/main" val="270179950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rPr>
              <a:t>Social Media Content</a:t>
            </a:r>
            <a:endParaRPr lang="en-US" sz="3200" dirty="0">
              <a:solidFill>
                <a:schemeClr val="tx1"/>
              </a:solidFill>
            </a:endParaRPr>
          </a:p>
        </p:txBody>
      </p:sp>
      <p:sp>
        <p:nvSpPr>
          <p:cNvPr id="3" name="Content Placeholder 2"/>
          <p:cNvSpPr>
            <a:spLocks noGrp="1"/>
          </p:cNvSpPr>
          <p:nvPr>
            <p:ph idx="1"/>
          </p:nvPr>
        </p:nvSpPr>
        <p:spPr>
          <a:xfrm>
            <a:off x="457200" y="1524000"/>
            <a:ext cx="7848600" cy="4602164"/>
          </a:xfrm>
        </p:spPr>
        <p:txBody>
          <a:bodyPr>
            <a:normAutofit fontScale="92500"/>
          </a:bodyPr>
          <a:lstStyle/>
          <a:p>
            <a:r>
              <a:rPr lang="en-US" sz="2600" dirty="0" smtClean="0"/>
              <a:t>A playbook was developed that contains shareable social media content for the Traffic Fatality Reduction Task Force campaign.</a:t>
            </a:r>
          </a:p>
          <a:p>
            <a:endParaRPr lang="en-US" sz="2600" dirty="0" smtClean="0"/>
          </a:p>
          <a:p>
            <a:r>
              <a:rPr lang="en-US" sz="2600" dirty="0" smtClean="0"/>
              <a:t>Links to downloadable graphics are provided on the pages of this playbook, each with accompanying suggested posts that can be used on individual channels.</a:t>
            </a:r>
          </a:p>
          <a:p>
            <a:pPr marL="0" indent="0">
              <a:buNone/>
            </a:pPr>
            <a:endParaRPr lang="en-US" sz="2600" dirty="0" smtClean="0"/>
          </a:p>
          <a:p>
            <a:r>
              <a:rPr lang="en-US" sz="2600" dirty="0" smtClean="0"/>
              <a:t>The graphics are sized to be usable on Facebook, Instagram and Twitter.  All graphics are available for download in a jpg format at </a:t>
            </a:r>
            <a:r>
              <a:rPr lang="en-US" sz="2600" dirty="0" smtClean="0">
                <a:hlinkClick r:id="rId2"/>
              </a:rPr>
              <a:t>https://zerofatalitiesiowa.com/taskforce.aspx</a:t>
            </a:r>
            <a:endParaRPr lang="en-US" sz="2600" dirty="0" smtClean="0"/>
          </a:p>
        </p:txBody>
      </p:sp>
    </p:spTree>
    <p:extLst>
      <p:ext uri="{BB962C8B-B14F-4D97-AF65-F5344CB8AC3E}">
        <p14:creationId xmlns:p14="http://schemas.microsoft.com/office/powerpoint/2010/main" val="1121708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zerofatalitiesiowa.com/taskforce/slow-down-blank.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897" y="304800"/>
            <a:ext cx="4231697" cy="2438400"/>
          </a:xfrm>
          <a:prstGeom prst="rect">
            <a:avLst/>
          </a:prstGeom>
          <a:noFill/>
          <a:ln>
            <a:noFill/>
          </a:ln>
        </p:spPr>
      </p:pic>
      <p:pic>
        <p:nvPicPr>
          <p:cNvPr id="4" name="Picture 3" descr="https://zerofatalitiesiowa.com/taskforce/drive-sober-blank.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3958" y="1330036"/>
            <a:ext cx="4241224" cy="2452255"/>
          </a:xfrm>
          <a:prstGeom prst="rect">
            <a:avLst/>
          </a:prstGeom>
          <a:noFill/>
          <a:ln>
            <a:noFill/>
          </a:ln>
        </p:spPr>
      </p:pic>
      <p:pic>
        <p:nvPicPr>
          <p:cNvPr id="10" name="Picture 9" descr="https://zerofatalitiesiowa.com/taskforce/buckle-up-blank.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88" y="3276600"/>
            <a:ext cx="4259406" cy="2438400"/>
          </a:xfrm>
          <a:prstGeom prst="rect">
            <a:avLst/>
          </a:prstGeom>
          <a:noFill/>
          <a:ln>
            <a:noFill/>
          </a:ln>
        </p:spPr>
      </p:pic>
      <p:pic>
        <p:nvPicPr>
          <p:cNvPr id="11" name="Picture 10" descr="https://zerofatalitiesiowa.com/taskforce/focus-on-road-blank.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8594" y="4405746"/>
            <a:ext cx="4292312" cy="2245360"/>
          </a:xfrm>
          <a:prstGeom prst="rect">
            <a:avLst/>
          </a:prstGeom>
          <a:noFill/>
          <a:ln>
            <a:noFill/>
          </a:ln>
        </p:spPr>
      </p:pic>
    </p:spTree>
    <p:extLst>
      <p:ext uri="{BB962C8B-B14F-4D97-AF65-F5344CB8AC3E}">
        <p14:creationId xmlns:p14="http://schemas.microsoft.com/office/powerpoint/2010/main" val="265450508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rotWithShape="1">
          <a:blip r:embed="rId2"/>
          <a:srcRect l="61337" t="31475" r="10791" b="23626"/>
          <a:stretch/>
        </p:blipFill>
        <p:spPr>
          <a:xfrm>
            <a:off x="644236" y="1295400"/>
            <a:ext cx="7356764" cy="4114800"/>
          </a:xfrm>
          <a:prstGeom prst="rect">
            <a:avLst/>
          </a:prstGeom>
        </p:spPr>
      </p:pic>
      <p:sp>
        <p:nvSpPr>
          <p:cNvPr id="3" name="Text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5438608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0"/>
            <a:ext cx="10331797" cy="6858000"/>
          </a:xfrm>
          <a:prstGeom prst="rect">
            <a:avLst/>
          </a:prstGeom>
        </p:spPr>
      </p:pic>
      <p:sp>
        <p:nvSpPr>
          <p:cNvPr id="5" name="TextBox 4"/>
          <p:cNvSpPr txBox="1"/>
          <p:nvPr/>
        </p:nvSpPr>
        <p:spPr>
          <a:xfrm>
            <a:off x="5181600" y="951398"/>
            <a:ext cx="3737956" cy="5262979"/>
          </a:xfrm>
          <a:prstGeom prst="rect">
            <a:avLst/>
          </a:prstGeom>
          <a:solidFill>
            <a:schemeClr val="tx1">
              <a:lumMod val="10000"/>
              <a:lumOff val="90000"/>
            </a:schemeClr>
          </a:solidFill>
        </p:spPr>
        <p:txBody>
          <a:bodyPr wrap="square" rtlCol="0">
            <a:spAutoFit/>
          </a:bodyPr>
          <a:lstStyle/>
          <a:p>
            <a:pPr marL="285750" indent="-285750">
              <a:buFont typeface="Arial" panose="020B0604020202020204" pitchFamily="34" charset="0"/>
              <a:buChar char="•"/>
            </a:pPr>
            <a:r>
              <a:rPr lang="en-US" sz="2400" b="1" dirty="0" smtClean="0"/>
              <a:t>Planning meeting with Director Marler, Colonel Fulk in November</a:t>
            </a:r>
          </a:p>
          <a:p>
            <a:endParaRPr lang="en-US" sz="2400" b="1" dirty="0" smtClean="0"/>
          </a:p>
          <a:p>
            <a:pPr marL="285750" indent="-285750">
              <a:buFont typeface="Arial" panose="020B0604020202020204" pitchFamily="34" charset="0"/>
              <a:buChar char="•"/>
            </a:pPr>
            <a:r>
              <a:rPr lang="en-US" sz="2400" b="1" dirty="0" smtClean="0"/>
              <a:t>Continuation </a:t>
            </a:r>
            <a:r>
              <a:rPr lang="en-US" sz="2400" b="1" dirty="0"/>
              <a:t>of the Task Force into 2022</a:t>
            </a:r>
          </a:p>
          <a:p>
            <a:endParaRPr lang="en-US" sz="2400" b="1" dirty="0"/>
          </a:p>
          <a:p>
            <a:pPr marL="285750" indent="-285750">
              <a:buFont typeface="Arial" panose="020B0604020202020204" pitchFamily="34" charset="0"/>
              <a:buChar char="•"/>
            </a:pPr>
            <a:r>
              <a:rPr lang="en-US" sz="2400" b="1" dirty="0"/>
              <a:t>Additional Task Force Partners &amp; Agencies </a:t>
            </a:r>
          </a:p>
          <a:p>
            <a:endParaRPr lang="en-US" sz="2400" b="1" dirty="0"/>
          </a:p>
          <a:p>
            <a:pPr marL="285750" indent="-285750">
              <a:buFont typeface="Arial" panose="020B0604020202020204" pitchFamily="34" charset="0"/>
              <a:buChar char="•"/>
            </a:pPr>
            <a:r>
              <a:rPr lang="en-US" sz="2400" b="1" dirty="0"/>
              <a:t>Rural </a:t>
            </a:r>
            <a:r>
              <a:rPr lang="en-US" sz="2400" b="1" dirty="0" smtClean="0"/>
              <a:t>Emphasis</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smtClean="0"/>
              <a:t>Challenges</a:t>
            </a:r>
            <a:endParaRPr lang="en-US" sz="2400" b="1"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391718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848600" cy="1325563"/>
          </a:xfrm>
        </p:spPr>
        <p:txBody>
          <a:bodyPr>
            <a:normAutofit/>
          </a:bodyPr>
          <a:lstStyle/>
          <a:p>
            <a:r>
              <a:rPr lang="en-US" sz="3200" dirty="0" smtClean="0">
                <a:solidFill>
                  <a:schemeClr val="tx1"/>
                </a:solidFill>
              </a:rPr>
              <a:t>National Highway Traffic Safety Administration Funding - NHTSA</a:t>
            </a:r>
            <a:endParaRPr lang="en-US" sz="3200" dirty="0">
              <a:solidFill>
                <a:schemeClr val="tx1"/>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t>General Traffic Enforcement</a:t>
            </a:r>
          </a:p>
          <a:p>
            <a:pPr lvl="1"/>
            <a:r>
              <a:rPr lang="en-US" dirty="0" smtClean="0"/>
              <a:t>LE High Visibility Enforcement</a:t>
            </a:r>
          </a:p>
          <a:p>
            <a:pPr lvl="1"/>
            <a:r>
              <a:rPr lang="en-US" dirty="0" smtClean="0"/>
              <a:t>Speed</a:t>
            </a:r>
          </a:p>
          <a:p>
            <a:pPr lvl="1"/>
            <a:r>
              <a:rPr lang="en-US" dirty="0" smtClean="0"/>
              <a:t>Occupant Protection</a:t>
            </a:r>
          </a:p>
          <a:p>
            <a:pPr lvl="1"/>
            <a:r>
              <a:rPr lang="en-US" dirty="0"/>
              <a:t>Distracted </a:t>
            </a:r>
            <a:r>
              <a:rPr lang="en-US" dirty="0" smtClean="0"/>
              <a:t>Driving</a:t>
            </a:r>
          </a:p>
          <a:p>
            <a:pPr lvl="1"/>
            <a:r>
              <a:rPr lang="en-US" dirty="0" smtClean="0"/>
              <a:t>Impaired Driving</a:t>
            </a:r>
          </a:p>
          <a:p>
            <a:pPr lvl="1"/>
            <a:r>
              <a:rPr lang="en-US" dirty="0" smtClean="0"/>
              <a:t>Roadway Safety</a:t>
            </a:r>
            <a:endParaRPr lang="en-US" dirty="0" smtClean="0"/>
          </a:p>
          <a:p>
            <a:pPr lvl="1"/>
            <a:r>
              <a:rPr lang="en-US" dirty="0" smtClean="0"/>
              <a:t>Pedestrian</a:t>
            </a:r>
          </a:p>
          <a:p>
            <a:pPr lvl="1"/>
            <a:r>
              <a:rPr lang="en-US" dirty="0" smtClean="0"/>
              <a:t>Bicycle Helmet Distribution</a:t>
            </a:r>
          </a:p>
          <a:p>
            <a:pPr lvl="1"/>
            <a:r>
              <a:rPr lang="en-US" dirty="0" smtClean="0"/>
              <a:t>Media/Education</a:t>
            </a:r>
          </a:p>
        </p:txBody>
      </p:sp>
    </p:spTree>
    <p:extLst>
      <p:ext uri="{BB962C8B-B14F-4D97-AF65-F5344CB8AC3E}">
        <p14:creationId xmlns:p14="http://schemas.microsoft.com/office/powerpoint/2010/main" val="4163114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rPr>
              <a:t>National Highway Traffic Safety Administration Funding- NHTSA</a:t>
            </a:r>
            <a:endParaRPr lang="en-US" sz="3200" dirty="0">
              <a:solidFill>
                <a:schemeClr val="tx1"/>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t>Impaired Driving</a:t>
            </a:r>
          </a:p>
          <a:p>
            <a:pPr lvl="1"/>
            <a:r>
              <a:rPr lang="en-US" dirty="0" smtClean="0"/>
              <a:t>LE High Visibility Enforcement</a:t>
            </a:r>
          </a:p>
          <a:p>
            <a:pPr lvl="1"/>
            <a:r>
              <a:rPr lang="en-US" dirty="0" smtClean="0"/>
              <a:t>Advanced Roadside Impaired Driving Enforcement (ARIDE) Training</a:t>
            </a:r>
          </a:p>
          <a:p>
            <a:pPr lvl="1"/>
            <a:r>
              <a:rPr lang="en-US" dirty="0" smtClean="0"/>
              <a:t>Drug Recognition Expert Program</a:t>
            </a:r>
          </a:p>
          <a:p>
            <a:pPr lvl="1"/>
            <a:r>
              <a:rPr lang="en-US" dirty="0" smtClean="0"/>
              <a:t>Iowa Law Enforcement Academy Instruction</a:t>
            </a:r>
          </a:p>
          <a:p>
            <a:pPr lvl="1"/>
            <a:r>
              <a:rPr lang="en-US" dirty="0" smtClean="0"/>
              <a:t>IA Attorney General’s Traffic Safety Resource Prosecutor</a:t>
            </a:r>
          </a:p>
          <a:p>
            <a:pPr lvl="1"/>
            <a:r>
              <a:rPr lang="en-US" dirty="0" smtClean="0"/>
              <a:t>24/7 Sobriety Program</a:t>
            </a:r>
          </a:p>
          <a:p>
            <a:pPr lvl="1"/>
            <a:r>
              <a:rPr lang="en-US" dirty="0" smtClean="0"/>
              <a:t>Media/Education</a:t>
            </a:r>
          </a:p>
        </p:txBody>
      </p:sp>
    </p:spTree>
    <p:extLst>
      <p:ext uri="{BB962C8B-B14F-4D97-AF65-F5344CB8AC3E}">
        <p14:creationId xmlns:p14="http://schemas.microsoft.com/office/powerpoint/2010/main" val="3580895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rPr>
              <a:t>National Highway Traffic Safety Administration Funding - NHTSA</a:t>
            </a:r>
            <a:endParaRPr lang="en-US" sz="3200" dirty="0">
              <a:solidFill>
                <a:schemeClr val="tx1"/>
              </a:solidFill>
            </a:endParaRPr>
          </a:p>
        </p:txBody>
      </p:sp>
      <p:sp>
        <p:nvSpPr>
          <p:cNvPr id="3" name="Content Placeholder 2"/>
          <p:cNvSpPr>
            <a:spLocks noGrp="1"/>
          </p:cNvSpPr>
          <p:nvPr>
            <p:ph idx="1"/>
          </p:nvPr>
        </p:nvSpPr>
        <p:spPr/>
        <p:txBody>
          <a:bodyPr>
            <a:normAutofit/>
          </a:bodyPr>
          <a:lstStyle/>
          <a:p>
            <a:r>
              <a:rPr lang="en-US" b="1" dirty="0" smtClean="0"/>
              <a:t>Occupant Protection</a:t>
            </a:r>
          </a:p>
          <a:p>
            <a:pPr lvl="1"/>
            <a:r>
              <a:rPr lang="en-US" dirty="0" smtClean="0"/>
              <a:t>LE High Visibility Enforcement</a:t>
            </a:r>
          </a:p>
          <a:p>
            <a:pPr lvl="1"/>
            <a:r>
              <a:rPr lang="en-US" dirty="0" smtClean="0"/>
              <a:t>Seatbelt Survey</a:t>
            </a:r>
          </a:p>
          <a:p>
            <a:pPr lvl="1"/>
            <a:r>
              <a:rPr lang="en-US" dirty="0" smtClean="0"/>
              <a:t>Child Protection Survey &amp; Distribution</a:t>
            </a:r>
          </a:p>
          <a:p>
            <a:pPr lvl="1"/>
            <a:r>
              <a:rPr lang="en-US" dirty="0" smtClean="0"/>
              <a:t>Nighttime Enforcement</a:t>
            </a:r>
          </a:p>
          <a:p>
            <a:pPr lvl="1"/>
            <a:r>
              <a:rPr lang="en-US" dirty="0" smtClean="0"/>
              <a:t>Media/Education</a:t>
            </a:r>
          </a:p>
        </p:txBody>
      </p:sp>
    </p:spTree>
    <p:extLst>
      <p:ext uri="{BB962C8B-B14F-4D97-AF65-F5344CB8AC3E}">
        <p14:creationId xmlns:p14="http://schemas.microsoft.com/office/powerpoint/2010/main" val="1934273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rPr>
              <a:t>National Highway Traffic Safety Administration Funding - NHTSA</a:t>
            </a:r>
            <a:endParaRPr lang="en-US" sz="3200" dirty="0">
              <a:solidFill>
                <a:schemeClr val="tx1"/>
              </a:solidFill>
            </a:endParaRPr>
          </a:p>
        </p:txBody>
      </p:sp>
      <p:sp>
        <p:nvSpPr>
          <p:cNvPr id="3" name="Content Placeholder 2"/>
          <p:cNvSpPr>
            <a:spLocks noGrp="1"/>
          </p:cNvSpPr>
          <p:nvPr>
            <p:ph idx="1"/>
          </p:nvPr>
        </p:nvSpPr>
        <p:spPr/>
        <p:txBody>
          <a:bodyPr>
            <a:normAutofit/>
          </a:bodyPr>
          <a:lstStyle/>
          <a:p>
            <a:r>
              <a:rPr lang="en-US" b="1" dirty="0" smtClean="0"/>
              <a:t>Data Improvement</a:t>
            </a:r>
          </a:p>
          <a:p>
            <a:pPr lvl="1"/>
            <a:r>
              <a:rPr lang="en-US" dirty="0" smtClean="0"/>
              <a:t>DOT </a:t>
            </a:r>
            <a:r>
              <a:rPr lang="en-US" dirty="0" err="1" smtClean="0"/>
              <a:t>TraCs</a:t>
            </a:r>
            <a:endParaRPr lang="en-US" dirty="0" smtClean="0"/>
          </a:p>
          <a:p>
            <a:pPr lvl="1"/>
            <a:r>
              <a:rPr lang="en-US" dirty="0" smtClean="0"/>
              <a:t>DOT Traffic &amp; Safety</a:t>
            </a:r>
          </a:p>
          <a:p>
            <a:pPr lvl="1"/>
            <a:r>
              <a:rPr lang="en-US" dirty="0" smtClean="0"/>
              <a:t>DOT Iowa Crash Analysis Tool (ICAT)</a:t>
            </a:r>
          </a:p>
          <a:p>
            <a:pPr lvl="1"/>
            <a:r>
              <a:rPr lang="en-US" dirty="0" smtClean="0"/>
              <a:t>IA Department of Public Health – EMS </a:t>
            </a:r>
            <a:r>
              <a:rPr lang="en-US" dirty="0" smtClean="0"/>
              <a:t>Response Time</a:t>
            </a:r>
            <a:endParaRPr lang="en-US" dirty="0" smtClean="0"/>
          </a:p>
          <a:p>
            <a:pPr lvl="1"/>
            <a:r>
              <a:rPr lang="en-US" dirty="0" smtClean="0"/>
              <a:t>University of IA – Injury Prevention Research and National Driving Simulator</a:t>
            </a:r>
          </a:p>
          <a:p>
            <a:pPr lvl="1"/>
            <a:endParaRPr lang="en-US" b="1" dirty="0" smtClean="0"/>
          </a:p>
        </p:txBody>
      </p:sp>
    </p:spTree>
    <p:extLst>
      <p:ext uri="{BB962C8B-B14F-4D97-AF65-F5344CB8AC3E}">
        <p14:creationId xmlns:p14="http://schemas.microsoft.com/office/powerpoint/2010/main" val="938309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rPr>
              <a:t>National Highway Traffic Safety Administration Funding - NHTSA</a:t>
            </a:r>
            <a:endParaRPr lang="en-US" sz="3200" dirty="0">
              <a:solidFill>
                <a:schemeClr val="tx1"/>
              </a:solidFill>
            </a:endParaRPr>
          </a:p>
        </p:txBody>
      </p:sp>
      <p:sp>
        <p:nvSpPr>
          <p:cNvPr id="3" name="Content Placeholder 2"/>
          <p:cNvSpPr>
            <a:spLocks noGrp="1"/>
          </p:cNvSpPr>
          <p:nvPr>
            <p:ph idx="1"/>
          </p:nvPr>
        </p:nvSpPr>
        <p:spPr/>
        <p:txBody>
          <a:bodyPr>
            <a:normAutofit/>
          </a:bodyPr>
          <a:lstStyle/>
          <a:p>
            <a:r>
              <a:rPr lang="en-US" b="1" dirty="0" smtClean="0"/>
              <a:t>Motorcycles</a:t>
            </a:r>
          </a:p>
          <a:p>
            <a:pPr lvl="1"/>
            <a:r>
              <a:rPr lang="en-US" dirty="0" smtClean="0"/>
              <a:t>DOT Motorcycle Rider Education</a:t>
            </a:r>
          </a:p>
          <a:p>
            <a:pPr lvl="1"/>
            <a:r>
              <a:rPr lang="en-US" dirty="0" smtClean="0"/>
              <a:t>Share the Road Media &amp; Education</a:t>
            </a:r>
            <a:endParaRPr lang="en-US" dirty="0"/>
          </a:p>
        </p:txBody>
      </p:sp>
    </p:spTree>
    <p:extLst>
      <p:ext uri="{BB962C8B-B14F-4D97-AF65-F5344CB8AC3E}">
        <p14:creationId xmlns:p14="http://schemas.microsoft.com/office/powerpoint/2010/main" val="29065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rPr>
              <a:t>GTSB Partners/Contracts</a:t>
            </a:r>
            <a:endParaRPr lang="en-US" sz="3200" dirty="0">
              <a:solidFill>
                <a:schemeClr val="tx1"/>
              </a:solidFill>
            </a:endParaRPr>
          </a:p>
        </p:txBody>
      </p:sp>
      <p:sp>
        <p:nvSpPr>
          <p:cNvPr id="3" name="Content Placeholder 2"/>
          <p:cNvSpPr>
            <a:spLocks noGrp="1"/>
          </p:cNvSpPr>
          <p:nvPr>
            <p:ph idx="1"/>
          </p:nvPr>
        </p:nvSpPr>
        <p:spPr>
          <a:xfrm>
            <a:off x="457200" y="1371601"/>
            <a:ext cx="7848600" cy="4754564"/>
          </a:xfrm>
        </p:spPr>
        <p:txBody>
          <a:bodyPr>
            <a:normAutofit/>
          </a:bodyPr>
          <a:lstStyle/>
          <a:p>
            <a:pPr lvl="0"/>
            <a:r>
              <a:rPr lang="en-US" sz="2000" dirty="0" smtClean="0">
                <a:solidFill>
                  <a:srgbClr val="D2533C"/>
                </a:solidFill>
              </a:rPr>
              <a:t>201 Law Enforcement Contracts</a:t>
            </a:r>
          </a:p>
          <a:p>
            <a:pPr lvl="1"/>
            <a:r>
              <a:rPr lang="en-US" sz="1600" dirty="0" smtClean="0">
                <a:solidFill>
                  <a:srgbClr val="D2533C"/>
                </a:solidFill>
              </a:rPr>
              <a:t>General</a:t>
            </a:r>
          </a:p>
          <a:p>
            <a:pPr lvl="1"/>
            <a:r>
              <a:rPr lang="en-US" sz="1600" dirty="0" smtClean="0">
                <a:solidFill>
                  <a:srgbClr val="D2533C"/>
                </a:solidFill>
              </a:rPr>
              <a:t>Impaired</a:t>
            </a:r>
          </a:p>
          <a:p>
            <a:pPr lvl="1"/>
            <a:r>
              <a:rPr lang="en-US" sz="1600" dirty="0" smtClean="0">
                <a:solidFill>
                  <a:srgbClr val="D2533C"/>
                </a:solidFill>
              </a:rPr>
              <a:t>Occupant Protection</a:t>
            </a:r>
          </a:p>
          <a:p>
            <a:pPr lvl="0"/>
            <a:r>
              <a:rPr lang="en-US" sz="2000" dirty="0" smtClean="0">
                <a:solidFill>
                  <a:srgbClr val="D2533C"/>
                </a:solidFill>
              </a:rPr>
              <a:t>23 Law Enforcement Project Contracts</a:t>
            </a:r>
          </a:p>
          <a:p>
            <a:pPr lvl="1"/>
            <a:r>
              <a:rPr lang="en-US" sz="1600" dirty="0" smtClean="0">
                <a:solidFill>
                  <a:srgbClr val="D2533C"/>
                </a:solidFill>
              </a:rPr>
              <a:t>Excessive Speed</a:t>
            </a:r>
          </a:p>
          <a:p>
            <a:pPr lvl="1"/>
            <a:r>
              <a:rPr lang="en-US" sz="1600" dirty="0" smtClean="0">
                <a:solidFill>
                  <a:srgbClr val="D2533C"/>
                </a:solidFill>
              </a:rPr>
              <a:t>Pedestrian</a:t>
            </a:r>
          </a:p>
          <a:p>
            <a:pPr lvl="1"/>
            <a:r>
              <a:rPr lang="en-US" sz="1600" dirty="0" smtClean="0">
                <a:solidFill>
                  <a:srgbClr val="D2533C"/>
                </a:solidFill>
              </a:rPr>
              <a:t>Nighttime </a:t>
            </a:r>
            <a:r>
              <a:rPr lang="en-US" sz="1600" dirty="0" smtClean="0">
                <a:solidFill>
                  <a:srgbClr val="D2533C"/>
                </a:solidFill>
              </a:rPr>
              <a:t>Seatbelt</a:t>
            </a:r>
          </a:p>
          <a:p>
            <a:r>
              <a:rPr lang="en-US" sz="2000" dirty="0" smtClean="0">
                <a:solidFill>
                  <a:srgbClr val="D2533C"/>
                </a:solidFill>
              </a:rPr>
              <a:t>27 Research, Data Improvement, Traffic Safety Survey, Training Contracts</a:t>
            </a:r>
          </a:p>
          <a:p>
            <a:pPr lvl="1"/>
            <a:r>
              <a:rPr lang="en-US" sz="1600" dirty="0" smtClean="0">
                <a:solidFill>
                  <a:srgbClr val="D2533C"/>
                </a:solidFill>
              </a:rPr>
              <a:t>University of Iowa</a:t>
            </a:r>
          </a:p>
          <a:p>
            <a:pPr lvl="1"/>
            <a:r>
              <a:rPr lang="en-US" sz="1600" dirty="0" smtClean="0">
                <a:solidFill>
                  <a:srgbClr val="D2533C"/>
                </a:solidFill>
              </a:rPr>
              <a:t>Iowa State University</a:t>
            </a:r>
          </a:p>
          <a:p>
            <a:pPr lvl="1"/>
            <a:r>
              <a:rPr lang="en-US" sz="1600" dirty="0" smtClean="0">
                <a:solidFill>
                  <a:srgbClr val="D2533C"/>
                </a:solidFill>
              </a:rPr>
              <a:t>Iowa Law Enforcement Academy</a:t>
            </a:r>
          </a:p>
          <a:p>
            <a:pPr lvl="1"/>
            <a:r>
              <a:rPr lang="en-US" sz="1600" dirty="0" smtClean="0">
                <a:solidFill>
                  <a:srgbClr val="D2533C"/>
                </a:solidFill>
              </a:rPr>
              <a:t>Attorney General Prosecuting Attorney Training Coordinator</a:t>
            </a:r>
          </a:p>
          <a:p>
            <a:r>
              <a:rPr lang="en-US" sz="2000" dirty="0" smtClean="0">
                <a:solidFill>
                  <a:srgbClr val="D2533C"/>
                </a:solidFill>
              </a:rPr>
              <a:t>20 Media/Educational Contracts</a:t>
            </a:r>
          </a:p>
          <a:p>
            <a:pPr lvl="1"/>
            <a:endParaRPr lang="en-US" sz="1600" dirty="0">
              <a:solidFill>
                <a:srgbClr val="D2533C"/>
              </a:solidFill>
            </a:endParaRPr>
          </a:p>
          <a:p>
            <a:pPr marL="0" indent="0">
              <a:buNone/>
            </a:pPr>
            <a:endParaRPr lang="en-US" dirty="0"/>
          </a:p>
        </p:txBody>
      </p:sp>
    </p:spTree>
    <p:extLst>
      <p:ext uri="{BB962C8B-B14F-4D97-AF65-F5344CB8AC3E}">
        <p14:creationId xmlns:p14="http://schemas.microsoft.com/office/powerpoint/2010/main" val="4698483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p:cNvSpPr>
          <p:nvPr>
            <p:ph type="body" sz="quarter" idx="15"/>
          </p:nvPr>
        </p:nvSpPr>
        <p:spPr>
          <a:xfrm>
            <a:off x="7467600" y="304800"/>
            <a:ext cx="1371600" cy="2209800"/>
          </a:xfrm>
        </p:spPr>
        <p:txBody>
          <a:bodyPr>
            <a:normAutofit/>
          </a:bodyPr>
          <a:lstStyle/>
          <a:p>
            <a:pPr algn="l"/>
            <a:endParaRPr lang="en-US" dirty="0"/>
          </a:p>
          <a:p>
            <a:pPr algn="l"/>
            <a:endParaRPr lang="en-US" dirty="0"/>
          </a:p>
          <a:p>
            <a:pPr algn="l"/>
            <a:endParaRPr lang="en-US" dirty="0"/>
          </a:p>
        </p:txBody>
      </p:sp>
      <p:sp>
        <p:nvSpPr>
          <p:cNvPr id="5" name="Text Placeholder 4"/>
          <p:cNvSpPr>
            <a:spLocks noGrp="1"/>
          </p:cNvSpPr>
          <p:nvPr>
            <p:ph type="body" sz="quarter" idx="10"/>
          </p:nvPr>
        </p:nvSpPr>
        <p:spPr/>
        <p:txBody>
          <a:bodyPr/>
          <a:lstStyle/>
          <a:p>
            <a:r>
              <a:rPr lang="en-US" sz="3200" dirty="0"/>
              <a:t>Iowa Fatality Reduction Task Force</a:t>
            </a:r>
          </a:p>
        </p:txBody>
      </p:sp>
      <p:pic>
        <p:nvPicPr>
          <p:cNvPr id="6" name="Picture Placeholder 5" descr="http://theiowarepublican.com/wp-content/uploads/2013/02/IowaSenate.jpg"/>
          <p:cNvPicPr>
            <a:picLocks noGrp="1"/>
          </p:cNvPicPr>
          <p:nvPr>
            <p:ph type="pic" sz="quarter" idx="11"/>
          </p:nvPr>
        </p:nvPicPr>
        <p:blipFill>
          <a:blip r:embed="rId3">
            <a:extLst>
              <a:ext uri="{28A0092B-C50C-407E-A947-70E740481C1C}">
                <a14:useLocalDpi xmlns:a14="http://schemas.microsoft.com/office/drawing/2010/main" val="0"/>
              </a:ext>
            </a:extLst>
          </a:blip>
          <a:srcRect l="12735" r="12735"/>
          <a:stretch>
            <a:fillRect/>
          </a:stretch>
        </p:blipFill>
        <p:spPr bwMode="auto">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Contemporary Photo Album">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ContemporaryPhotoAlbum</Template>
  <TotalTime>0</TotalTime>
  <Words>765</Words>
  <Application>Microsoft Office PowerPoint</Application>
  <PresentationFormat>On-screen Show (4:3)</PresentationFormat>
  <Paragraphs>145</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Contemporary Photo Album</vt:lpstr>
      <vt:lpstr>PowerPoint Presentation</vt:lpstr>
      <vt:lpstr>PowerPoint Presentation</vt:lpstr>
      <vt:lpstr>National Highway Traffic Safety Administration Funding - NHTSA</vt:lpstr>
      <vt:lpstr>National Highway Traffic Safety Administration Funding- NHTSA</vt:lpstr>
      <vt:lpstr>National Highway Traffic Safety Administration Funding - NHTSA</vt:lpstr>
      <vt:lpstr>National Highway Traffic Safety Administration Funding - NHTSA</vt:lpstr>
      <vt:lpstr>National Highway Traffic Safety Administration Funding - NHTSA</vt:lpstr>
      <vt:lpstr>GTSB Partners/Contracts</vt:lpstr>
      <vt:lpstr>PowerPoint Presentation</vt:lpstr>
      <vt:lpstr>Fatality Reduction Task Force – Call to Action</vt:lpstr>
      <vt:lpstr>Fatality Reduction Task Force – Call to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Media Content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2014-07-31T20:20:49Z</dcterms:created>
  <dcterms:modified xsi:type="dcterms:W3CDTF">2021-11-08T21:22:38Z</dcterms:modified>
</cp:coreProperties>
</file>