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332" r:id="rId3"/>
    <p:sldId id="334" r:id="rId4"/>
    <p:sldId id="353" r:id="rId5"/>
    <p:sldId id="343" r:id="rId6"/>
    <p:sldId id="349" r:id="rId7"/>
    <p:sldId id="333" r:id="rId8"/>
    <p:sldId id="364" r:id="rId9"/>
    <p:sldId id="366" r:id="rId10"/>
    <p:sldId id="287"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69686D"/>
    <a:srgbClr val="34495E"/>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10" autoAdjust="0"/>
    <p:restoredTop sz="95574" autoAdjust="0"/>
  </p:normalViewPr>
  <p:slideViewPr>
    <p:cSldViewPr>
      <p:cViewPr varScale="1">
        <p:scale>
          <a:sx n="133" d="100"/>
          <a:sy n="133" d="100"/>
        </p:scale>
        <p:origin x="504"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62" d="100"/>
          <a:sy n="62" d="100"/>
        </p:scale>
        <p:origin x="312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10/28/2021</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10/28/2021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10</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November 9, 2021</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SFY2022</a:t>
            </a:r>
          </a:p>
          <a:p>
            <a:pPr lvl="1">
              <a:spcAft>
                <a:spcPts val="1200"/>
              </a:spcAft>
            </a:pPr>
            <a:r>
              <a:rPr lang="en-US" dirty="0"/>
              <a:t>Total number of projects awarded: 2</a:t>
            </a:r>
          </a:p>
          <a:p>
            <a:pPr lvl="1">
              <a:spcAft>
                <a:spcPts val="1200"/>
              </a:spcAft>
            </a:pPr>
            <a:r>
              <a:rPr lang="en-US" dirty="0"/>
              <a:t>Total project costs: $1,527,066</a:t>
            </a:r>
          </a:p>
          <a:p>
            <a:pPr lvl="1">
              <a:spcAft>
                <a:spcPts val="1200"/>
              </a:spcAft>
            </a:pPr>
            <a:r>
              <a:rPr lang="en-US" dirty="0"/>
              <a:t>Total amount awarded: $981,653</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4189665384"/>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$905,101</a:t>
                      </a:r>
                    </a:p>
                  </a:txBody>
                  <a:tcPr/>
                </a:tc>
                <a:tc>
                  <a:txBody>
                    <a:bodyPr/>
                    <a:lstStyle/>
                    <a:p>
                      <a:pPr algn="ctr"/>
                      <a:r>
                        <a:rPr lang="en-US" sz="1500" dirty="0">
                          <a:latin typeface="PT Sans" panose="020B0503020203020204"/>
                        </a:rPr>
                        <a:t>$452,550</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2022 current Road Use Tax Revenue (as of 9/30/2021)</a:t>
                      </a:r>
                    </a:p>
                  </a:txBody>
                  <a:tcPr>
                    <a:solidFill>
                      <a:schemeClr val="tx1"/>
                    </a:solidFill>
                  </a:tcPr>
                </a:tc>
                <a:tc>
                  <a:txBody>
                    <a:bodyPr/>
                    <a:lstStyle/>
                    <a:p>
                      <a:pPr algn="ctr"/>
                      <a:r>
                        <a:rPr lang="en-US" sz="1500" dirty="0">
                          <a:latin typeface="PT Sans" panose="020B0503020203020204"/>
                        </a:rPr>
                        <a:t>$3,047,370.62</a:t>
                      </a:r>
                    </a:p>
                  </a:txBody>
                  <a:tcPr/>
                </a:tc>
                <a:tc>
                  <a:txBody>
                    <a:bodyPr/>
                    <a:lstStyle/>
                    <a:p>
                      <a:pPr algn="ctr"/>
                      <a:r>
                        <a:rPr lang="en-US" sz="1500" dirty="0">
                          <a:latin typeface="PT Sans" panose="020B0503020203020204"/>
                        </a:rPr>
                        <a:t>$1,523,685.31</a:t>
                      </a:r>
                    </a:p>
                  </a:txBody>
                  <a:tcPr/>
                </a:tc>
                <a:extLst>
                  <a:ext uri="{0D108BD9-81ED-4DB2-BD59-A6C34878D82A}">
                    <a16:rowId xmlns:a16="http://schemas.microsoft.com/office/drawing/2014/main" val="3405443125"/>
                  </a:ext>
                </a:extLst>
              </a:tr>
              <a:tr h="508000">
                <a:tc>
                  <a:txBody>
                    <a:bodyPr/>
                    <a:lstStyle/>
                    <a:p>
                      <a:r>
                        <a:rPr lang="en-US" sz="1500" b="0">
                          <a:solidFill>
                            <a:schemeClr val="bg1"/>
                          </a:solidFill>
                          <a:latin typeface="PT Sans" panose="020B0503020203020204"/>
                        </a:rPr>
                        <a:t>Current Unobligated Balance (as of 9/30/2021</a:t>
                      </a:r>
                      <a:r>
                        <a:rPr lang="en-US" sz="1500" b="0" dirty="0">
                          <a:solidFill>
                            <a:schemeClr val="bg1"/>
                          </a:solidFill>
                          <a:latin typeface="PT Sans" panose="020B0503020203020204"/>
                        </a:rPr>
                        <a:t>)</a:t>
                      </a:r>
                    </a:p>
                  </a:txBody>
                  <a:tcPr>
                    <a:solidFill>
                      <a:schemeClr val="tx1"/>
                    </a:solidFill>
                  </a:tcPr>
                </a:tc>
                <a:tc>
                  <a:txBody>
                    <a:bodyPr/>
                    <a:lstStyle/>
                    <a:p>
                      <a:pPr algn="ctr"/>
                      <a:r>
                        <a:rPr lang="en-US" sz="1500" dirty="0">
                          <a:latin typeface="PT Sans" panose="020B0503020203020204"/>
                        </a:rPr>
                        <a:t>$4,743,001.26</a:t>
                      </a:r>
                    </a:p>
                  </a:txBody>
                  <a:tcPr/>
                </a:tc>
                <a:tc>
                  <a:txBody>
                    <a:bodyPr/>
                    <a:lstStyle/>
                    <a:p>
                      <a:pPr algn="ctr"/>
                      <a:r>
                        <a:rPr lang="en-US" sz="1500" dirty="0">
                          <a:latin typeface="PT Sans" panose="020B0503020203020204"/>
                        </a:rPr>
                        <a:t>$1,989,339.79</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fontScale="92500" lnSpcReduction="10000"/>
          </a:bodyPr>
          <a:lstStyle/>
          <a:p>
            <a:pPr marL="457200" indent="-457200">
              <a:spcBef>
                <a:spcPts val="0"/>
              </a:spcBef>
              <a:spcAft>
                <a:spcPts val="1200"/>
              </a:spcAft>
              <a:buClr>
                <a:schemeClr val="tx1"/>
              </a:buClr>
              <a:buFontTx/>
              <a:buChar char="•"/>
              <a:defRPr/>
            </a:pPr>
            <a:r>
              <a:rPr lang="en-US" sz="2400" dirty="0">
                <a:cs typeface="Arial" pitchFamily="34" charset="0"/>
              </a:rPr>
              <a:t>Growth Potential</a:t>
            </a:r>
          </a:p>
          <a:p>
            <a:pPr marL="457200" indent="-457200">
              <a:spcBef>
                <a:spcPts val="0"/>
              </a:spcBef>
              <a:spcAft>
                <a:spcPts val="1200"/>
              </a:spcAft>
              <a:buClr>
                <a:schemeClr val="tx1"/>
              </a:buClr>
              <a:buFontTx/>
              <a:buChar char="•"/>
              <a:defRPr/>
            </a:pPr>
            <a:r>
              <a:rPr lang="en-US" sz="2400" dirty="0">
                <a:cs typeface="Arial" pitchFamily="34" charset="0"/>
              </a:rPr>
              <a:t>Average wages meet at least 100% </a:t>
            </a:r>
            <a:r>
              <a:rPr lang="en-US" sz="2400" dirty="0" err="1">
                <a:cs typeface="Arial" pitchFamily="34" charset="0"/>
              </a:rPr>
              <a:t>laborshed</a:t>
            </a:r>
            <a:r>
              <a:rPr lang="en-US" sz="2400" dirty="0">
                <a:cs typeface="Arial" pitchFamily="34" charset="0"/>
              </a:rPr>
              <a:t> wage</a:t>
            </a:r>
          </a:p>
          <a:p>
            <a:pPr marL="457200" indent="-457200">
              <a:spcBef>
                <a:spcPts val="0"/>
              </a:spcBef>
              <a:spcAft>
                <a:spcPts val="1200"/>
              </a:spcAft>
              <a:buClr>
                <a:schemeClr val="tx1"/>
              </a:buClr>
              <a:buFontTx/>
              <a:buChar char="•"/>
              <a:defRPr/>
            </a:pPr>
            <a:r>
              <a:rPr lang="en-US" sz="2400" dirty="0">
                <a:cs typeface="Arial" pitchFamily="34" charset="0"/>
              </a:rPr>
              <a:t>Quality of Jobs</a:t>
            </a:r>
          </a:p>
          <a:p>
            <a:pPr marL="457200" indent="-457200">
              <a:spcBef>
                <a:spcPts val="0"/>
              </a:spcBef>
              <a:spcAft>
                <a:spcPts val="1200"/>
              </a:spcAft>
              <a:buClr>
                <a:schemeClr val="tx1"/>
              </a:buClr>
              <a:buFontTx/>
              <a:buChar char="•"/>
              <a:defRPr/>
            </a:pPr>
            <a:r>
              <a:rPr lang="en-US" sz="2400" dirty="0">
                <a:cs typeface="Arial" pitchFamily="34" charset="0"/>
              </a:rPr>
              <a:t>No pattern of violations</a:t>
            </a:r>
          </a:p>
          <a:p>
            <a:pPr marL="457200" indent="-457200">
              <a:spcBef>
                <a:spcPts val="0"/>
              </a:spcBef>
              <a:spcAft>
                <a:spcPts val="1200"/>
              </a:spcAft>
              <a:buClr>
                <a:schemeClr val="tx1"/>
              </a:buClr>
              <a:buFontTx/>
              <a:buChar char="•"/>
              <a:defRPr/>
            </a:pPr>
            <a:r>
              <a:rPr lang="en-US" sz="2400" dirty="0">
                <a:cs typeface="Arial" pitchFamily="34" charset="0"/>
              </a:rPr>
              <a:t>In-state suppliers</a:t>
            </a:r>
          </a:p>
          <a:p>
            <a:pPr marL="457200" indent="-457200">
              <a:spcBef>
                <a:spcPts val="0"/>
              </a:spcBef>
              <a:spcAft>
                <a:spcPts val="1200"/>
              </a:spcAft>
              <a:buClr>
                <a:schemeClr val="tx1"/>
              </a:buClr>
              <a:buFontTx/>
              <a:buChar char="•"/>
              <a:defRPr/>
            </a:pPr>
            <a:r>
              <a:rPr lang="en-US" sz="2400" dirty="0">
                <a:cs typeface="Arial" pitchFamily="34" charset="0"/>
              </a:rPr>
              <a:t>Impact on import substitution</a:t>
            </a:r>
          </a:p>
          <a:p>
            <a:pPr marL="457200" indent="-457200">
              <a:spcBef>
                <a:spcPts val="0"/>
              </a:spcBef>
              <a:spcAft>
                <a:spcPts val="1200"/>
              </a:spcAft>
              <a:buClr>
                <a:schemeClr val="tx1"/>
              </a:buClr>
              <a:buFontTx/>
              <a:buChar char="•"/>
              <a:defRPr/>
            </a:pPr>
            <a:r>
              <a:rPr lang="en-US" sz="2400" dirty="0">
                <a:cs typeface="Arial" pitchFamily="34" charset="0"/>
              </a:rPr>
              <a:t>Few Iowa competitors</a:t>
            </a:r>
          </a:p>
          <a:p>
            <a:pPr marL="457200" indent="-457200">
              <a:spcBef>
                <a:spcPts val="0"/>
              </a:spcBef>
              <a:spcAft>
                <a:spcPts val="1200"/>
              </a:spcAft>
              <a:buClr>
                <a:schemeClr val="tx1"/>
              </a:buClr>
              <a:buFontTx/>
              <a:buChar char="•"/>
              <a:defRPr/>
            </a:pPr>
            <a:r>
              <a:rPr lang="en-US" sz="2400" dirty="0">
                <a:cs typeface="Arial" pitchFamily="34" charset="0"/>
              </a:rPr>
              <a:t>Operating expenditures spent in Iowa</a:t>
            </a:r>
          </a:p>
          <a:p>
            <a:pPr marL="457200" indent="-457200">
              <a:spcBef>
                <a:spcPts val="0"/>
              </a:spcBef>
              <a:spcAft>
                <a:spcPts val="1200"/>
              </a:spcAft>
              <a:buClr>
                <a:schemeClr val="tx1"/>
              </a:buClr>
              <a:buFontTx/>
              <a:buChar char="•"/>
              <a:defRPr/>
            </a:pPr>
            <a:r>
              <a:rPr lang="en-US" sz="2400" dirty="0">
                <a:cs typeface="Arial" pitchFamily="34" charset="0"/>
              </a:rPr>
              <a:t>Out-of-state sales</a:t>
            </a:r>
          </a:p>
          <a:p>
            <a:pPr marL="457200" indent="-457200">
              <a:spcBef>
                <a:spcPts val="0"/>
              </a:spcBef>
              <a:spcAft>
                <a:spcPts val="1200"/>
              </a:spcAft>
              <a:buClr>
                <a:schemeClr val="tx1"/>
              </a:buClr>
              <a:buFontTx/>
              <a:buChar char="•"/>
              <a:defRPr/>
            </a:pPr>
            <a:r>
              <a:rPr lang="en-US" sz="2400" dirty="0">
                <a:cs typeface="Arial" pitchFamily="34" charset="0"/>
              </a:rPr>
              <a:t>Hiring preferences to Iowa residents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Immediate Opportunity Project Evaluation Criteria</a:t>
            </a:r>
          </a:p>
        </p:txBody>
      </p:sp>
    </p:spTree>
    <p:extLst>
      <p:ext uri="{BB962C8B-B14F-4D97-AF65-F5344CB8AC3E}">
        <p14:creationId xmlns:p14="http://schemas.microsoft.com/office/powerpoint/2010/main" val="201062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9" name="Title 10">
            <a:extLst>
              <a:ext uri="{FF2B5EF4-FFF2-40B4-BE49-F238E27FC236}">
                <a16:creationId xmlns:a16="http://schemas.microsoft.com/office/drawing/2014/main" id="{31665C7D-5068-47C1-AE72-60DCFB88CD4A}"/>
              </a:ext>
            </a:extLst>
          </p:cNvPr>
          <p:cNvSpPr txBox="1">
            <a:spLocks/>
          </p:cNvSpPr>
          <p:nvPr/>
        </p:nvSpPr>
        <p:spPr>
          <a:xfrm>
            <a:off x="539552" y="784410"/>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Immediate Opportunity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2" y="1988840"/>
            <a:ext cx="8871715" cy="844612"/>
            <a:chOff x="172362" y="2033593"/>
            <a:chExt cx="8871715"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2" y="2033593"/>
              <a:ext cx="8871715" cy="844612"/>
              <a:chOff x="173244" y="2962504"/>
              <a:chExt cx="8871715"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56105" y="3115112"/>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4" y="2962504"/>
                <a:ext cx="253898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717085" y="2962504"/>
                <a:ext cx="1238856"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3960801" y="2962504"/>
                <a:ext cx="755049"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2813405" y="3212976"/>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3941221" y="3215697"/>
                <a:ext cx="764909"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JOBS</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729689" y="2033593"/>
              <a:ext cx="1438038"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734549" y="2209677"/>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9523" y="4864696"/>
            <a:ext cx="2545024" cy="170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36">
            <a:extLst>
              <a:ext uri="{FF2B5EF4-FFF2-40B4-BE49-F238E27FC236}">
                <a16:creationId xmlns:a16="http://schemas.microsoft.com/office/drawing/2014/main" id="{E00859C6-12D3-4D0F-B8C7-2B1B23B99576}"/>
              </a:ext>
            </a:extLst>
          </p:cNvPr>
          <p:cNvSpPr>
            <a:spLocks noChangeAspect="1"/>
          </p:cNvSpPr>
          <p:nvPr/>
        </p:nvSpPr>
        <p:spPr>
          <a:xfrm>
            <a:off x="4385510" y="6009296"/>
            <a:ext cx="136525" cy="1285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a:extLst>
              <a:ext uri="{FF2B5EF4-FFF2-40B4-BE49-F238E27FC236}">
                <a16:creationId xmlns:a16="http://schemas.microsoft.com/office/drawing/2014/main" id="{458B8E5C-6A93-412B-9B63-37536E9474E7}"/>
              </a:ext>
            </a:extLst>
          </p:cNvPr>
          <p:cNvGraphicFramePr>
            <a:graphicFrameLocks noGrp="1"/>
          </p:cNvGraphicFramePr>
          <p:nvPr>
            <p:extLst>
              <p:ext uri="{D42A27DB-BD31-4B8C-83A1-F6EECF244321}">
                <p14:modId xmlns:p14="http://schemas.microsoft.com/office/powerpoint/2010/main" val="1071100232"/>
              </p:ext>
            </p:extLst>
          </p:nvPr>
        </p:nvGraphicFramePr>
        <p:xfrm>
          <a:off x="123922" y="2843458"/>
          <a:ext cx="8896156" cy="944880"/>
        </p:xfrm>
        <a:graphic>
          <a:graphicData uri="http://schemas.openxmlformats.org/drawingml/2006/table">
            <a:tbl>
              <a:tblPr firstRow="1" bandRow="1">
                <a:tableStyleId>{9D7B26C5-4107-4FEC-AEDC-1716B250A1EF}</a:tableStyleId>
              </a:tblPr>
              <a:tblGrid>
                <a:gridCol w="2543840">
                  <a:extLst>
                    <a:ext uri="{9D8B030D-6E8A-4147-A177-3AD203B41FA5}">
                      <a16:colId xmlns:a16="http://schemas.microsoft.com/office/drawing/2014/main" val="2383318301"/>
                    </a:ext>
                  </a:extLst>
                </a:gridCol>
                <a:gridCol w="1243946">
                  <a:extLst>
                    <a:ext uri="{9D8B030D-6E8A-4147-A177-3AD203B41FA5}">
                      <a16:colId xmlns:a16="http://schemas.microsoft.com/office/drawing/2014/main" val="43600084"/>
                    </a:ext>
                  </a:extLst>
                </a:gridCol>
                <a:gridCol w="772278">
                  <a:extLst>
                    <a:ext uri="{9D8B030D-6E8A-4147-A177-3AD203B41FA5}">
                      <a16:colId xmlns:a16="http://schemas.microsoft.com/office/drawing/2014/main" val="1152225767"/>
                    </a:ext>
                  </a:extLst>
                </a:gridCol>
                <a:gridCol w="1440160">
                  <a:extLst>
                    <a:ext uri="{9D8B030D-6E8A-4147-A177-3AD203B41FA5}">
                      <a16:colId xmlns:a16="http://schemas.microsoft.com/office/drawing/2014/main" val="1394694847"/>
                    </a:ext>
                  </a:extLst>
                </a:gridCol>
                <a:gridCol w="1413239">
                  <a:extLst>
                    <a:ext uri="{9D8B030D-6E8A-4147-A177-3AD203B41FA5}">
                      <a16:colId xmlns:a16="http://schemas.microsoft.com/office/drawing/2014/main" val="754278206"/>
                    </a:ext>
                  </a:extLst>
                </a:gridCol>
                <a:gridCol w="1482693">
                  <a:extLst>
                    <a:ext uri="{9D8B030D-6E8A-4147-A177-3AD203B41FA5}">
                      <a16:colId xmlns:a16="http://schemas.microsoft.com/office/drawing/2014/main" val="2888471609"/>
                    </a:ext>
                  </a:extLst>
                </a:gridCol>
              </a:tblGrid>
              <a:tr h="774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Widening of approximately 1,730 feet of Cumming Avenue and paving of 510 feet of 50th Street.</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Cumming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136</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$1,647,669</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$1,318,135</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868495"/>
                  </a:ext>
                </a:extLst>
              </a:tr>
            </a:tbl>
          </a:graphicData>
        </a:graphic>
      </p:graphicFrame>
    </p:spTree>
    <p:extLst>
      <p:ext uri="{BB962C8B-B14F-4D97-AF65-F5344CB8AC3E}">
        <p14:creationId xmlns:p14="http://schemas.microsoft.com/office/powerpoint/2010/main" val="219560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980684"/>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Cumming</a:t>
            </a:r>
          </a:p>
          <a:p>
            <a:pPr marL="0" indent="0">
              <a:spcBef>
                <a:spcPts val="0"/>
              </a:spcBef>
              <a:buClr>
                <a:schemeClr val="tx1"/>
              </a:buClr>
              <a:buNone/>
              <a:defRPr/>
            </a:pPr>
            <a:r>
              <a:rPr lang="en-US" sz="1800" b="1" dirty="0">
                <a:latin typeface="PT Sans" panose="020B0503020203020204"/>
                <a:cs typeface="Arial" pitchFamily="34" charset="0"/>
              </a:rPr>
              <a:t>(Immediate Opportunity)</a:t>
            </a:r>
          </a:p>
          <a:p>
            <a:pPr marL="0" indent="0">
              <a:buNone/>
            </a:pPr>
            <a:r>
              <a:rPr lang="en-US" sz="1800" dirty="0">
                <a:latin typeface="PT Sans" panose="020B0503020203020204"/>
              </a:rPr>
              <a:t>Widening of approximately 1,730 feet of Cumming Avenue and paving of 510 feet of 50th Street located on the west side of town.  This improvement is necessary to provide improved access to the proposed site of Hy-Vee Warehouse, a distribution warehouse and office.</a:t>
            </a:r>
          </a:p>
          <a:p>
            <a:pPr marL="0" indent="0">
              <a:buNone/>
            </a:pPr>
            <a:r>
              <a:rPr lang="en-US" sz="1800" dirty="0">
                <a:latin typeface="PT Sans" panose="020B0503020203020204"/>
                <a:cs typeface="Arial" pitchFamily="34" charset="0"/>
              </a:rPr>
              <a:t>Total Cost:   $1,647,669                           RISE Cost/Job Assisted</a:t>
            </a:r>
            <a:r>
              <a:rPr lang="en-US" sz="1800">
                <a:latin typeface="PT Sans" panose="020B0503020203020204"/>
                <a:cs typeface="Arial" pitchFamily="34" charset="0"/>
              </a:rPr>
              <a:t>:     $</a:t>
            </a:r>
            <a:r>
              <a:rPr lang="en-US" sz="1800" dirty="0">
                <a:latin typeface="PT Sans" panose="020B0503020203020204"/>
                <a:cs typeface="Arial" pitchFamily="34" charset="0"/>
              </a:rPr>
              <a:t>9,692.17</a:t>
            </a:r>
          </a:p>
          <a:p>
            <a:pPr marL="0" indent="0">
              <a:buNone/>
            </a:pPr>
            <a:r>
              <a:rPr lang="en-US" sz="1800" dirty="0">
                <a:latin typeface="PT Sans" panose="020B0503020203020204"/>
                <a:cs typeface="Arial" pitchFamily="34" charset="0"/>
              </a:rPr>
              <a:t>Requested: $1,318,135  (80%)                Capital Investment/RISE $:    $102.67</a:t>
            </a:r>
          </a:p>
          <a:p>
            <a:pPr marL="0" indent="0">
              <a:buNone/>
            </a:pPr>
            <a:r>
              <a:rPr lang="en-US" sz="1800" dirty="0">
                <a:latin typeface="PT Sans" panose="020B0503020203020204"/>
                <a:cs typeface="Arial" pitchFamily="34" charset="0"/>
              </a:rPr>
              <a:t>Jobs Created: 136                                    Company Average Wages:      $24.48  						       (101% of </a:t>
            </a:r>
            <a:r>
              <a:rPr lang="en-US" sz="1800" dirty="0" err="1">
                <a:latin typeface="PT Sans" panose="020B0503020203020204"/>
                <a:cs typeface="Arial" pitchFamily="34" charset="0"/>
              </a:rPr>
              <a:t>laborshed</a:t>
            </a:r>
            <a:r>
              <a:rPr lang="en-US" sz="1800" dirty="0">
                <a:latin typeface="PT Sans" panose="020B0503020203020204"/>
                <a:cs typeface="Arial" pitchFamily="34" charset="0"/>
              </a:rPr>
              <a:t>)</a:t>
            </a:r>
          </a:p>
          <a:p>
            <a:pPr marL="0" indent="0">
              <a:spcBef>
                <a:spcPts val="0"/>
              </a:spcBef>
              <a:buClr>
                <a:schemeClr val="tx1"/>
              </a:buClr>
              <a:buNone/>
              <a:defRPr/>
            </a:pPr>
            <a:r>
              <a:rPr lang="en-US" sz="1800" dirty="0">
                <a:latin typeface="PT Sans" panose="020B0503020203020204"/>
                <a:cs typeface="Arial" pitchFamily="34" charset="0"/>
              </a:rPr>
              <a:t>	</a:t>
            </a:r>
            <a:endParaRPr lang="en-US" sz="2400" dirty="0">
              <a:latin typeface="PT Sans" panose="020B0503020203020204"/>
              <a:cs typeface="Arial" pitchFamily="34" charset="0"/>
            </a:endParaRPr>
          </a:p>
        </p:txBody>
      </p:sp>
      <p:cxnSp>
        <p:nvCxnSpPr>
          <p:cNvPr id="19" name="Straight Connector 18">
            <a:extLst>
              <a:ext uri="{FF2B5EF4-FFF2-40B4-BE49-F238E27FC236}">
                <a16:creationId xmlns:a16="http://schemas.microsoft.com/office/drawing/2014/main" id="{1B5FD876-DAF7-4407-8F04-17B626FB81E3}"/>
              </a:ext>
            </a:extLst>
          </p:cNvPr>
          <p:cNvCxnSpPr/>
          <p:nvPr/>
        </p:nvCxnSpPr>
        <p:spPr>
          <a:xfrm>
            <a:off x="827584" y="375614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B5D091F-B07B-4F62-BDD9-8148D378AC2A}"/>
              </a:ext>
            </a:extLst>
          </p:cNvPr>
          <p:cNvSpPr/>
          <p:nvPr/>
        </p:nvSpPr>
        <p:spPr>
          <a:xfrm>
            <a:off x="3946446" y="4293096"/>
            <a:ext cx="40953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AF585BD-F277-468F-B0C4-76048D436CE3}"/>
              </a:ext>
            </a:extLst>
          </p:cNvPr>
          <p:cNvPicPr>
            <a:picLocks noChangeAspect="1"/>
          </p:cNvPicPr>
          <p:nvPr/>
        </p:nvPicPr>
        <p:blipFill>
          <a:blip r:embed="rId2"/>
          <a:stretch>
            <a:fillRect/>
          </a:stretch>
        </p:blipFill>
        <p:spPr>
          <a:xfrm>
            <a:off x="3995936" y="3689975"/>
            <a:ext cx="4758305" cy="2799903"/>
          </a:xfrm>
          <a:prstGeom prst="rect">
            <a:avLst/>
          </a:prstGeom>
          <a:ln>
            <a:solidFill>
              <a:schemeClr val="tx1"/>
            </a:solidFill>
          </a:ln>
        </p:spPr>
      </p:pic>
      <p:pic>
        <p:nvPicPr>
          <p:cNvPr id="5" name="Picture 4">
            <a:extLst>
              <a:ext uri="{FF2B5EF4-FFF2-40B4-BE49-F238E27FC236}">
                <a16:creationId xmlns:a16="http://schemas.microsoft.com/office/drawing/2014/main" id="{3D7BDDA9-E5F1-4E01-94E6-48FF88AA5643}"/>
              </a:ext>
            </a:extLst>
          </p:cNvPr>
          <p:cNvPicPr>
            <a:picLocks noChangeAspect="1"/>
          </p:cNvPicPr>
          <p:nvPr/>
        </p:nvPicPr>
        <p:blipFill>
          <a:blip r:embed="rId3"/>
          <a:stretch>
            <a:fillRect/>
          </a:stretch>
        </p:blipFill>
        <p:spPr>
          <a:xfrm>
            <a:off x="398655" y="3978008"/>
            <a:ext cx="3513795" cy="2511870"/>
          </a:xfrm>
          <a:prstGeom prst="rect">
            <a:avLst/>
          </a:prstGeom>
          <a:ln>
            <a:solidFill>
              <a:schemeClr val="tx1"/>
            </a:solidFill>
          </a:ln>
        </p:spPr>
      </p:pic>
      <p:sp>
        <p:nvSpPr>
          <p:cNvPr id="9" name="Oval 8">
            <a:extLst>
              <a:ext uri="{FF2B5EF4-FFF2-40B4-BE49-F238E27FC236}">
                <a16:creationId xmlns:a16="http://schemas.microsoft.com/office/drawing/2014/main" id="{8FB55991-0F0A-4F22-BC16-49F1B43195E4}"/>
              </a:ext>
            </a:extLst>
          </p:cNvPr>
          <p:cNvSpPr>
            <a:spLocks noChangeAspect="1"/>
          </p:cNvSpPr>
          <p:nvPr/>
        </p:nvSpPr>
        <p:spPr>
          <a:xfrm>
            <a:off x="1115616" y="5233659"/>
            <a:ext cx="136525" cy="1285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F0B8DCEF-9DCA-413B-8371-542CDCBB5E8B}"/>
              </a:ext>
            </a:extLst>
          </p:cNvPr>
          <p:cNvCxnSpPr/>
          <p:nvPr/>
        </p:nvCxnSpPr>
        <p:spPr>
          <a:xfrm>
            <a:off x="7380312" y="558924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631373-2699-4617-9CFE-80CB9D52E0C6}"/>
              </a:ext>
            </a:extLst>
          </p:cNvPr>
          <p:cNvCxnSpPr/>
          <p:nvPr/>
        </p:nvCxnSpPr>
        <p:spPr>
          <a:xfrm>
            <a:off x="5868144" y="5949280"/>
            <a:ext cx="5760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02C981-DD0B-41AC-9B2B-C4BED96CE762}"/>
              </a:ext>
            </a:extLst>
          </p:cNvPr>
          <p:cNvCxnSpPr>
            <a:cxnSpLocks/>
          </p:cNvCxnSpPr>
          <p:nvPr/>
        </p:nvCxnSpPr>
        <p:spPr>
          <a:xfrm flipH="1">
            <a:off x="6804248" y="5877272"/>
            <a:ext cx="5760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49F5D4-364A-44FA-B4BC-C05FDE87C29F}"/>
              </a:ext>
            </a:extLst>
          </p:cNvPr>
          <p:cNvCxnSpPr>
            <a:cxnSpLocks/>
          </p:cNvCxnSpPr>
          <p:nvPr/>
        </p:nvCxnSpPr>
        <p:spPr>
          <a:xfrm flipV="1">
            <a:off x="6444208" y="5877272"/>
            <a:ext cx="432048" cy="720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9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5509" y="4941168"/>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5C2733DA-9C17-434E-83E2-92A9674E1E4D}"/>
              </a:ext>
            </a:extLst>
          </p:cNvPr>
          <p:cNvSpPr>
            <a:spLocks noChangeAspect="1"/>
          </p:cNvSpPr>
          <p:nvPr/>
        </p:nvSpPr>
        <p:spPr>
          <a:xfrm>
            <a:off x="5364088" y="6309320"/>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a:extLst>
              <a:ext uri="{FF2B5EF4-FFF2-40B4-BE49-F238E27FC236}">
                <a16:creationId xmlns:a16="http://schemas.microsoft.com/office/drawing/2014/main" id="{DEBC46B2-B18F-4548-8C85-1692E79C0837}"/>
              </a:ext>
            </a:extLst>
          </p:cNvPr>
          <p:cNvGraphicFramePr>
            <a:graphicFrameLocks noGrp="1"/>
          </p:cNvGraphicFramePr>
          <p:nvPr>
            <p:extLst>
              <p:ext uri="{D42A27DB-BD31-4B8C-83A1-F6EECF244321}">
                <p14:modId xmlns:p14="http://schemas.microsoft.com/office/powerpoint/2010/main" val="3755576262"/>
              </p:ext>
            </p:extLst>
          </p:nvPr>
        </p:nvGraphicFramePr>
        <p:xfrm>
          <a:off x="55389" y="2472573"/>
          <a:ext cx="8896156" cy="797888"/>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To pave approximately 1,545 feet of Blue Grass Road. </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Mt. Pleasant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44</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$509,604</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$254,802</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spTree>
    <p:extLst>
      <p:ext uri="{BB962C8B-B14F-4D97-AF65-F5344CB8AC3E}">
        <p14:creationId xmlns:p14="http://schemas.microsoft.com/office/powerpoint/2010/main" val="1298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Mt. Pleasant</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Paving of approximately 1,545 feet of Blue Grass Road located on the northeast side of town. This project is necessary to provide access to two lots totaling more than 44 acres for industrial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$509,604</a:t>
            </a:r>
          </a:p>
          <a:p>
            <a:pPr marL="0" indent="0">
              <a:spcBef>
                <a:spcPts val="0"/>
              </a:spcBef>
              <a:buClr>
                <a:schemeClr val="tx1"/>
              </a:buClr>
              <a:buNone/>
              <a:defRPr/>
            </a:pPr>
            <a:r>
              <a:rPr lang="en-US" sz="1800" dirty="0">
                <a:latin typeface="PT Sans" panose="020B0503020203020204"/>
                <a:cs typeface="Arial" pitchFamily="34" charset="0"/>
              </a:rPr>
              <a:t>Requested:    $254,802  (50%)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3FC5652-F04E-4621-BDDF-BB515ED575C0}"/>
              </a:ext>
            </a:extLst>
          </p:cNvPr>
          <p:cNvPicPr>
            <a:picLocks noChangeAspect="1"/>
          </p:cNvPicPr>
          <p:nvPr/>
        </p:nvPicPr>
        <p:blipFill>
          <a:blip r:embed="rId2"/>
          <a:stretch>
            <a:fillRect/>
          </a:stretch>
        </p:blipFill>
        <p:spPr>
          <a:xfrm>
            <a:off x="637009" y="3005607"/>
            <a:ext cx="4347292" cy="3429000"/>
          </a:xfrm>
          <a:prstGeom prst="rect">
            <a:avLst/>
          </a:prstGeom>
          <a:ln>
            <a:solidFill>
              <a:schemeClr val="tx1"/>
            </a:solidFill>
          </a:ln>
        </p:spPr>
      </p:pic>
      <p:pic>
        <p:nvPicPr>
          <p:cNvPr id="3" name="Picture 2">
            <a:extLst>
              <a:ext uri="{FF2B5EF4-FFF2-40B4-BE49-F238E27FC236}">
                <a16:creationId xmlns:a16="http://schemas.microsoft.com/office/drawing/2014/main" id="{88BE9B78-8A63-457C-9986-1EFBF548AB8D}"/>
              </a:ext>
            </a:extLst>
          </p:cNvPr>
          <p:cNvPicPr>
            <a:picLocks noChangeAspect="1"/>
          </p:cNvPicPr>
          <p:nvPr/>
        </p:nvPicPr>
        <p:blipFill>
          <a:blip r:embed="rId3"/>
          <a:stretch>
            <a:fillRect/>
          </a:stretch>
        </p:blipFill>
        <p:spPr>
          <a:xfrm>
            <a:off x="5222216" y="1882585"/>
            <a:ext cx="3210624" cy="4552022"/>
          </a:xfrm>
          <a:prstGeom prst="rect">
            <a:avLst/>
          </a:prstGeom>
          <a:ln>
            <a:solidFill>
              <a:schemeClr val="tx1"/>
            </a:solidFill>
          </a:ln>
        </p:spPr>
      </p:pic>
    </p:spTree>
    <p:extLst>
      <p:ext uri="{BB962C8B-B14F-4D97-AF65-F5344CB8AC3E}">
        <p14:creationId xmlns:p14="http://schemas.microsoft.com/office/powerpoint/2010/main" val="2172770660"/>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14604</TotalTime>
  <Words>474</Words>
  <Application>Microsoft Office PowerPoint</Application>
  <PresentationFormat>On-screen Show (4:3)</PresentationFormat>
  <Paragraphs>94</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Immediate Opportunity Project Evaluation Criteria</vt:lpstr>
      <vt:lpstr>PowerPoint Presentation</vt:lpstr>
      <vt:lpstr>PowerPoint Presentation</vt:lpstr>
      <vt:lpstr>Local Development Project Evaluation Criteria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Markley, Craig</cp:lastModifiedBy>
  <cp:revision>395</cp:revision>
  <cp:lastPrinted>2020-11-02T13:28:55Z</cp:lastPrinted>
  <dcterms:created xsi:type="dcterms:W3CDTF">2014-05-10T08:44:16Z</dcterms:created>
  <dcterms:modified xsi:type="dcterms:W3CDTF">2021-10-28T15:52:37Z</dcterms:modified>
</cp:coreProperties>
</file>