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39" r:id="rId3"/>
    <p:sldId id="341" r:id="rId4"/>
    <p:sldId id="333" r:id="rId5"/>
    <p:sldId id="334" r:id="rId6"/>
    <p:sldId id="350" r:id="rId7"/>
    <p:sldId id="351" r:id="rId8"/>
    <p:sldId id="375" r:id="rId9"/>
    <p:sldId id="360" r:id="rId10"/>
    <p:sldId id="376" r:id="rId11"/>
    <p:sldId id="377" r:id="rId12"/>
    <p:sldId id="347" r:id="rId13"/>
    <p:sldId id="336" r:id="rId14"/>
    <p:sldId id="287" r:id="rId15"/>
    <p:sldId id="358" r:id="rId16"/>
    <p:sldId id="37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strong, Leilah" initials="AL" lastIdx="1" clrIdx="0">
    <p:extLst>
      <p:ext uri="{19B8F6BF-5375-455C-9EA6-DF929625EA0E}">
        <p15:presenceInfo xmlns:p15="http://schemas.microsoft.com/office/powerpoint/2012/main" userId="S::Leilah.Armstrong@iowadot.us::0877d307-2041-40b8-866a-7c13e61b09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717F"/>
    <a:srgbClr val="B55813"/>
    <a:srgbClr val="B1B3B3"/>
    <a:srgbClr val="53565A"/>
    <a:srgbClr val="871721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50" autoAdjust="0"/>
  </p:normalViewPr>
  <p:slideViewPr>
    <p:cSldViewPr>
      <p:cViewPr varScale="1">
        <p:scale>
          <a:sx n="107" d="100"/>
          <a:sy n="107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32 site specific applications</a:t>
            </a:r>
          </a:p>
          <a:p>
            <a:r>
              <a:rPr lang="en-US" dirty="0"/>
              <a:t>Total requests $12,703,028</a:t>
            </a:r>
          </a:p>
          <a:p>
            <a:endParaRPr lang="en-US" dirty="0"/>
          </a:p>
          <a:p>
            <a:r>
              <a:rPr lang="en-US" dirty="0"/>
              <a:t>15 traffic control device applications</a:t>
            </a:r>
          </a:p>
          <a:p>
            <a:r>
              <a:rPr lang="en-US" dirty="0"/>
              <a:t>Total requests $1,951,290</a:t>
            </a:r>
          </a:p>
          <a:p>
            <a:endParaRPr lang="en-US" dirty="0"/>
          </a:p>
          <a:p>
            <a:r>
              <a:rPr lang="en-US" dirty="0"/>
              <a:t>1 study application</a:t>
            </a:r>
          </a:p>
          <a:p>
            <a:r>
              <a:rPr lang="en-US" dirty="0"/>
              <a:t>Total request $500,000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0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Traffic Safety Improvement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Traffic Safety Improvement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n.laaser-webb@iowadot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traffic/Traffic-and-Safety-programs/TSIP/TSIP-Progra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0" y="4869160"/>
            <a:ext cx="666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Traffic Safety Improvement Program</a:t>
            </a:r>
          </a:p>
          <a:p>
            <a:r>
              <a:rPr lang="en-US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283703" y="576229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 2024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Traffic Control Devices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605867"/>
              </p:ext>
            </p:extLst>
          </p:nvPr>
        </p:nvGraphicFramePr>
        <p:xfrm>
          <a:off x="182775" y="1451244"/>
          <a:ext cx="8788608" cy="467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184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Speed Feedback Signs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– District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Blinking LED Wrong Way Signs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- 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$50,000 (50%)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Pottawattamie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$51,300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$51,300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$51,300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67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Flashing Beacon and Radar Detection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Poweshiek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$2,900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Flashing Beacon and Radar Detection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Tama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$2,900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67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Webster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$62,700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$62,700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$62,700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94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50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Traffic Control Devices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67854"/>
              </p:ext>
            </p:extLst>
          </p:nvPr>
        </p:nvGraphicFramePr>
        <p:xfrm>
          <a:off x="182775" y="1451244"/>
          <a:ext cx="878860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184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Reflective Strips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Webster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$9,152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$9,152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$9,152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39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897B5CF-F6D3-49FA-8E27-0DA5715F2A47}"/>
              </a:ext>
            </a:extLst>
          </p:cNvPr>
          <p:cNvGrpSpPr/>
          <p:nvPr/>
        </p:nvGrpSpPr>
        <p:grpSpPr>
          <a:xfrm>
            <a:off x="179512" y="2149421"/>
            <a:ext cx="8799274" cy="432048"/>
            <a:chOff x="173245" y="3145145"/>
            <a:chExt cx="8799274" cy="4320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6AD57F-3460-4E9C-8440-F1D8F9BDA4AF}"/>
                </a:ext>
              </a:extLst>
            </p:cNvPr>
            <p:cNvSpPr/>
            <p:nvPr/>
          </p:nvSpPr>
          <p:spPr>
            <a:xfrm>
              <a:off x="173245" y="3145145"/>
              <a:ext cx="2930704" cy="432048"/>
            </a:xfrm>
            <a:prstGeom prst="rect">
              <a:avLst/>
            </a:prstGeom>
            <a:solidFill>
              <a:srgbClr val="87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F4CAD-BDFD-47DB-A1E9-071BC330FB56}"/>
                </a:ext>
              </a:extLst>
            </p:cNvPr>
            <p:cNvSpPr txBox="1"/>
            <p:nvPr/>
          </p:nvSpPr>
          <p:spPr>
            <a:xfrm>
              <a:off x="176965" y="3214091"/>
              <a:ext cx="292698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PROJECT NAME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1F4F73-2CFA-42D8-ACB3-69A705307D0D}"/>
                </a:ext>
              </a:extLst>
            </p:cNvPr>
            <p:cNvSpPr/>
            <p:nvPr/>
          </p:nvSpPr>
          <p:spPr>
            <a:xfrm>
              <a:off x="3161491" y="3145145"/>
              <a:ext cx="2852204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BFD042-C387-4533-A300-4262290A545A}"/>
                </a:ext>
              </a:extLst>
            </p:cNvPr>
            <p:cNvSpPr txBox="1"/>
            <p:nvPr/>
          </p:nvSpPr>
          <p:spPr>
            <a:xfrm>
              <a:off x="3161491" y="3214091"/>
              <a:ext cx="28522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REQUESTED AMOUNT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3182F6-E834-48D5-878A-8EA9846B082C}"/>
                </a:ext>
              </a:extLst>
            </p:cNvPr>
            <p:cNvSpPr/>
            <p:nvPr/>
          </p:nvSpPr>
          <p:spPr>
            <a:xfrm>
              <a:off x="6071237" y="3145145"/>
              <a:ext cx="2901282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EB787-A360-4659-B2CA-D3E1F7F97052}"/>
                </a:ext>
              </a:extLst>
            </p:cNvPr>
            <p:cNvSpPr txBox="1"/>
            <p:nvPr/>
          </p:nvSpPr>
          <p:spPr>
            <a:xfrm>
              <a:off x="6080247" y="3216660"/>
              <a:ext cx="288326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RECOMMENDED AMOUNT</a:t>
              </a:r>
            </a:p>
          </p:txBody>
        </p:sp>
      </p:grp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8A20531-B82A-4D5E-BC51-2FB957B97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40204"/>
              </p:ext>
            </p:extLst>
          </p:nvPr>
        </p:nvGraphicFramePr>
        <p:xfrm>
          <a:off x="183233" y="2598382"/>
          <a:ext cx="8781255" cy="7484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27085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48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Studies Program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7320F2D-15AA-4951-8161-0C2537D7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676916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Studies &amp; Outreach</a:t>
            </a:r>
            <a:br>
              <a:rPr lang="en-US" dirty="0"/>
            </a:br>
            <a:r>
              <a:rPr lang="en-US" sz="2700" dirty="0"/>
              <a:t>Funding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85506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30114-68B7-489D-A824-6CA2693E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28800"/>
            <a:ext cx="6503117" cy="4300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8882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Applications Received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5A86A-A01C-4130-B2D4-D241BB760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252" y="4997549"/>
            <a:ext cx="2449748" cy="14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27784" y="522920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Jan Laaser-Webb, Traffic and Safety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jan.laaser-webb@iowadot.us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515-239-1349</a:t>
            </a: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56" y="1018158"/>
            <a:ext cx="7886700" cy="79208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Site-Specific Improvements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10516"/>
              </p:ext>
            </p:extLst>
          </p:nvPr>
        </p:nvGraphicFramePr>
        <p:xfrm>
          <a:off x="151725" y="2699792"/>
          <a:ext cx="8799276" cy="18351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654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1103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8 St SE and 8 Ave SE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Altoona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$3,380,723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$316,040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69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63 and Sycamore St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signals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$251,000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$251,000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124548" y="6570147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3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65214" y="1866940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51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52" y="930717"/>
            <a:ext cx="7886700" cy="792088"/>
          </a:xfrm>
        </p:spPr>
        <p:txBody>
          <a:bodyPr>
            <a:noAutofit/>
          </a:bodyPr>
          <a:lstStyle/>
          <a:p>
            <a:r>
              <a:rPr lang="en-US" dirty="0"/>
              <a:t>Traffic Control Device</a:t>
            </a:r>
            <a:r>
              <a:rPr lang="en-US" sz="3400" b="1" dirty="0">
                <a:solidFill>
                  <a:schemeClr val="tx2"/>
                </a:solidFill>
              </a:rPr>
              <a:t>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30624"/>
              </p:ext>
            </p:extLst>
          </p:nvPr>
        </p:nvGraphicFramePr>
        <p:xfrm>
          <a:off x="172362" y="3050680"/>
          <a:ext cx="8786280" cy="2103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438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59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Ped Signals and Advanced Video/Radar Detection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Denison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$359,000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$250,000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rgbClr val="00717F"/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Install Traffic Signal, Flashing Yellow Arrow Conversion, and Battery Backups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Mills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$30,820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$30,820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rgbClr val="00717F"/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99932" y="6372704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72363" y="2140672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9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916832"/>
            <a:ext cx="78867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0" dirty="0"/>
              <a:t>Established in 1987 by Iowa Legislature</a:t>
            </a:r>
          </a:p>
          <a:p>
            <a:pPr lvl="1"/>
            <a:r>
              <a:rPr lang="en-US" sz="1800" dirty="0"/>
              <a:t>Iowa Code Section 312.2 and Administrative Rules 761 Chapter 164</a:t>
            </a:r>
          </a:p>
          <a:p>
            <a:pPr lvl="1"/>
            <a:r>
              <a:rPr lang="en-US" sz="1800" dirty="0"/>
              <a:t>0.5% of Road Use Tax Fund</a:t>
            </a:r>
            <a:endParaRPr lang="en-US" sz="1800" b="0" dirty="0"/>
          </a:p>
          <a:p>
            <a:pPr lvl="0"/>
            <a:r>
              <a:rPr lang="en-US" b="0" dirty="0"/>
              <a:t>Purpose:  Implement traffic safety features in order to reduce fatalities and serious injuries</a:t>
            </a:r>
          </a:p>
          <a:p>
            <a:r>
              <a:rPr lang="en-US" b="0" dirty="0"/>
              <a:t>Available to all public entities responsible for public roads and streets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dirty="0"/>
              <a:t>Background</a:t>
            </a:r>
            <a:endParaRPr lang="en-US" sz="3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3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3"/>
            <a:ext cx="7704856" cy="4968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/>
            <a:r>
              <a:rPr lang="en-US" sz="4200" b="0" dirty="0"/>
              <a:t>Site-Specific Improvements</a:t>
            </a:r>
          </a:p>
          <a:p>
            <a:pPr lvl="1"/>
            <a:r>
              <a:rPr lang="en-US" sz="2900" dirty="0"/>
              <a:t>C</a:t>
            </a:r>
            <a:r>
              <a:rPr lang="en-US" sz="2900" b="0" dirty="0"/>
              <a:t>onstruction projects to improve traffic safety and operations</a:t>
            </a:r>
          </a:p>
          <a:p>
            <a:pPr lvl="1"/>
            <a:r>
              <a:rPr lang="en-US" sz="2900" b="0" dirty="0"/>
              <a:t>Annual funding varies, generally $6-$7 million </a:t>
            </a:r>
          </a:p>
          <a:p>
            <a:pPr lvl="0"/>
            <a:r>
              <a:rPr lang="en-US" sz="4200" b="0" dirty="0"/>
              <a:t>Traffic Control Devices</a:t>
            </a:r>
          </a:p>
          <a:p>
            <a:pPr lvl="1"/>
            <a:r>
              <a:rPr lang="en-US" sz="2900" b="0" dirty="0"/>
              <a:t>For purchase of traffic control device materials</a:t>
            </a:r>
          </a:p>
          <a:p>
            <a:pPr lvl="1"/>
            <a:r>
              <a:rPr lang="en-US" sz="2900" b="0" dirty="0"/>
              <a:t>Annual funding </a:t>
            </a:r>
            <a:r>
              <a:rPr lang="en-US" sz="2900" dirty="0"/>
              <a:t>=</a:t>
            </a:r>
            <a:r>
              <a:rPr lang="en-US" sz="2900" b="0" dirty="0"/>
              <a:t> $500,000</a:t>
            </a:r>
          </a:p>
          <a:p>
            <a:pPr lvl="0"/>
            <a:r>
              <a:rPr lang="en-US" sz="4200" b="0" dirty="0"/>
              <a:t>Studies &amp; Outreach</a:t>
            </a:r>
          </a:p>
          <a:p>
            <a:pPr lvl="1"/>
            <a:r>
              <a:rPr lang="en-US" sz="2900" dirty="0"/>
              <a:t>T</a:t>
            </a:r>
            <a:r>
              <a:rPr lang="en-US" sz="2900" b="0" dirty="0"/>
              <a:t>raffic safety research, studies, and public information initiatives</a:t>
            </a:r>
          </a:p>
          <a:p>
            <a:pPr lvl="1"/>
            <a:r>
              <a:rPr lang="en-US" sz="2900" b="0" dirty="0"/>
              <a:t>Annual funding = $500,000</a:t>
            </a:r>
          </a:p>
          <a:p>
            <a:pPr marL="0" lv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Listing of applications can be found at this link: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https://iowadot.gov/traffic/Traffic-and-Safety-programs/TSIP/TSIP-Program</a:t>
            </a:r>
            <a:endParaRPr lang="en-US" b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Funding Categories</a:t>
            </a:r>
          </a:p>
        </p:txBody>
      </p:sp>
    </p:spTree>
    <p:extLst>
      <p:ext uri="{BB962C8B-B14F-4D97-AF65-F5344CB8AC3E}">
        <p14:creationId xmlns:p14="http://schemas.microsoft.com/office/powerpoint/2010/main" val="85194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800" b="0" dirty="0"/>
              <a:t>Demonstrated relationship to traffic safety</a:t>
            </a:r>
          </a:p>
          <a:p>
            <a:pPr lvl="1"/>
            <a:r>
              <a:rPr lang="en-US" sz="1900" b="0" dirty="0"/>
              <a:t>Safety benefit </a:t>
            </a:r>
          </a:p>
          <a:p>
            <a:pPr lvl="1"/>
            <a:r>
              <a:rPr lang="en-US" sz="1900" dirty="0"/>
              <a:t>P</a:t>
            </a:r>
            <a:r>
              <a:rPr lang="en-US" sz="1900" b="0" dirty="0"/>
              <a:t>roject cost</a:t>
            </a:r>
          </a:p>
          <a:p>
            <a:pPr lvl="1"/>
            <a:r>
              <a:rPr lang="en-US" sz="1900" dirty="0"/>
              <a:t>Type of countermeasure(s) proposed</a:t>
            </a:r>
            <a:endParaRPr lang="en-US" sz="1900" b="0" dirty="0"/>
          </a:p>
          <a:p>
            <a:pPr lvl="1"/>
            <a:r>
              <a:rPr lang="en-US" sz="1900" dirty="0"/>
              <a:t>Risk factor(s) addressed</a:t>
            </a:r>
            <a:endParaRPr lang="en-US" sz="1900" b="0" dirty="0"/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Safety engineering analysis</a:t>
            </a:r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Multi-agency committee input</a:t>
            </a:r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Funding subject to agreement execution</a:t>
            </a:r>
          </a:p>
          <a:p>
            <a:pPr marL="0" lvl="0" indent="0">
              <a:buNone/>
            </a:pPr>
            <a:endParaRPr lang="en-US" b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96752"/>
            <a:ext cx="7886700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Application Review/Scoring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95439"/>
            <a:ext cx="7776864" cy="448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3100" b="0" dirty="0"/>
              <a:t>Application Summary</a:t>
            </a:r>
          </a:p>
          <a:p>
            <a:pPr lvl="1"/>
            <a:r>
              <a:rPr lang="en-US" dirty="0"/>
              <a:t>Applications received: 33</a:t>
            </a:r>
          </a:p>
          <a:p>
            <a:pPr lvl="1"/>
            <a:r>
              <a:rPr lang="en-US" dirty="0"/>
              <a:t>TSIP funds requested: $10,535,997</a:t>
            </a:r>
          </a:p>
          <a:p>
            <a:pPr lvl="0"/>
            <a:r>
              <a:rPr lang="en-US" sz="3100" b="0" dirty="0"/>
              <a:t>Available Funding</a:t>
            </a:r>
          </a:p>
          <a:p>
            <a:pPr lvl="1"/>
            <a:r>
              <a:rPr lang="en-US" dirty="0"/>
              <a:t>FY 2024 TSIP estimated appropriation: $8,062,723</a:t>
            </a:r>
          </a:p>
          <a:p>
            <a:r>
              <a:rPr lang="en-US" dirty="0"/>
              <a:t>Total funding recommended</a:t>
            </a:r>
            <a:r>
              <a:rPr lang="en-US"/>
              <a:t>:  $7,901,027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>
              <a:highlight>
                <a:srgbClr val="FF9966"/>
              </a:highlight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dirty="0"/>
              <a:t>Application/Funding</a:t>
            </a:r>
            <a:r>
              <a:rPr lang="en-US" b="1" dirty="0">
                <a:solidFill>
                  <a:schemeClr val="tx2"/>
                </a:solidFill>
              </a:rPr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dirty="0"/>
              <a:t>Funding </a:t>
            </a:r>
            <a:r>
              <a:rPr lang="en-US" sz="2400" b="1" dirty="0">
                <a:solidFill>
                  <a:schemeClr val="tx2"/>
                </a:solidFill>
              </a:rPr>
              <a:t>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53395"/>
              </p:ext>
            </p:extLst>
          </p:nvPr>
        </p:nvGraphicFramePr>
        <p:xfrm>
          <a:off x="203533" y="1484784"/>
          <a:ext cx="8788608" cy="464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29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4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J46 – edge treatments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Appanoose County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$2,806,120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B20 – edge treatments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Cerro Gordo County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$237,659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$225,693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$225,693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 University Ave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lane conversion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Des Moines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(56%)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Hammond Ave and </a:t>
                      </a:r>
                      <a:r>
                        <a:rPr lang="en-US" sz="1400" b="1" kern="12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Shaulis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Rd–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Waterloo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$1,350,000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(37%)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63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lane conversion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-District 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$1,324,568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(38%)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20 and S27 interchange– interchange lighting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-District 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$115,000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$115,000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$115,000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4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2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7241"/>
              </p:ext>
            </p:extLst>
          </p:nvPr>
        </p:nvGraphicFramePr>
        <p:xfrm>
          <a:off x="203533" y="1484784"/>
          <a:ext cx="8788608" cy="507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7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648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99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Apple Rd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edge treatments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Fayette County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$1,026,433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$402,958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$402,958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71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G76–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Marion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$537,545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T15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Marion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$365,439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$365,439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$365,439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G36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Washington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$789,254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(63%)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(63%)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71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Johnson Ave NW and 18 St NW–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$965,366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(52%)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52%)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71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 19 St and Manufacturing Dr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$1,305,555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(38%)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4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2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795967"/>
              </p:ext>
            </p:extLst>
          </p:nvPr>
        </p:nvGraphicFramePr>
        <p:xfrm>
          <a:off x="203533" y="1484784"/>
          <a:ext cx="8788608" cy="3655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7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648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99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SE 36 St and Army Post Rd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Des Moines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$2,200,000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71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100 and East Post Rd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left turn lanes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Marion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$985,000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V66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lane widening/edge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$2,900,461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$440,446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$440,446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C30 and K64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edge treatments/reconstruction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Plymouth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$640,250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(78%)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02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Traffic Control Devices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82113"/>
              </p:ext>
            </p:extLst>
          </p:nvPr>
        </p:nvGraphicFramePr>
        <p:xfrm>
          <a:off x="182775" y="1451244"/>
          <a:ext cx="8788608" cy="479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184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Flashing Beacons and Intersection Warning Signs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Clear Lake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$26,190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$26,190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$15,090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RRFB Ped Crossing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Garnavillo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$106,800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$90,800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(85%)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Speed Feedback Signs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City of Moravia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$10,419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(86%)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$9,689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67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Pedestrian Signals and Battery Backup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Newton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$102,420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$102,420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$102,420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Speed Feedback Signs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Sutherland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$6,180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$6,180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$5,990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67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Flashing Beacons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Vincent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$4,350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$4,350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$4,350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94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86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15199</TotalTime>
  <Words>1228</Words>
  <Application>Microsoft Office PowerPoint</Application>
  <PresentationFormat>On-screen Show (4:3)</PresentationFormat>
  <Paragraphs>407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PT Sans</vt:lpstr>
      <vt:lpstr>Office Theme</vt:lpstr>
      <vt:lpstr>PowerPoint Presentation</vt:lpstr>
      <vt:lpstr>Background</vt:lpstr>
      <vt:lpstr>Funding Categories</vt:lpstr>
      <vt:lpstr>Application Review/Scoring</vt:lpstr>
      <vt:lpstr>Application/Funding Summary</vt:lpstr>
      <vt:lpstr>Site-Specific Improvements Funding Recommendation</vt:lpstr>
      <vt:lpstr>Site-Specific Improvements Funding Recommendation</vt:lpstr>
      <vt:lpstr>Site-Specific Improvements Funding Recommendation</vt:lpstr>
      <vt:lpstr>Traffic Control Devices Funding Recommendation</vt:lpstr>
      <vt:lpstr>Traffic Control Devices Funding Recommendation</vt:lpstr>
      <vt:lpstr>Traffic Control Devices Funding Recommendation</vt:lpstr>
      <vt:lpstr>Studies &amp; Outreach Funding Recommendation</vt:lpstr>
      <vt:lpstr>Map of Applications Received</vt:lpstr>
      <vt:lpstr>PowerPoint Presentation</vt:lpstr>
      <vt:lpstr>Site-Specific Improvements Applications Not Recommended for Award</vt:lpstr>
      <vt:lpstr>Traffic Control Devices Applications Not Recommended for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Madden, Danielle</cp:lastModifiedBy>
  <cp:revision>308</cp:revision>
  <cp:lastPrinted>2018-11-06T16:44:02Z</cp:lastPrinted>
  <dcterms:created xsi:type="dcterms:W3CDTF">2014-05-10T08:44:16Z</dcterms:created>
  <dcterms:modified xsi:type="dcterms:W3CDTF">2022-11-08T15:54:42Z</dcterms:modified>
</cp:coreProperties>
</file>