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332" r:id="rId3"/>
    <p:sldId id="347" r:id="rId4"/>
    <p:sldId id="349" r:id="rId5"/>
    <p:sldId id="333" r:id="rId6"/>
    <p:sldId id="334" r:id="rId7"/>
    <p:sldId id="343" r:id="rId8"/>
    <p:sldId id="351" r:id="rId9"/>
    <p:sldId id="336" r:id="rId10"/>
    <p:sldId id="287" r:id="rId11"/>
    <p:sldId id="346" r:id="rId12"/>
    <p:sldId id="352" r:id="rId13"/>
    <p:sldId id="353" r:id="rId14"/>
    <p:sldId id="354" r:id="rId15"/>
    <p:sldId id="355"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07F4C3-F488-4B12-83F6-3E738C92FD29}">
          <p14:sldIdLst>
            <p14:sldId id="257"/>
            <p14:sldId id="332"/>
            <p14:sldId id="347"/>
            <p14:sldId id="349"/>
            <p14:sldId id="333"/>
            <p14:sldId id="334"/>
            <p14:sldId id="343"/>
            <p14:sldId id="351"/>
            <p14:sldId id="336"/>
            <p14:sldId id="287"/>
            <p14:sldId id="346"/>
            <p14:sldId id="352"/>
            <p14:sldId id="353"/>
            <p14:sldId id="354"/>
            <p14:sldId id="355"/>
          </p14:sldIdLst>
        </p14:section>
        <p14:section name="Untitled Section" id="{20CFE012-CDB9-4F51-95BB-459A065C6A3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95E"/>
    <a:srgbClr val="0638A8"/>
    <a:srgbClr val="185AC6"/>
    <a:srgbClr val="00717F"/>
    <a:srgbClr val="53565A"/>
    <a:srgbClr val="B55813"/>
    <a:srgbClr val="B1B3B3"/>
    <a:srgbClr val="871721"/>
    <a:srgbClr val="FF99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482" autoAdjust="0"/>
  </p:normalViewPr>
  <p:slideViewPr>
    <p:cSldViewPr snapToGrid="0">
      <p:cViewPr varScale="1">
        <p:scale>
          <a:sx n="103" d="100"/>
          <a:sy n="103" d="100"/>
        </p:scale>
        <p:origin x="183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10/28/2022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74265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1036210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359099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13</a:t>
            </a:fld>
            <a:endParaRPr lang="en-US"/>
          </a:p>
        </p:txBody>
      </p:sp>
    </p:spTree>
    <p:extLst>
      <p:ext uri="{BB962C8B-B14F-4D97-AF65-F5344CB8AC3E}">
        <p14:creationId xmlns:p14="http://schemas.microsoft.com/office/powerpoint/2010/main" val="2633761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14</a:t>
            </a:fld>
            <a:endParaRPr lang="en-US"/>
          </a:p>
        </p:txBody>
      </p:sp>
    </p:spTree>
    <p:extLst>
      <p:ext uri="{BB962C8B-B14F-4D97-AF65-F5344CB8AC3E}">
        <p14:creationId xmlns:p14="http://schemas.microsoft.com/office/powerpoint/2010/main" val="331762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335068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pitchFamily="34" charset="0"/>
                <a:ea typeface="+mn-ea"/>
                <a:cs typeface="Arial" charset="0"/>
              </a:rPr>
              <a:t>This current round of funding we bring to you today utilizes Federal funding which comes from Iowa’s 10% National Highway Freight Program apportionment set fourth in the FAST ACT, and included in the Bipartisan Infrastructure Law signed in 2021.  The LIFTS program is a competitive, application-based grant program and its purpose is to provide grant funding for multi-modal freight projects that have economic and public benefit by enhancing the shipment of freight within the state, but are typically ineligible for traditional state or federal highway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pitchFamily="34" charset="0"/>
                <a:ea typeface="+mn-ea"/>
                <a:cs typeface="Arial" charset="0"/>
              </a:rPr>
              <a:t>For this 2022 round we have approximately $1.7 million dollars to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pitchFamily="34" charset="0"/>
              <a:ea typeface="+mn-ea"/>
              <a:cs typeface="Arial" charset="0"/>
            </a:endParaRPr>
          </a:p>
          <a:p>
            <a:endParaRPr lang="en-US" sz="1200" b="0" i="0" kern="1200" dirty="0">
              <a:solidFill>
                <a:schemeClr val="tx1"/>
              </a:solidFill>
              <a:effectLst/>
              <a:latin typeface="Calibri" pitchFamily="34" charset="0"/>
              <a:ea typeface="+mn-ea"/>
              <a:cs typeface="Arial" charset="0"/>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2</a:t>
            </a:fld>
            <a:endParaRPr lang="en-US"/>
          </a:p>
        </p:txBody>
      </p:sp>
    </p:spTree>
    <p:extLst>
      <p:ext uri="{BB962C8B-B14F-4D97-AF65-F5344CB8AC3E}">
        <p14:creationId xmlns:p14="http://schemas.microsoft.com/office/powerpoint/2010/main" val="61107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pitchFamily="34" charset="0"/>
              <a:ea typeface="+mn-ea"/>
              <a:cs typeface="Arial" charset="0"/>
            </a:endParaRPr>
          </a:p>
          <a:p>
            <a:r>
              <a:rPr lang="en-US" sz="1200" dirty="0">
                <a:solidFill>
                  <a:schemeClr val="tx1">
                    <a:lumMod val="50000"/>
                  </a:schemeClr>
                </a:solidFill>
                <a:effectLst/>
                <a:ea typeface="Calibri" panose="020F0502020204030204" pitchFamily="34" charset="0"/>
                <a:cs typeface="Times New Roman" panose="02020603050405020304" pitchFamily="18" charset="0"/>
              </a:rPr>
              <a:t>The program will provide funding for freight projects that have economic and public benefit by enhancing the shipment of freight but are typically ineligible for state or federal highway funding. </a:t>
            </a:r>
            <a:endParaRPr lang="en-US" sz="1200" b="0" i="0" kern="1200" dirty="0">
              <a:solidFill>
                <a:schemeClr val="tx1"/>
              </a:solidFill>
              <a:effectLst/>
              <a:latin typeface="Calibri" pitchFamily="34" charset="0"/>
              <a:ea typeface="+mn-ea"/>
              <a:cs typeface="Arial" charset="0"/>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235775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pitchFamily="34" charset="0"/>
              <a:ea typeface="+mn-ea"/>
              <a:cs typeface="Arial" charset="0"/>
            </a:endParaRPr>
          </a:p>
          <a:p>
            <a:r>
              <a:rPr lang="en-US" sz="1200" dirty="0">
                <a:solidFill>
                  <a:schemeClr val="tx1">
                    <a:lumMod val="50000"/>
                  </a:schemeClr>
                </a:solidFill>
                <a:effectLst/>
                <a:ea typeface="Calibri" panose="020F0502020204030204" pitchFamily="34" charset="0"/>
                <a:cs typeface="Times New Roman" panose="02020603050405020304" pitchFamily="18" charset="0"/>
              </a:rPr>
              <a:t>The federal funding comes from FHWA, so federal aid project requirements for FHWA funded projects apply to LIFTS projects.  These include:  adherence to  federal standards, environmental reviews, compliance with FHWA’s Buy America and letting through the Iowa Dot.  </a:t>
            </a:r>
            <a:endParaRPr lang="en-US" sz="1200" b="0" i="0" kern="1200" dirty="0">
              <a:solidFill>
                <a:schemeClr val="tx1"/>
              </a:solidFill>
              <a:effectLst/>
              <a:latin typeface="Calibri" pitchFamily="34" charset="0"/>
              <a:ea typeface="+mn-ea"/>
              <a:cs typeface="Arial" charset="0"/>
            </a:endParaRPr>
          </a:p>
          <a:p>
            <a:endParaRPr lang="en-US" dirty="0"/>
          </a:p>
          <a:p>
            <a:r>
              <a:rPr lang="en-US" dirty="0"/>
              <a:t>The match for LIFTS projects varies according to the project sponsor.  </a:t>
            </a:r>
          </a:p>
          <a:p>
            <a:pPr>
              <a:spcBef>
                <a:spcPts val="0"/>
              </a:spcBef>
            </a:pPr>
            <a:r>
              <a:rPr lang="en-US" dirty="0"/>
              <a:t>Public or public/private partnerships  -</a:t>
            </a:r>
            <a:r>
              <a:rPr lang="en-US" sz="1200" dirty="0">
                <a:solidFill>
                  <a:schemeClr val="tx1">
                    <a:lumMod val="50000"/>
                  </a:schemeClr>
                </a:solidFill>
                <a:effectLst/>
                <a:ea typeface="Calibri" panose="020F0502020204030204" pitchFamily="34" charset="0"/>
                <a:cs typeface="Times New Roman" panose="02020603050405020304" pitchFamily="18" charset="0"/>
              </a:rPr>
              <a:t>eligible for up to 80% project cost reimbursement</a:t>
            </a:r>
          </a:p>
          <a:p>
            <a:pPr>
              <a:spcBef>
                <a:spcPts val="0"/>
              </a:spcBef>
            </a:pPr>
            <a:r>
              <a:rPr lang="en-US" sz="1200" dirty="0">
                <a:solidFill>
                  <a:schemeClr val="tx1">
                    <a:lumMod val="50000"/>
                  </a:schemeClr>
                </a:solidFill>
                <a:effectLst/>
                <a:ea typeface="Calibri" panose="020F0502020204030204" pitchFamily="34" charset="0"/>
                <a:cs typeface="Times New Roman" panose="02020603050405020304" pitchFamily="18" charset="0"/>
              </a:rPr>
              <a:t>Private applicants are eligible for up to 50% project cost reimbursement</a:t>
            </a:r>
          </a:p>
          <a:p>
            <a:pPr>
              <a:spcBef>
                <a:spcPts val="0"/>
              </a:spcBef>
            </a:pPr>
            <a:endParaRPr lang="en-US" sz="1200" dirty="0">
              <a:solidFill>
                <a:schemeClr val="tx1">
                  <a:lumMod val="50000"/>
                </a:schemeClr>
              </a:solidFill>
              <a:effectLst/>
              <a:ea typeface="Calibri" panose="020F0502020204030204" pitchFamily="34" charset="0"/>
              <a:cs typeface="Times New Roman" panose="02020603050405020304" pitchFamily="18" charset="0"/>
            </a:endParaRPr>
          </a:p>
          <a:p>
            <a:pPr>
              <a:spcBef>
                <a:spcPts val="0"/>
              </a:spcBef>
            </a:pPr>
            <a:r>
              <a:rPr lang="en-US" sz="1200" dirty="0">
                <a:solidFill>
                  <a:schemeClr val="tx1">
                    <a:lumMod val="50000"/>
                  </a:schemeClr>
                </a:solidFill>
                <a:effectLst/>
                <a:ea typeface="Calibri" panose="020F0502020204030204" pitchFamily="34" charset="0"/>
                <a:cs typeface="Times New Roman" panose="02020603050405020304" pitchFamily="18" charset="0"/>
              </a:rPr>
              <a:t>In order to better meet the FHWA Buy America requirements, Iowa DOT is limiting LIFTS projects to horizontal infrastructure. </a:t>
            </a:r>
          </a:p>
          <a:p>
            <a:pPr>
              <a:spcBef>
                <a:spcPts val="0"/>
              </a:spcBef>
            </a:pPr>
            <a:endParaRPr lang="en-US" sz="1200" dirty="0">
              <a:solidFill>
                <a:schemeClr val="tx1">
                  <a:lumMod val="50000"/>
                </a:schemeClr>
              </a:solidFill>
              <a:effectLst/>
              <a:ea typeface="Calibri" panose="020F0502020204030204" pitchFamily="34" charset="0"/>
              <a:cs typeface="Times New Roman" panose="02020603050405020304" pitchFamily="18" charset="0"/>
            </a:endParaRPr>
          </a:p>
          <a:p>
            <a:pPr>
              <a:spcBef>
                <a:spcPts val="0"/>
              </a:spcBef>
            </a:pPr>
            <a:endParaRPr lang="en-US" sz="1200" dirty="0">
              <a:solidFill>
                <a:schemeClr val="tx1">
                  <a:lumMod val="50000"/>
                </a:schemeClr>
              </a:solidFill>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19466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An application is required in order to submit for LIFTS funding.  Once applications are received, an evaluation team is identified and we review each application and evaluate them based on these five categories that are weighted as shown.  </a:t>
            </a:r>
          </a:p>
          <a:p>
            <a:endParaRPr lang="en-US" baseline="0" dirty="0"/>
          </a:p>
          <a:p>
            <a:r>
              <a:rPr lang="en-US" b="1" baseline="0" dirty="0"/>
              <a:t>Freight Mobility Benefits (25%):  </a:t>
            </a:r>
            <a:r>
              <a:rPr lang="en-US" baseline="0" dirty="0"/>
              <a:t>applicant must document how the proposed project will increase freight mobility</a:t>
            </a:r>
          </a:p>
          <a:p>
            <a:r>
              <a:rPr lang="en-US" b="1" baseline="0" dirty="0"/>
              <a:t>Economic Benefits (25%): </a:t>
            </a:r>
            <a:r>
              <a:rPr lang="en-US" baseline="0" dirty="0"/>
              <a:t>applicant must document how the proposed project will impact the local, regional, and or national economy, provide a cost savings to shippers.</a:t>
            </a:r>
          </a:p>
          <a:p>
            <a:r>
              <a:rPr lang="en-US" b="1" baseline="0" dirty="0"/>
              <a:t>Public Benefits (20%):  </a:t>
            </a:r>
            <a:r>
              <a:rPr lang="en-US" b="0" baseline="0" dirty="0"/>
              <a:t>Applicant </a:t>
            </a:r>
            <a:r>
              <a:rPr lang="en-US" baseline="0" dirty="0"/>
              <a:t>must document how the proposed project will benefit other transportation users, provide environmental benefits, and enhance the quality of life or improve safety.</a:t>
            </a:r>
          </a:p>
          <a:p>
            <a:r>
              <a:rPr lang="en-US" b="1" baseline="0" dirty="0"/>
              <a:t>Project Readiness (20%):  </a:t>
            </a:r>
            <a:r>
              <a:rPr lang="en-US" baseline="0" dirty="0"/>
              <a:t>The applicant must realistically document how prepared the project is to begin – higher weight because of timelines to utilize federal funding </a:t>
            </a:r>
          </a:p>
          <a:p>
            <a:r>
              <a:rPr lang="en-US" b="1" baseline="0" dirty="0"/>
              <a:t>Innovation/Process Improvement (10%):  </a:t>
            </a:r>
            <a:r>
              <a:rPr lang="en-US" baseline="0" dirty="0"/>
              <a:t>The project must document any innovative/new technologies being used, how novel the construction/project management process.</a:t>
            </a:r>
          </a:p>
          <a:p>
            <a:endParaRPr lang="en-US" baseline="0" dirty="0"/>
          </a:p>
          <a:p>
            <a:r>
              <a:rPr lang="en-US" baseline="0" dirty="0"/>
              <a:t>Application incorporates questions for each category to help with the evaluation.</a:t>
            </a:r>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33082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this year’s round we received 5 applications to evaluate.  Total project cost for this project is $</a:t>
            </a:r>
            <a:r>
              <a:rPr lang="en-US" baseline="0" dirty="0" err="1"/>
              <a:t>xxxx</a:t>
            </a:r>
            <a:r>
              <a:rPr lang="en-US" baseline="0" dirty="0"/>
              <a:t> million, and the total amount requested is roughly $</a:t>
            </a:r>
            <a:r>
              <a:rPr lang="en-US" baseline="0" dirty="0" err="1"/>
              <a:t>xxxxxmillion</a:t>
            </a:r>
            <a:r>
              <a:rPr lang="en-US" baseline="0" dirty="0"/>
              <a:t>.  Today we are recommending this project for a full grant award.</a:t>
            </a: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203370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aseline="0" dirty="0"/>
              <a:t>We are recommending that one project be awarded funding.  </a:t>
            </a:r>
          </a:p>
          <a:p>
            <a:endParaRPr lang="en-US" baseline="0" dirty="0"/>
          </a:p>
          <a:p>
            <a:pPr algn="l"/>
            <a:r>
              <a:rPr lang="en-US" sz="1200" dirty="0">
                <a:latin typeface="PT Sans" panose="020B0503020203020204"/>
              </a:rPr>
              <a:t>The applicant is Iowa Southern Railway Company, located in Centerville, Iowa.   ISRY began leasing this rail line from Appanoose County Community Railroad in 2016.   </a:t>
            </a:r>
            <a:r>
              <a:rPr lang="en-US" sz="1800" b="0" i="0" u="none" strike="noStrike" baseline="0" dirty="0">
                <a:solidFill>
                  <a:srgbClr val="000000"/>
                </a:solidFill>
                <a:latin typeface="Arial" panose="020B0604020202020204" pitchFamily="34" charset="0"/>
              </a:rPr>
              <a:t> With the increase in business over the last several years, there has been more wear and tear on the track and in order to continue the level of service and continue to grow the customer base it is imperative that ties are replaced in several areas that are at a higher risk of derailments that in turn cause service disruptions and create a safety issue. The scope of work for this project involves tie replacement and anchoring of up to 5,000 new cross ties (8'x6"x9"x7"), 10,000 new rail anchors and 20,000 new track spikes between Mile Post 9 to Mile Post 19 that spans between Centerville, IA and Moravia, IA. Within the 10-mile area there are approximately five (5) separate locations where the ties would be installed. </a:t>
            </a:r>
            <a:endParaRPr lang="en-US" sz="1200" dirty="0">
              <a:latin typeface="PT Sans" panose="020B0503020203020204"/>
            </a:endParaRPr>
          </a:p>
          <a:p>
            <a:endParaRPr lang="en-US" baseline="0" dirty="0"/>
          </a:p>
          <a:p>
            <a:r>
              <a:rPr lang="en-US" baseline="0" dirty="0"/>
              <a:t>Staff recommends a full grant in the amount of $330,935.</a:t>
            </a:r>
          </a:p>
          <a:p>
            <a:r>
              <a:rPr lang="en-US" baseline="0" dirty="0"/>
              <a:t>(if asked, project was scored at 55/100)</a:t>
            </a:r>
          </a:p>
          <a:p>
            <a:endParaRPr lang="en-US" baseline="0" dirty="0"/>
          </a:p>
          <a:p>
            <a:endParaRPr lang="en-US" sz="1200" dirty="0">
              <a:latin typeface="PT Sans" panose="020B0503020203020204"/>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380047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aseline="0" dirty="0"/>
              <a:t>Four other project applications were received and not recommended for funding.  </a:t>
            </a:r>
          </a:p>
          <a:p>
            <a:pPr algn="l"/>
            <a:endParaRPr lang="en-US" baseline="0" dirty="0"/>
          </a:p>
          <a:p>
            <a:pPr algn="l"/>
            <a:r>
              <a:rPr lang="en-US" baseline="0" dirty="0"/>
              <a:t>Each project was thoroughly reviewed and discussed with the project sponsor.  Although there are potential freight transportation benefits to each project, each is not recommended for LIFTS for due to anticipated difficulties in completing project development utilizing the restrictive FHWA funding.  Noted issues include;   inclusion of vertical infrastructure which would be difficult to comply with FHWA Buy America, federalizing the entire development thus encumbering current and future development, and the relative size of project related to the cost to comply with federal funding development requirements.  </a:t>
            </a:r>
          </a:p>
          <a:p>
            <a:pPr algn="l"/>
            <a:endParaRPr lang="en-US" baseline="0" dirty="0"/>
          </a:p>
          <a:p>
            <a:endParaRPr lang="en-US" sz="1200" dirty="0">
              <a:latin typeface="PT Sans" panose="020B0503020203020204"/>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6709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slide showing where within the state we received applications from this year.</a:t>
            </a:r>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9975833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00"/>
            <a:lum/>
            <a:extLst>
              <a:ext uri="{BEBA8EAE-BF5A-486C-A8C5-ECC9F3942E4B}">
                <a14:imgProps xmlns:a14="http://schemas.microsoft.com/office/drawing/2010/main">
                  <a14:imgLayer r:embed="rId3">
                    <a14:imgEffect>
                      <a14:brightnessContrast brigh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648761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Linking Iowa’s Freight Transportation System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mailto:Tamara.nicholson@iowadot.us"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07504" y="4869160"/>
            <a:ext cx="5688632" cy="1692771"/>
          </a:xfrm>
          <a:prstGeom prst="rect">
            <a:avLst/>
          </a:prstGeom>
          <a:noFill/>
        </p:spPr>
        <p:txBody>
          <a:bodyPr wrap="square" rtlCol="0">
            <a:spAutoFit/>
          </a:bodyPr>
          <a:lstStyle/>
          <a:p>
            <a:r>
              <a:rPr lang="en-US" sz="2600" b="1" dirty="0">
                <a:solidFill>
                  <a:schemeClr val="bg1"/>
                </a:solidFill>
                <a:latin typeface="PT Sans" panose="020B0503020203020204" pitchFamily="34" charset="0"/>
              </a:rPr>
              <a:t>LIFTS Program</a:t>
            </a:r>
            <a:br>
              <a:rPr lang="en-US" sz="2600" b="1" dirty="0">
                <a:solidFill>
                  <a:schemeClr val="bg1"/>
                </a:solidFill>
                <a:latin typeface="PT Sans" panose="020B0503020203020204" pitchFamily="34" charset="0"/>
              </a:rPr>
            </a:br>
            <a:r>
              <a:rPr lang="en-US" sz="2600" b="1" dirty="0">
                <a:solidFill>
                  <a:schemeClr val="bg1"/>
                </a:solidFill>
                <a:latin typeface="PT Sans" panose="020B0503020203020204" pitchFamily="34" charset="0"/>
              </a:rPr>
              <a:t>Funding Recommendation</a:t>
            </a:r>
          </a:p>
          <a:p>
            <a:r>
              <a:rPr lang="en-US" sz="2600" dirty="0">
                <a:solidFill>
                  <a:schemeClr val="bg1"/>
                </a:solidFill>
                <a:latin typeface="PT Sans" panose="020B0503020203020204" pitchFamily="34" charset="0"/>
              </a:rPr>
              <a:t>2022 Funding Cycle – </a:t>
            </a:r>
            <a:r>
              <a:rPr lang="en-US" dirty="0">
                <a:solidFill>
                  <a:schemeClr val="bg1"/>
                </a:solidFill>
                <a:latin typeface="PT Sans" panose="020B0503020203020204" pitchFamily="34" charset="0"/>
              </a:rPr>
              <a:t>November 8, 2022</a:t>
            </a:r>
          </a:p>
          <a:p>
            <a:endParaRPr lang="en-US" sz="2600"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latin typeface="Century Gothic" panose="020B0502020202020204" pitchFamily="34" charset="0"/>
                <a:cs typeface="Arial" panose="020B0604020202020204" pitchFamily="34" charset="0"/>
              </a:rPr>
              <a:t>Tammy Nicholson, Modal Transportation Bureau</a:t>
            </a:r>
          </a:p>
          <a:p>
            <a:r>
              <a:rPr lang="en-US" sz="1400" b="1" dirty="0">
                <a:latin typeface="Century Gothic" panose="020B0502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Tamara.nicholson@iowadot.us</a:t>
            </a:r>
            <a:endParaRPr lang="en-US" sz="1400" b="1" dirty="0">
              <a:latin typeface="Century Gothic" panose="020B0502020202020204" pitchFamily="34" charset="0"/>
              <a:cs typeface="Arial" panose="020B0604020202020204" pitchFamily="34" charset="0"/>
            </a:endParaRPr>
          </a:p>
          <a:p>
            <a:r>
              <a:rPr lang="en-US" sz="1400" b="1" dirty="0">
                <a:latin typeface="Century Gothic" panose="020B0502020202020204" pitchFamily="34" charset="0"/>
                <a:cs typeface="Arial" panose="020B0604020202020204" pitchFamily="34" charset="0"/>
              </a:rPr>
              <a:t>515-239-1052</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PT Sans" panose="020B0503020203020204" pitchFamily="34" charset="0"/>
              </a:rPr>
              <a:t>ISRY Tie Rehabilitation Project (Appanoose County):  Iowa Southern Railway Company (ISRY)</a:t>
            </a:r>
          </a:p>
          <a:p>
            <a:pPr marL="0" indent="0">
              <a:spcBef>
                <a:spcPts val="0"/>
              </a:spcBef>
              <a:buNone/>
            </a:pPr>
            <a:r>
              <a:rPr lang="en-US" sz="1400" dirty="0">
                <a:solidFill>
                  <a:schemeClr val="tx1">
                    <a:lumMod val="50000"/>
                  </a:schemeClr>
                </a:solidFill>
                <a:latin typeface="PT Sans" panose="020B0503020203020204" pitchFamily="34" charset="0"/>
              </a:rPr>
              <a:t>ISRY began leasing this rail line from Appanoose County Community Railroad in 2016.   </a:t>
            </a:r>
            <a:r>
              <a:rPr lang="en-US" sz="1400" b="0" i="0" u="none" strike="noStrike" baseline="0" dirty="0">
                <a:solidFill>
                  <a:schemeClr val="tx1">
                    <a:lumMod val="50000"/>
                  </a:schemeClr>
                </a:solidFill>
                <a:latin typeface="PT Sans" panose="020B0503020203020204" pitchFamily="34" charset="0"/>
              </a:rPr>
              <a:t> With the increase in business over the last several years, there has been more wear and tear on the track and in order to continue the level of service and continue to grow the customer base it is imperative that ties are replaced in several areas that are at a higher risk of derailments that in turn cause service disruptions and create a safety issue. The scope of work for this project involves tie replacement and anchoring of up </a:t>
            </a:r>
            <a:r>
              <a:rPr lang="en-US" sz="1400" b="0" i="0" u="none" strike="noStrike" baseline="0" dirty="0">
                <a:solidFill>
                  <a:srgbClr val="000000"/>
                </a:solidFill>
                <a:latin typeface="PT Sans" panose="020B0503020203020204" pitchFamily="34" charset="0"/>
              </a:rPr>
              <a:t>to 5,000 new cross ties (8'x6"x9"x7"), 10,000 new rail anchors and 20,000 new track spikes between Mile Post 9 to Mile Post 19 that spans between Centerville, IA and Moravia, IA. Within the 10-mile area there are approximately five (5) separate locations where the ties would be installed</a:t>
            </a:r>
            <a:r>
              <a:rPr lang="en-US" sz="1800" b="0" i="0" u="none" strike="noStrike" baseline="0" dirty="0">
                <a:solidFill>
                  <a:srgbClr val="000000"/>
                </a:solidFill>
                <a:latin typeface="Arial" panose="020B0604020202020204" pitchFamily="34" charset="0"/>
              </a:rPr>
              <a:t>. </a:t>
            </a:r>
            <a:endParaRPr lang="en-US" sz="1200" dirty="0">
              <a:latin typeface="PT Sans" panose="020B0503020203020204"/>
            </a:endParaRPr>
          </a:p>
          <a:p>
            <a:pPr marL="0" indent="0">
              <a:buNone/>
            </a:pPr>
            <a:endParaRPr lang="en-US" sz="1800" dirty="0">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Total Cost:    $6</a:t>
            </a:r>
            <a:r>
              <a:rPr lang="en-US" sz="1800" dirty="0">
                <a:solidFill>
                  <a:schemeClr val="tx1">
                    <a:lumMod val="50000"/>
                  </a:schemeClr>
                </a:solidFill>
                <a:latin typeface="PT Sans" panose="020B0503020203020204" pitchFamily="34" charset="0"/>
              </a:rPr>
              <a:t>61,869</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Requested:   $</a:t>
            </a:r>
            <a:r>
              <a:rPr lang="en-US" sz="1800" dirty="0">
                <a:solidFill>
                  <a:schemeClr val="tx1">
                    <a:lumMod val="50000"/>
                  </a:schemeClr>
                </a:solidFill>
                <a:latin typeface="PT Sans" panose="020B0503020203020204" pitchFamily="34" charset="0"/>
              </a:rPr>
              <a:t>330,935</a:t>
            </a:r>
            <a:r>
              <a:rPr lang="en-US" sz="1800" dirty="0">
                <a:solidFill>
                  <a:schemeClr val="tx1">
                    <a:lumMod val="50000"/>
                  </a:schemeClr>
                </a:solidFill>
                <a:latin typeface="PT Sans" panose="020B0503020203020204"/>
                <a:cs typeface="Arial" pitchFamily="34" charset="0"/>
              </a:rPr>
              <a:t> </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3" name="Picture 2">
            <a:extLst>
              <a:ext uri="{FF2B5EF4-FFF2-40B4-BE49-F238E27FC236}">
                <a16:creationId xmlns:a16="http://schemas.microsoft.com/office/drawing/2014/main" id="{3B63C61D-4C2B-49E4-ACFC-42090FC1DCC7}"/>
              </a:ext>
            </a:extLst>
          </p:cNvPr>
          <p:cNvPicPr>
            <a:picLocks noChangeAspect="1"/>
          </p:cNvPicPr>
          <p:nvPr/>
        </p:nvPicPr>
        <p:blipFill>
          <a:blip r:embed="rId3"/>
          <a:stretch>
            <a:fillRect/>
          </a:stretch>
        </p:blipFill>
        <p:spPr>
          <a:xfrm>
            <a:off x="3145828" y="2756014"/>
            <a:ext cx="5417148" cy="3789574"/>
          </a:xfrm>
          <a:prstGeom prst="rect">
            <a:avLst/>
          </a:prstGeom>
        </p:spPr>
      </p:pic>
    </p:spTree>
    <p:extLst>
      <p:ext uri="{BB962C8B-B14F-4D97-AF65-F5344CB8AC3E}">
        <p14:creationId xmlns:p14="http://schemas.microsoft.com/office/powerpoint/2010/main" val="123820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PT Sans" panose="020B0503020203020204" pitchFamily="34" charset="0"/>
              </a:rPr>
              <a:t>Hancock Grain Expansion (Pottawattamie County):  The Scoular Company </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None/>
            </a:pPr>
            <a:r>
              <a:rPr lang="en-US" sz="1400" dirty="0">
                <a:solidFill>
                  <a:schemeClr val="tx1">
                    <a:lumMod val="50000"/>
                  </a:schemeClr>
                </a:solidFill>
                <a:latin typeface="PT Sans" panose="020B0503020203020204" pitchFamily="34" charset="0"/>
              </a:rPr>
              <a:t>Project is to increase grain storage and grain unloading/loadout capacity at the Hancock, </a:t>
            </a:r>
            <a:r>
              <a:rPr lang="en-US" sz="1400" dirty="0" err="1">
                <a:solidFill>
                  <a:schemeClr val="tx1">
                    <a:lumMod val="50000"/>
                  </a:schemeClr>
                </a:solidFill>
                <a:latin typeface="PT Sans" panose="020B0503020203020204" pitchFamily="34" charset="0"/>
              </a:rPr>
              <a:t>Ia</a:t>
            </a:r>
            <a:r>
              <a:rPr lang="en-US" sz="1400" dirty="0">
                <a:solidFill>
                  <a:schemeClr val="tx1">
                    <a:lumMod val="50000"/>
                  </a:schemeClr>
                </a:solidFill>
                <a:latin typeface="PT Sans" panose="020B0503020203020204" pitchFamily="34" charset="0"/>
              </a:rPr>
              <a:t> train loading</a:t>
            </a:r>
          </a:p>
          <a:p>
            <a:pPr marL="0" indent="0">
              <a:spcBef>
                <a:spcPts val="0"/>
              </a:spcBef>
              <a:buNone/>
            </a:pPr>
            <a:r>
              <a:rPr lang="en-US" sz="1400" dirty="0">
                <a:solidFill>
                  <a:schemeClr val="tx1">
                    <a:lumMod val="50000"/>
                  </a:schemeClr>
                </a:solidFill>
                <a:latin typeface="PT Sans" panose="020B0503020203020204" pitchFamily="34" charset="0"/>
              </a:rPr>
              <a:t>facility.  The project includes the construction of two steel bins of 300,000 bushels capacity each, one 25,000-bushel bin, a 25,000 BPH receiving/loadout leg on the east side of the railroad tracks and two truck receiving pits. The project includes the construction of a steel building around our main grain receiving and loadout area.  Lastly, the project includes hard surfacing of many of our roads.</a:t>
            </a:r>
            <a:endParaRPr lang="en-US" sz="1400" dirty="0">
              <a:solidFill>
                <a:schemeClr val="tx1">
                  <a:lumMod val="50000"/>
                </a:schemeClr>
              </a:solidFill>
              <a:latin typeface="PT Sans" panose="020B0503020203020204"/>
            </a:endParaRPr>
          </a:p>
          <a:p>
            <a:pPr marL="0" indent="0">
              <a:buNone/>
            </a:pPr>
            <a:endParaRPr lang="en-US" sz="1800" dirty="0">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Total Cost:    $8,300,000</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Requested:   $4,150,000 </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	      (50%)</a:t>
            </a:r>
          </a:p>
          <a:p>
            <a:pPr marL="0" indent="0">
              <a:spcBef>
                <a:spcPts val="0"/>
              </a:spcBef>
              <a:buClr>
                <a:schemeClr val="tx1"/>
              </a:buClr>
              <a:buNone/>
              <a:defRPr/>
            </a:pPr>
            <a:endParaRPr lang="en-US" sz="1800" dirty="0">
              <a:solidFill>
                <a:schemeClr val="tx1">
                  <a:lumMod val="50000"/>
                </a:schemeClr>
              </a:solidFill>
              <a:latin typeface="PT Sans" panose="020B0503020203020204"/>
              <a:cs typeface="Arial" pitchFamily="34" charset="0"/>
            </a:endParaRP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D2370931-3A76-4664-A6B3-7C18CCE7FC9E}"/>
              </a:ext>
            </a:extLst>
          </p:cNvPr>
          <p:cNvPicPr>
            <a:picLocks noChangeAspect="1"/>
          </p:cNvPicPr>
          <p:nvPr/>
        </p:nvPicPr>
        <p:blipFill>
          <a:blip r:embed="rId3"/>
          <a:stretch>
            <a:fillRect/>
          </a:stretch>
        </p:blipFill>
        <p:spPr>
          <a:xfrm>
            <a:off x="3086100" y="2188141"/>
            <a:ext cx="5655433" cy="3679259"/>
          </a:xfrm>
          <a:prstGeom prst="rect">
            <a:avLst/>
          </a:prstGeom>
        </p:spPr>
      </p:pic>
      <p:pic>
        <p:nvPicPr>
          <p:cNvPr id="7" name="Picture 6">
            <a:extLst>
              <a:ext uri="{FF2B5EF4-FFF2-40B4-BE49-F238E27FC236}">
                <a16:creationId xmlns:a16="http://schemas.microsoft.com/office/drawing/2014/main" id="{2B2FADED-9E4E-44AE-9C45-B6ED5780FE83}"/>
              </a:ext>
            </a:extLst>
          </p:cNvPr>
          <p:cNvPicPr>
            <a:picLocks noChangeAspect="1"/>
          </p:cNvPicPr>
          <p:nvPr/>
        </p:nvPicPr>
        <p:blipFill>
          <a:blip r:embed="rId4"/>
          <a:stretch>
            <a:fillRect/>
          </a:stretch>
        </p:blipFill>
        <p:spPr>
          <a:xfrm>
            <a:off x="600076" y="3597601"/>
            <a:ext cx="3209924" cy="2947987"/>
          </a:xfrm>
          <a:prstGeom prst="rect">
            <a:avLst/>
          </a:prstGeom>
        </p:spPr>
      </p:pic>
    </p:spTree>
    <p:extLst>
      <p:ext uri="{BB962C8B-B14F-4D97-AF65-F5344CB8AC3E}">
        <p14:creationId xmlns:p14="http://schemas.microsoft.com/office/powerpoint/2010/main" val="260070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PT Sans" panose="020B0503020203020204" pitchFamily="34" charset="0"/>
              </a:rPr>
              <a:t>Central Iowa’s </a:t>
            </a:r>
            <a:r>
              <a:rPr lang="en-US" sz="1800" b="1" dirty="0" err="1">
                <a:solidFill>
                  <a:schemeClr val="tx2"/>
                </a:solidFill>
                <a:latin typeface="PT Sans" panose="020B0503020203020204" pitchFamily="34" charset="0"/>
              </a:rPr>
              <a:t>Railport</a:t>
            </a:r>
            <a:r>
              <a:rPr lang="en-US" sz="1800" b="1" dirty="0">
                <a:solidFill>
                  <a:schemeClr val="tx2"/>
                </a:solidFill>
                <a:latin typeface="PT Sans" panose="020B0503020203020204" pitchFamily="34" charset="0"/>
              </a:rPr>
              <a:t> &amp; Logistics Park - Phase 2 (Polk County):  Ten D / Merchants Distribution Service</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lgn="l">
              <a:buNone/>
            </a:pPr>
            <a:r>
              <a:rPr lang="en-US" sz="1600" b="0" i="0" u="none" strike="noStrike" baseline="0" dirty="0">
                <a:solidFill>
                  <a:schemeClr val="tx1">
                    <a:lumMod val="50000"/>
                  </a:schemeClr>
                </a:solidFill>
                <a:latin typeface="PT Sans" panose="020B0503020203020204" pitchFamily="34" charset="0"/>
              </a:rPr>
              <a:t>This </a:t>
            </a:r>
            <a:r>
              <a:rPr lang="en-US" sz="1600" dirty="0" err="1">
                <a:solidFill>
                  <a:schemeClr val="tx1">
                    <a:lumMod val="50000"/>
                  </a:schemeClr>
                </a:solidFill>
                <a:latin typeface="PT Sans" panose="020B0503020203020204" pitchFamily="34" charset="0"/>
              </a:rPr>
              <a:t>r</a:t>
            </a:r>
            <a:r>
              <a:rPr lang="en-US" sz="1600" b="0" i="0" u="none" strike="noStrike" baseline="0" dirty="0" err="1">
                <a:solidFill>
                  <a:schemeClr val="tx1">
                    <a:lumMod val="50000"/>
                  </a:schemeClr>
                </a:solidFill>
                <a:latin typeface="PT Sans" panose="020B0503020203020204" pitchFamily="34" charset="0"/>
              </a:rPr>
              <a:t>ailport</a:t>
            </a:r>
            <a:r>
              <a:rPr lang="en-US" sz="1600" b="0" i="0" u="none" strike="noStrike" baseline="0" dirty="0">
                <a:solidFill>
                  <a:schemeClr val="tx1">
                    <a:lumMod val="50000"/>
                  </a:schemeClr>
                </a:solidFill>
                <a:latin typeface="PT Sans" panose="020B0503020203020204" pitchFamily="34" charset="0"/>
              </a:rPr>
              <a:t> site is directly connected to UP Railroad in Central Iowa.  Phase 2 would add 5,015 foot of new rail, plus make more accessible 8500 ft of other track (current and future), plus add market-needed yard, services, and storage options. This Project would also add additional trans-loading service capacities and capabilities. The site design also makes it easier, more flexible, safer, and faster for the RR to serve this location by adding siding-tracks and a south connection to the mainline (enabling the site to be served from the North and South).</a:t>
            </a:r>
            <a:endParaRPr lang="en-US" sz="1600" dirty="0">
              <a:solidFill>
                <a:schemeClr val="tx1">
                  <a:lumMod val="50000"/>
                </a:schemeClr>
              </a:solidFill>
              <a:latin typeface="PT Sans" panose="020B0503020203020204"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Total Cost:    $3,400,000</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Requested:   $1,700,000 </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	      (50%)</a:t>
            </a:r>
          </a:p>
          <a:p>
            <a:pPr marL="0" indent="0">
              <a:spcBef>
                <a:spcPts val="0"/>
              </a:spcBef>
              <a:buClr>
                <a:schemeClr val="tx1"/>
              </a:buClr>
              <a:buNone/>
              <a:defRPr/>
            </a:pPr>
            <a:endParaRPr lang="en-US" sz="1800" dirty="0">
              <a:solidFill>
                <a:schemeClr val="tx1">
                  <a:lumMod val="50000"/>
                </a:schemeClr>
              </a:solidFill>
              <a:latin typeface="PT Sans" panose="020B0503020203020204"/>
              <a:cs typeface="Arial" pitchFamily="34" charset="0"/>
            </a:endParaRP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67FDB7C8-B6DF-405F-925A-9FEE16E5152F}"/>
              </a:ext>
            </a:extLst>
          </p:cNvPr>
          <p:cNvPicPr>
            <a:picLocks noChangeAspect="1"/>
          </p:cNvPicPr>
          <p:nvPr/>
        </p:nvPicPr>
        <p:blipFill>
          <a:blip r:embed="rId3"/>
          <a:stretch>
            <a:fillRect/>
          </a:stretch>
        </p:blipFill>
        <p:spPr>
          <a:xfrm>
            <a:off x="3119437" y="3271838"/>
            <a:ext cx="5394561" cy="3176588"/>
          </a:xfrm>
          <a:prstGeom prst="rect">
            <a:avLst/>
          </a:prstGeom>
        </p:spPr>
      </p:pic>
    </p:spTree>
    <p:extLst>
      <p:ext uri="{BB962C8B-B14F-4D97-AF65-F5344CB8AC3E}">
        <p14:creationId xmlns:p14="http://schemas.microsoft.com/office/powerpoint/2010/main" val="143567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PT Sans" panose="020B0503020203020204" pitchFamily="34" charset="0"/>
              </a:rPr>
              <a:t>North Fleet, William E Dock &amp; South Fleet (Jackson County):  Lawson Marine Services </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400" dirty="0">
                <a:solidFill>
                  <a:schemeClr val="tx1">
                    <a:lumMod val="50000"/>
                  </a:schemeClr>
                </a:solidFill>
                <a:latin typeface="PT Sans" panose="020B0503020203020204" pitchFamily="34" charset="0"/>
              </a:rPr>
              <a:t>The project would provide a place for towboats to tie up between Lock 12 &amp; 13 for work do be done on barges, during emergencies and weather issues when needed.  The project would build the North Fleet allowing towboats to tie up for tow work, the William E Dock to allow for tugboat (Savanna-Sabula bridge) assists and barge work, and the South Fleet for fleeting barges for repair, cleaning and waiting for tows. </a:t>
            </a:r>
          </a:p>
          <a:p>
            <a:pPr marL="0" indent="0">
              <a:buNone/>
            </a:pPr>
            <a:endParaRPr lang="en-US" sz="1400" dirty="0">
              <a:solidFill>
                <a:schemeClr val="tx1">
                  <a:lumMod val="50000"/>
                </a:schemeClr>
              </a:solidFill>
              <a:latin typeface="PT Sans" panose="020B0503020203020204" pitchFamily="34" charset="0"/>
              <a:cs typeface="Arial" pitchFamily="34" charset="0"/>
            </a:endParaRPr>
          </a:p>
          <a:p>
            <a:pPr marL="0" indent="0">
              <a:buNone/>
            </a:pPr>
            <a:endParaRPr lang="en-US" sz="1400" dirty="0">
              <a:solidFill>
                <a:schemeClr val="tx1">
                  <a:lumMod val="50000"/>
                </a:schemeClr>
              </a:solidFill>
              <a:latin typeface="PT Sans" panose="020B0503020203020204" pitchFamily="34" charset="0"/>
              <a:cs typeface="Arial" pitchFamily="34" charset="0"/>
            </a:endParaRPr>
          </a:p>
          <a:p>
            <a:pPr marL="0" indent="0">
              <a:buNone/>
            </a:pPr>
            <a:r>
              <a:rPr lang="en-US" sz="1800" dirty="0">
                <a:solidFill>
                  <a:schemeClr val="tx1">
                    <a:lumMod val="50000"/>
                  </a:schemeClr>
                </a:solidFill>
                <a:latin typeface="PT Sans" panose="020B0503020203020204"/>
                <a:cs typeface="Arial" pitchFamily="34" charset="0"/>
              </a:rPr>
              <a:t>Total Cost:    $4,544,304</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Requested:   $2,272,152 </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	      (50%)</a:t>
            </a:r>
          </a:p>
          <a:p>
            <a:pPr marL="0" indent="0">
              <a:spcBef>
                <a:spcPts val="0"/>
              </a:spcBef>
              <a:buClr>
                <a:schemeClr val="tx1"/>
              </a:buClr>
              <a:buNone/>
              <a:defRPr/>
            </a:pPr>
            <a:endParaRPr lang="en-US" sz="1800" dirty="0">
              <a:solidFill>
                <a:schemeClr val="tx1">
                  <a:lumMod val="50000"/>
                </a:schemeClr>
              </a:solidFill>
              <a:latin typeface="PT Sans" panose="020B0503020203020204"/>
              <a:cs typeface="Arial" pitchFamily="34" charset="0"/>
            </a:endParaRP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AEE89E17-F577-4D1F-BC21-27A674B1E4F7}"/>
              </a:ext>
            </a:extLst>
          </p:cNvPr>
          <p:cNvPicPr>
            <a:picLocks noChangeAspect="1"/>
          </p:cNvPicPr>
          <p:nvPr/>
        </p:nvPicPr>
        <p:blipFill>
          <a:blip r:embed="rId3"/>
          <a:stretch>
            <a:fillRect/>
          </a:stretch>
        </p:blipFill>
        <p:spPr>
          <a:xfrm>
            <a:off x="3424238" y="2219325"/>
            <a:ext cx="4569290" cy="3857625"/>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69791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latin typeface="PT Sans" panose="020B0503020203020204" pitchFamily="34" charset="0"/>
              </a:rPr>
              <a:t>Rail Spur Improvement in Stuart (Adair County):  Wausau Supply Company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None/>
            </a:pPr>
            <a:r>
              <a:rPr lang="en-US" sz="1400" dirty="0">
                <a:solidFill>
                  <a:schemeClr val="tx1">
                    <a:lumMod val="50000"/>
                  </a:schemeClr>
                </a:solidFill>
                <a:latin typeface="PT Sans" panose="020B0503020203020204" pitchFamily="34" charset="0"/>
              </a:rPr>
              <a:t>The project would improve the grounds around the existing rail spur to facilitate a more safe and efficient work environment.  This improved work area directly correlates to greater use of rail to reduce the amount of on-highway truckload mode usage</a:t>
            </a:r>
            <a:r>
              <a:rPr lang="en-US" sz="1800" b="0" i="0" u="none" strike="noStrike" baseline="0" dirty="0">
                <a:solidFill>
                  <a:schemeClr val="tx1">
                    <a:lumMod val="50000"/>
                  </a:schemeClr>
                </a:solidFill>
                <a:latin typeface="PT Sans" panose="020B0503020203020204" pitchFamily="34" charset="0"/>
              </a:rPr>
              <a:t>. </a:t>
            </a:r>
            <a:endParaRPr lang="en-US" sz="1200" dirty="0">
              <a:solidFill>
                <a:schemeClr val="tx1">
                  <a:lumMod val="50000"/>
                </a:schemeClr>
              </a:solidFill>
              <a:latin typeface="PT Sans" panose="020B0503020203020204" pitchFamily="34" charset="0"/>
            </a:endParaRPr>
          </a:p>
          <a:p>
            <a:pPr marL="0" indent="0">
              <a:buNone/>
            </a:pPr>
            <a:endParaRPr lang="en-US" sz="1800" dirty="0">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Total Cost:    $103,400</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Requested:   $51,700 </a:t>
            </a:r>
          </a:p>
          <a:p>
            <a:pPr marL="0" indent="0">
              <a:spcBef>
                <a:spcPts val="0"/>
              </a:spcBef>
              <a:buClr>
                <a:schemeClr val="tx1"/>
              </a:buClr>
              <a:buNone/>
              <a:defRPr/>
            </a:pPr>
            <a:r>
              <a:rPr lang="en-US" sz="1800" dirty="0">
                <a:solidFill>
                  <a:schemeClr val="tx1">
                    <a:lumMod val="50000"/>
                  </a:schemeClr>
                </a:solidFill>
                <a:latin typeface="PT Sans" panose="020B0503020203020204"/>
                <a:cs typeface="Arial" pitchFamily="34" charset="0"/>
              </a:rPr>
              <a:t>	      (50%)</a:t>
            </a:r>
          </a:p>
          <a:p>
            <a:pPr marL="0" indent="0">
              <a:spcBef>
                <a:spcPts val="0"/>
              </a:spcBef>
              <a:buClr>
                <a:schemeClr val="tx1"/>
              </a:buClr>
              <a:buNone/>
              <a:defRPr/>
            </a:pPr>
            <a:endParaRPr lang="en-US" sz="1800" dirty="0">
              <a:solidFill>
                <a:schemeClr val="tx1">
                  <a:lumMod val="50000"/>
                </a:schemeClr>
              </a:solidFill>
              <a:latin typeface="PT Sans" panose="020B0503020203020204"/>
              <a:cs typeface="Arial" pitchFamily="34" charset="0"/>
            </a:endParaRP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01F929AB-0207-43DD-9C21-40C91BE92BBD}"/>
              </a:ext>
            </a:extLst>
          </p:cNvPr>
          <p:cNvPicPr>
            <a:picLocks noChangeAspect="1"/>
          </p:cNvPicPr>
          <p:nvPr/>
        </p:nvPicPr>
        <p:blipFill>
          <a:blip r:embed="rId3"/>
          <a:stretch>
            <a:fillRect/>
          </a:stretch>
        </p:blipFill>
        <p:spPr>
          <a:xfrm>
            <a:off x="2951735" y="2409825"/>
            <a:ext cx="5650429" cy="3286125"/>
          </a:xfrm>
          <a:prstGeom prst="rect">
            <a:avLst/>
          </a:prstGeom>
        </p:spPr>
      </p:pic>
    </p:spTree>
    <p:extLst>
      <p:ext uri="{BB962C8B-B14F-4D97-AF65-F5344CB8AC3E}">
        <p14:creationId xmlns:p14="http://schemas.microsoft.com/office/powerpoint/2010/main" val="1235059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2037860"/>
            <a:ext cx="7776864" cy="4442453"/>
          </a:xfrm>
          <a:prstGeom prst="rect">
            <a:avLst/>
          </a:prstGeom>
        </p:spPr>
        <p:txBody>
          <a:bodyPr vert="horz" lIns="91440" tIns="45720" rIns="91440" bIns="45720" rtlCol="0">
            <a:normAutofit fontScale="92500" lnSpcReduction="20000"/>
          </a:bodyPr>
          <a:lstStyle/>
          <a:p>
            <a:pPr lvl="0">
              <a:spcAft>
                <a:spcPts val="1200"/>
              </a:spcAft>
            </a:pPr>
            <a:r>
              <a:rPr lang="en-US" sz="2400" dirty="0">
                <a:solidFill>
                  <a:schemeClr val="tx1">
                    <a:lumMod val="50000"/>
                  </a:schemeClr>
                </a:solidFill>
                <a:latin typeface="PT Sans" panose="020B0503020203020204"/>
              </a:rPr>
              <a:t>Fixing America’s Surface Transportation (FAST) Act signed into law in 2015.</a:t>
            </a:r>
          </a:p>
          <a:p>
            <a:pPr>
              <a:spcAft>
                <a:spcPts val="1200"/>
              </a:spcAft>
            </a:pPr>
            <a:r>
              <a:rPr lang="en-US" sz="2400" dirty="0">
                <a:solidFill>
                  <a:schemeClr val="tx1">
                    <a:lumMod val="50000"/>
                  </a:schemeClr>
                </a:solidFill>
                <a:latin typeface="PT Sans" panose="020B0503020203020204"/>
              </a:rPr>
              <a:t>Expands the eligibility of multimodal freight projects for federal transportation funding through the establishment of the National Highway Freight Program (NHFP)</a:t>
            </a:r>
            <a:endParaRPr lang="en-US" altLang="en-US" sz="2400" dirty="0">
              <a:solidFill>
                <a:schemeClr val="tx1">
                  <a:lumMod val="50000"/>
                </a:schemeClr>
              </a:solidFill>
              <a:latin typeface="PT Sans" panose="020B0503020203020204"/>
              <a:cs typeface="Arial" panose="020B0604020202020204" pitchFamily="34" charset="0"/>
            </a:endParaRPr>
          </a:p>
          <a:p>
            <a:pPr>
              <a:spcAft>
                <a:spcPts val="1200"/>
              </a:spcAft>
            </a:pPr>
            <a:r>
              <a:rPr lang="en-US" altLang="en-US" sz="2400" dirty="0">
                <a:solidFill>
                  <a:schemeClr val="tx1">
                    <a:lumMod val="50000"/>
                  </a:schemeClr>
                </a:solidFill>
                <a:latin typeface="PT Sans" panose="020B0503020203020204"/>
                <a:cs typeface="Arial" panose="020B0604020202020204" pitchFamily="34" charset="0"/>
              </a:rPr>
              <a:t>The Bipartisan Infrastructure Law (BIL-2021) allows up to 30% of a state’s NHFP to be used on freight intermodal or freight rail projects.  </a:t>
            </a:r>
          </a:p>
          <a:p>
            <a:pPr>
              <a:spcAft>
                <a:spcPts val="1200"/>
              </a:spcAft>
            </a:pPr>
            <a:r>
              <a:rPr lang="en-US" altLang="en-US" sz="2400" dirty="0">
                <a:solidFill>
                  <a:schemeClr val="tx1">
                    <a:lumMod val="50000"/>
                  </a:schemeClr>
                </a:solidFill>
                <a:latin typeface="PT Sans" panose="020B0503020203020204"/>
                <a:cs typeface="Arial" panose="020B0604020202020204" pitchFamily="34" charset="0"/>
              </a:rPr>
              <a:t>Transportation Commission chose to award up to 10% of Iowa’s NHFP through the administration of the LIFTS competitive funding program.</a:t>
            </a:r>
          </a:p>
          <a:p>
            <a:pPr>
              <a:spcAft>
                <a:spcPts val="1200"/>
              </a:spcAft>
            </a:pPr>
            <a:r>
              <a:rPr lang="en-US" sz="2400" dirty="0">
                <a:solidFill>
                  <a:schemeClr val="tx1">
                    <a:lumMod val="50000"/>
                  </a:schemeClr>
                </a:solidFill>
                <a:latin typeface="PT Sans" panose="020B0503020203020204" pitchFamily="34" charset="0"/>
              </a:rPr>
              <a:t>Current funding round has up to $1.7 million available.  </a:t>
            </a:r>
            <a:endParaRPr lang="en-US" altLang="en-US" sz="2400" dirty="0">
              <a:solidFill>
                <a:schemeClr val="tx1">
                  <a:lumMod val="50000"/>
                </a:schemeClr>
              </a:solidFill>
              <a:latin typeface="PT Sans" panose="020B0503020203020204"/>
              <a:cs typeface="Arial" panose="020B0604020202020204" pitchFamily="34" charset="0"/>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Linking Iowa’s Freight Transportation System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2037860"/>
            <a:ext cx="7776864" cy="4442453"/>
          </a:xfrm>
          <a:prstGeom prst="rect">
            <a:avLst/>
          </a:prstGeom>
        </p:spPr>
        <p:txBody>
          <a:bodyPr vert="horz" lIns="91440" tIns="45720" rIns="91440" bIns="45720" rtlCol="0">
            <a:normAutofit/>
          </a:bodyPr>
          <a:lstStyle/>
          <a:p>
            <a:pPr marL="0" marR="0" indent="0">
              <a:spcBef>
                <a:spcPts val="0"/>
              </a:spcBef>
              <a:buNone/>
            </a:pPr>
            <a:r>
              <a:rPr lang="en-US" sz="2200" dirty="0">
                <a:solidFill>
                  <a:schemeClr val="tx1">
                    <a:lumMod val="50000"/>
                  </a:schemeClr>
                </a:solidFill>
                <a:effectLst/>
                <a:ea typeface="Calibri" panose="020F0502020204030204" pitchFamily="34" charset="0"/>
                <a:cs typeface="Times New Roman" panose="02020603050405020304" pitchFamily="18" charset="0"/>
              </a:rPr>
              <a:t>The purpose of the LIFTS program is to provide grants for projects that help meet the changing demands of Iowa’s multimodal freight system. The funding program is designed to: </a:t>
            </a:r>
          </a:p>
          <a:p>
            <a:pPr>
              <a:spcBef>
                <a:spcPts val="0"/>
              </a:spcBef>
              <a:buSzPts val="1050"/>
              <a:buFont typeface="Wingdings" panose="05000000000000000000" pitchFamily="2" charset="2"/>
              <a:buChar char="ü"/>
            </a:pPr>
            <a:r>
              <a:rPr lang="en-US" sz="2200" dirty="0">
                <a:solidFill>
                  <a:schemeClr val="tx1">
                    <a:lumMod val="50000"/>
                  </a:schemeClr>
                </a:solidFill>
                <a:effectLst/>
                <a:ea typeface="Calibri" panose="020F0502020204030204" pitchFamily="34" charset="0"/>
                <a:cs typeface="Times New Roman" panose="02020603050405020304" pitchFamily="18" charset="0"/>
              </a:rPr>
              <a:t>Enhance economic development by improving the multimodal freight transportation system. </a:t>
            </a:r>
          </a:p>
          <a:p>
            <a:pPr>
              <a:spcBef>
                <a:spcPts val="0"/>
              </a:spcBef>
              <a:buSzPts val="1050"/>
              <a:buFont typeface="Wingdings" panose="05000000000000000000" pitchFamily="2" charset="2"/>
              <a:buChar char="ü"/>
            </a:pPr>
            <a:r>
              <a:rPr lang="en-US" sz="2200" dirty="0">
                <a:solidFill>
                  <a:schemeClr val="tx1">
                    <a:lumMod val="50000"/>
                  </a:schemeClr>
                </a:solidFill>
                <a:effectLst/>
                <a:ea typeface="Calibri" panose="020F0502020204030204" pitchFamily="34" charset="0"/>
                <a:cs typeface="Times New Roman" panose="02020603050405020304" pitchFamily="18" charset="0"/>
              </a:rPr>
              <a:t>Provide flexible funding for the changing demands of the freight transportation system. </a:t>
            </a:r>
          </a:p>
          <a:p>
            <a:pPr>
              <a:spcBef>
                <a:spcPts val="0"/>
              </a:spcBef>
              <a:buSzPts val="1050"/>
              <a:buFont typeface="Wingdings" panose="05000000000000000000" pitchFamily="2" charset="2"/>
              <a:buChar char="ü"/>
            </a:pPr>
            <a:r>
              <a:rPr lang="en-US" sz="2200" dirty="0">
                <a:solidFill>
                  <a:schemeClr val="tx1">
                    <a:lumMod val="50000"/>
                  </a:schemeClr>
                </a:solidFill>
                <a:effectLst/>
                <a:ea typeface="Calibri" panose="020F0502020204030204" pitchFamily="34" charset="0"/>
                <a:cs typeface="Times New Roman" panose="02020603050405020304" pitchFamily="18" charset="0"/>
              </a:rPr>
              <a:t>Enhance the ability to provide competitive transportation options for shipment of products and moving goods.  </a:t>
            </a:r>
          </a:p>
          <a:p>
            <a:pPr>
              <a:spcBef>
                <a:spcPts val="0"/>
              </a:spcBef>
              <a:buSzPts val="1050"/>
              <a:buFont typeface="Wingdings" panose="05000000000000000000" pitchFamily="2" charset="2"/>
              <a:buChar char="ü"/>
            </a:pPr>
            <a:r>
              <a:rPr lang="en-US" sz="2200" dirty="0">
                <a:solidFill>
                  <a:schemeClr val="tx1">
                    <a:lumMod val="50000"/>
                  </a:schemeClr>
                </a:solidFill>
                <a:effectLst/>
                <a:ea typeface="Calibri" panose="020F0502020204030204" pitchFamily="34" charset="0"/>
                <a:cs typeface="Times New Roman" panose="02020603050405020304" pitchFamily="18" charset="0"/>
              </a:rPr>
              <a:t>Provide incentives to alternate modes for economic development opportunities.</a:t>
            </a:r>
          </a:p>
          <a:p>
            <a:pPr lvl="0">
              <a:spcAft>
                <a:spcPts val="1200"/>
              </a:spcAft>
            </a:pPr>
            <a:endParaRPr lang="en-US" altLang="en-US" sz="2400" dirty="0">
              <a:solidFill>
                <a:schemeClr val="tx1">
                  <a:lumMod val="50000"/>
                </a:schemeClr>
              </a:solidFill>
              <a:latin typeface="PT Sans" panose="020B0503020203020204"/>
              <a:cs typeface="Arial" panose="020B0604020202020204" pitchFamily="34" charset="0"/>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83568" y="1185258"/>
            <a:ext cx="8712967" cy="360040"/>
          </a:xfrm>
        </p:spPr>
        <p:txBody>
          <a:bodyPr>
            <a:noAutofit/>
          </a:bodyPr>
          <a:lstStyle/>
          <a:p>
            <a:pPr algn="l"/>
            <a:r>
              <a:rPr lang="en-US" sz="3400" b="1" dirty="0">
                <a:solidFill>
                  <a:schemeClr val="tx2"/>
                </a:solidFill>
              </a:rPr>
              <a:t>LIFTS Purpose:  </a:t>
            </a:r>
          </a:p>
        </p:txBody>
      </p:sp>
    </p:spTree>
    <p:extLst>
      <p:ext uri="{BB962C8B-B14F-4D97-AF65-F5344CB8AC3E}">
        <p14:creationId xmlns:p14="http://schemas.microsoft.com/office/powerpoint/2010/main" val="197756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2037860"/>
            <a:ext cx="7850832" cy="3997179"/>
          </a:xfrm>
          <a:prstGeom prst="rect">
            <a:avLst/>
          </a:prstGeom>
        </p:spPr>
        <p:txBody>
          <a:bodyPr vert="horz" lIns="91440" tIns="45720" rIns="91440" bIns="45720" rtlCol="0">
            <a:normAutofit fontScale="92500" lnSpcReduction="20000"/>
          </a:bodyPr>
          <a:lstStyle/>
          <a:p>
            <a:pPr marL="0" marR="0" indent="0">
              <a:spcBef>
                <a:spcPts val="0"/>
              </a:spcBef>
              <a:buNone/>
            </a:pPr>
            <a:r>
              <a:rPr lang="en-US" sz="2200" dirty="0">
                <a:solidFill>
                  <a:schemeClr val="tx1">
                    <a:lumMod val="50000"/>
                  </a:schemeClr>
                </a:solidFill>
                <a:effectLst/>
                <a:ea typeface="Calibri" panose="020F0502020204030204" pitchFamily="34" charset="0"/>
                <a:cs typeface="Times New Roman" panose="02020603050405020304" pitchFamily="18" charset="0"/>
              </a:rPr>
              <a:t>All FHWA federal aid funding requirements apply, including:</a:t>
            </a:r>
          </a:p>
          <a:p>
            <a:pPr>
              <a:spcBef>
                <a:spcPts val="0"/>
              </a:spcBef>
            </a:pPr>
            <a:r>
              <a:rPr lang="en-US" sz="2200" dirty="0">
                <a:solidFill>
                  <a:schemeClr val="tx1">
                    <a:lumMod val="50000"/>
                  </a:schemeClr>
                </a:solidFill>
                <a:effectLst/>
                <a:ea typeface="Calibri" panose="020F0502020204030204" pitchFamily="34" charset="0"/>
                <a:cs typeface="Times New Roman" panose="02020603050405020304" pitchFamily="18" charset="0"/>
              </a:rPr>
              <a:t>Federal Requirements, Standards and Guidelines</a:t>
            </a:r>
          </a:p>
          <a:p>
            <a:pPr>
              <a:spcBef>
                <a:spcPts val="0"/>
              </a:spcBef>
            </a:pPr>
            <a:r>
              <a:rPr lang="en-US" sz="2200" dirty="0">
                <a:solidFill>
                  <a:schemeClr val="tx1">
                    <a:lumMod val="50000"/>
                  </a:schemeClr>
                </a:solidFill>
                <a:effectLst/>
                <a:ea typeface="Calibri" panose="020F0502020204030204" pitchFamily="34" charset="0"/>
                <a:cs typeface="Times New Roman" panose="02020603050405020304" pitchFamily="18" charset="0"/>
              </a:rPr>
              <a:t>Environmental reviews</a:t>
            </a:r>
          </a:p>
          <a:p>
            <a:pPr>
              <a:spcBef>
                <a:spcPts val="0"/>
              </a:spcBef>
            </a:pPr>
            <a:r>
              <a:rPr lang="en-US" sz="2200" dirty="0">
                <a:solidFill>
                  <a:schemeClr val="tx1">
                    <a:lumMod val="50000"/>
                  </a:schemeClr>
                </a:solidFill>
                <a:ea typeface="Calibri" panose="020F0502020204030204" pitchFamily="34" charset="0"/>
                <a:cs typeface="Times New Roman" panose="02020603050405020304" pitchFamily="18" charset="0"/>
              </a:rPr>
              <a:t>Compliance with </a:t>
            </a:r>
            <a:r>
              <a:rPr lang="en-US" sz="2200" dirty="0">
                <a:solidFill>
                  <a:schemeClr val="tx1">
                    <a:lumMod val="50000"/>
                  </a:schemeClr>
                </a:solidFill>
                <a:effectLst/>
                <a:ea typeface="Calibri" panose="020F0502020204030204" pitchFamily="34" charset="0"/>
                <a:cs typeface="Times New Roman" panose="02020603050405020304" pitchFamily="18" charset="0"/>
              </a:rPr>
              <a:t>FHWA Buy Ameri</a:t>
            </a:r>
            <a:r>
              <a:rPr lang="en-US" sz="2200" dirty="0">
                <a:solidFill>
                  <a:schemeClr val="tx1">
                    <a:lumMod val="50000"/>
                  </a:schemeClr>
                </a:solidFill>
                <a:ea typeface="Calibri" panose="020F0502020204030204" pitchFamily="34" charset="0"/>
                <a:cs typeface="Times New Roman" panose="02020603050405020304" pitchFamily="18" charset="0"/>
              </a:rPr>
              <a:t>ca</a:t>
            </a:r>
          </a:p>
          <a:p>
            <a:pPr>
              <a:spcBef>
                <a:spcPts val="0"/>
              </a:spcBef>
            </a:pPr>
            <a:r>
              <a:rPr lang="en-US" sz="2200" dirty="0">
                <a:solidFill>
                  <a:schemeClr val="tx1">
                    <a:lumMod val="50000"/>
                  </a:schemeClr>
                </a:solidFill>
                <a:effectLst/>
                <a:ea typeface="Calibri" panose="020F0502020204030204" pitchFamily="34" charset="0"/>
                <a:cs typeface="Times New Roman" panose="02020603050405020304" pitchFamily="18" charset="0"/>
              </a:rPr>
              <a:t>Letting through the Iowa DOT</a:t>
            </a:r>
          </a:p>
          <a:p>
            <a:pPr>
              <a:spcBef>
                <a:spcPts val="0"/>
              </a:spcBef>
            </a:pPr>
            <a:endParaRPr lang="en-US" sz="2200" dirty="0">
              <a:solidFill>
                <a:schemeClr val="tx1">
                  <a:lumMod val="50000"/>
                </a:schemeClr>
              </a:solidFill>
              <a:ea typeface="Calibri" panose="020F0502020204030204" pitchFamily="34" charset="0"/>
              <a:cs typeface="Times New Roman" panose="02020603050405020304" pitchFamily="18" charset="0"/>
            </a:endParaRPr>
          </a:p>
          <a:p>
            <a:pPr marL="0" indent="0">
              <a:spcBef>
                <a:spcPts val="0"/>
              </a:spcBef>
              <a:buNone/>
            </a:pPr>
            <a:r>
              <a:rPr lang="en-US" sz="2200" dirty="0">
                <a:solidFill>
                  <a:schemeClr val="tx1">
                    <a:lumMod val="50000"/>
                  </a:schemeClr>
                </a:solidFill>
                <a:ea typeface="Calibri" panose="020F0502020204030204" pitchFamily="34" charset="0"/>
                <a:cs typeface="Times New Roman" panose="02020603050405020304" pitchFamily="18" charset="0"/>
              </a:rPr>
              <a:t>Match Requirements:</a:t>
            </a:r>
          </a:p>
          <a:p>
            <a:pPr>
              <a:spcBef>
                <a:spcPts val="0"/>
              </a:spcBef>
            </a:pPr>
            <a:r>
              <a:rPr lang="en-US" sz="2200" dirty="0">
                <a:solidFill>
                  <a:schemeClr val="tx1">
                    <a:lumMod val="50000"/>
                  </a:schemeClr>
                </a:solidFill>
                <a:effectLst/>
                <a:ea typeface="Calibri" panose="020F0502020204030204" pitchFamily="34" charset="0"/>
                <a:cs typeface="Times New Roman" panose="02020603050405020304" pitchFamily="18" charset="0"/>
              </a:rPr>
              <a:t>Public applicants or public/private partnership applicants are eligible for up to 80% project cost reimbursement</a:t>
            </a:r>
          </a:p>
          <a:p>
            <a:pPr>
              <a:spcBef>
                <a:spcPts val="0"/>
              </a:spcBef>
            </a:pPr>
            <a:r>
              <a:rPr lang="en-US" sz="2200" dirty="0">
                <a:solidFill>
                  <a:schemeClr val="tx1">
                    <a:lumMod val="50000"/>
                  </a:schemeClr>
                </a:solidFill>
                <a:effectLst/>
                <a:ea typeface="Calibri" panose="020F0502020204030204" pitchFamily="34" charset="0"/>
                <a:cs typeface="Times New Roman" panose="02020603050405020304" pitchFamily="18" charset="0"/>
              </a:rPr>
              <a:t>Private applicants are eligible for up to 50% project cost reimbursement</a:t>
            </a:r>
          </a:p>
          <a:p>
            <a:pPr>
              <a:spcBef>
                <a:spcPts val="0"/>
              </a:spcBef>
            </a:pPr>
            <a:endParaRPr lang="en-US" sz="2200" dirty="0">
              <a:solidFill>
                <a:schemeClr val="tx1">
                  <a:lumMod val="50000"/>
                </a:schemeClr>
              </a:solidFill>
              <a:ea typeface="Calibri" panose="020F0502020204030204" pitchFamily="34" charset="0"/>
              <a:cs typeface="Times New Roman" panose="02020603050405020304" pitchFamily="18" charset="0"/>
            </a:endParaRPr>
          </a:p>
          <a:p>
            <a:pPr marL="0" indent="0">
              <a:spcBef>
                <a:spcPts val="0"/>
              </a:spcBef>
              <a:buNone/>
            </a:pPr>
            <a:r>
              <a:rPr lang="en-US" sz="2200" dirty="0">
                <a:solidFill>
                  <a:schemeClr val="tx1">
                    <a:lumMod val="50000"/>
                  </a:schemeClr>
                </a:solidFill>
                <a:effectLst/>
                <a:ea typeface="Calibri" panose="020F0502020204030204" pitchFamily="34" charset="0"/>
                <a:cs typeface="Times New Roman" panose="02020603050405020304" pitchFamily="18" charset="0"/>
              </a:rPr>
              <a:t>Horizontal infrastructure for construction of surface transportation facilities is eligible.  Vertical infrastructure, such as buildings, is not eligible.  </a:t>
            </a:r>
            <a:endParaRPr lang="en-US" altLang="en-US" sz="2400" dirty="0">
              <a:solidFill>
                <a:schemeClr val="tx1">
                  <a:lumMod val="50000"/>
                </a:schemeClr>
              </a:solidFill>
              <a:latin typeface="PT Sans" panose="020B0503020203020204"/>
              <a:cs typeface="Arial" panose="020B0604020202020204" pitchFamily="34" charset="0"/>
            </a:endParaRPr>
          </a:p>
          <a:p>
            <a:pPr marL="0" lvl="0" indent="0">
              <a:spcAft>
                <a:spcPts val="1200"/>
              </a:spcAft>
              <a:buNone/>
            </a:pPr>
            <a:endParaRPr lang="en-US" altLang="en-US" sz="2400" dirty="0">
              <a:solidFill>
                <a:schemeClr val="tx1">
                  <a:lumMod val="50000"/>
                </a:schemeClr>
              </a:solidFill>
              <a:latin typeface="PT Sans" panose="020B0503020203020204"/>
              <a:cs typeface="Arial" panose="020B0604020202020204" pitchFamily="34" charset="0"/>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83568" y="1185258"/>
            <a:ext cx="8712967" cy="360040"/>
          </a:xfrm>
        </p:spPr>
        <p:txBody>
          <a:bodyPr>
            <a:noAutofit/>
          </a:bodyPr>
          <a:lstStyle/>
          <a:p>
            <a:pPr algn="l"/>
            <a:r>
              <a:rPr lang="en-US" sz="3400" b="1" dirty="0">
                <a:solidFill>
                  <a:schemeClr val="tx2"/>
                </a:solidFill>
              </a:rPr>
              <a:t>LIFTS Project Requirements:  </a:t>
            </a:r>
          </a:p>
        </p:txBody>
      </p:sp>
    </p:spTree>
    <p:extLst>
      <p:ext uri="{BB962C8B-B14F-4D97-AF65-F5344CB8AC3E}">
        <p14:creationId xmlns:p14="http://schemas.microsoft.com/office/powerpoint/2010/main" val="303636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5013176"/>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Freight mobility Benefits (25%)</a:t>
            </a:r>
            <a:endParaRPr lang="en-US" sz="2000" dirty="0">
              <a:cs typeface="Arial" pitchFamily="34" charset="0"/>
            </a:endParaRPr>
          </a:p>
          <a:p>
            <a:pPr marL="457200" indent="-457200">
              <a:spcBef>
                <a:spcPts val="0"/>
              </a:spcBef>
              <a:spcAft>
                <a:spcPts val="1200"/>
              </a:spcAft>
              <a:buClr>
                <a:schemeClr val="tx1"/>
              </a:buClr>
              <a:buFontTx/>
              <a:buChar char="•"/>
              <a:defRPr/>
            </a:pPr>
            <a:r>
              <a:rPr lang="en-US" sz="2400" dirty="0">
                <a:cs typeface="Arial" pitchFamily="34" charset="0"/>
              </a:rPr>
              <a:t>Economic Benefits (25%)</a:t>
            </a:r>
          </a:p>
          <a:p>
            <a:pPr marL="457200" indent="-457200">
              <a:spcBef>
                <a:spcPts val="0"/>
              </a:spcBef>
              <a:spcAft>
                <a:spcPts val="1200"/>
              </a:spcAft>
              <a:buClr>
                <a:schemeClr val="tx1"/>
              </a:buClr>
              <a:buFontTx/>
              <a:buChar char="•"/>
              <a:defRPr/>
            </a:pPr>
            <a:r>
              <a:rPr lang="en-US" sz="2400" dirty="0">
                <a:cs typeface="Arial" pitchFamily="34" charset="0"/>
              </a:rPr>
              <a:t>Public Benefits (20%)</a:t>
            </a:r>
          </a:p>
          <a:p>
            <a:pPr marL="457200" indent="-457200">
              <a:spcBef>
                <a:spcPts val="0"/>
              </a:spcBef>
              <a:spcAft>
                <a:spcPts val="1200"/>
              </a:spcAft>
              <a:buClr>
                <a:schemeClr val="tx1"/>
              </a:buClr>
              <a:buFontTx/>
              <a:buChar char="•"/>
              <a:defRPr/>
            </a:pPr>
            <a:r>
              <a:rPr lang="en-US" sz="2400" dirty="0">
                <a:cs typeface="Arial" pitchFamily="34" charset="0"/>
              </a:rPr>
              <a:t>Project Readiness (20%)</a:t>
            </a:r>
          </a:p>
          <a:p>
            <a:pPr marL="457200" indent="-457200">
              <a:spcBef>
                <a:spcPts val="0"/>
              </a:spcBef>
              <a:spcAft>
                <a:spcPts val="1200"/>
              </a:spcAft>
              <a:buClr>
                <a:schemeClr val="tx1"/>
              </a:buClr>
              <a:buFontTx/>
              <a:buChar char="•"/>
              <a:defRPr/>
            </a:pPr>
            <a:r>
              <a:rPr lang="en-US" sz="2400" dirty="0">
                <a:cs typeface="Arial" pitchFamily="34" charset="0"/>
              </a:rPr>
              <a:t>Innovation/Process Improvement (10%)</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35943" y="2005496"/>
            <a:ext cx="7776864" cy="4570524"/>
          </a:xfrm>
          <a:prstGeom prst="rect">
            <a:avLst/>
          </a:prstGeom>
        </p:spPr>
        <p:txBody>
          <a:bodyPr vert="horz" lIns="91440" tIns="45720" rIns="91440" bIns="45720" rtlCol="0">
            <a:normAutofit/>
          </a:bodyPr>
          <a:lstStyle/>
          <a:p>
            <a:pPr lvl="0"/>
            <a:r>
              <a:rPr lang="en-US" sz="2400" b="1" dirty="0"/>
              <a:t>Available Funding</a:t>
            </a:r>
          </a:p>
          <a:p>
            <a:pPr lvl="1">
              <a:spcAft>
                <a:spcPts val="1200"/>
              </a:spcAft>
            </a:pPr>
            <a:r>
              <a:rPr lang="en-US" sz="2000" dirty="0"/>
              <a:t>2022 $1.7 million</a:t>
            </a:r>
          </a:p>
          <a:p>
            <a:pPr lvl="0"/>
            <a:r>
              <a:rPr lang="en-US" sz="2400" b="1" dirty="0"/>
              <a:t>Application Summary</a:t>
            </a:r>
          </a:p>
          <a:p>
            <a:pPr lvl="1">
              <a:spcAft>
                <a:spcPts val="1200"/>
              </a:spcAft>
            </a:pPr>
            <a:r>
              <a:rPr lang="en-US" sz="2000" dirty="0"/>
              <a:t>Total number of projects: 5</a:t>
            </a:r>
          </a:p>
          <a:p>
            <a:pPr lvl="1">
              <a:spcAft>
                <a:spcPts val="1200"/>
              </a:spcAft>
            </a:pPr>
            <a:r>
              <a:rPr lang="en-US" sz="2000" dirty="0">
                <a:solidFill>
                  <a:srgbClr val="34495E"/>
                </a:solidFill>
              </a:rPr>
              <a:t>Total project costs: $17,009,573</a:t>
            </a:r>
          </a:p>
          <a:p>
            <a:pPr lvl="1">
              <a:spcAft>
                <a:spcPts val="1200"/>
              </a:spcAft>
            </a:pPr>
            <a:r>
              <a:rPr lang="en-US" sz="2000" dirty="0">
                <a:solidFill>
                  <a:srgbClr val="34495E"/>
                </a:solidFill>
              </a:rPr>
              <a:t>Total amount requested: $8,504,787</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spTree>
    <p:extLst>
      <p:ext uri="{BB962C8B-B14F-4D97-AF65-F5344CB8AC3E}">
        <p14:creationId xmlns:p14="http://schemas.microsoft.com/office/powerpoint/2010/main" val="182806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graphicFrame>
        <p:nvGraphicFramePr>
          <p:cNvPr id="64" name="Table 63">
            <a:extLst>
              <a:ext uri="{FF2B5EF4-FFF2-40B4-BE49-F238E27FC236}">
                <a16:creationId xmlns:a16="http://schemas.microsoft.com/office/drawing/2014/main" id="{09CF8E64-2BCD-4821-9B8A-7369BB1A87D5}"/>
              </a:ext>
            </a:extLst>
          </p:cNvPr>
          <p:cNvGraphicFramePr>
            <a:graphicFrameLocks noGrp="1"/>
          </p:cNvGraphicFramePr>
          <p:nvPr>
            <p:extLst>
              <p:ext uri="{D42A27DB-BD31-4B8C-83A1-F6EECF244321}">
                <p14:modId xmlns:p14="http://schemas.microsoft.com/office/powerpoint/2010/main" val="3074371729"/>
              </p:ext>
            </p:extLst>
          </p:nvPr>
        </p:nvGraphicFramePr>
        <p:xfrm>
          <a:off x="831038" y="2777623"/>
          <a:ext cx="7207760" cy="1158240"/>
        </p:xfrm>
        <a:graphic>
          <a:graphicData uri="http://schemas.openxmlformats.org/drawingml/2006/table">
            <a:tbl>
              <a:tblPr firstRow="1" bandRow="1">
                <a:tableStyleId>{9D7B26C5-4107-4FEC-AEDC-1716B250A1EF}</a:tableStyleId>
              </a:tblPr>
              <a:tblGrid>
                <a:gridCol w="1644930">
                  <a:extLst>
                    <a:ext uri="{9D8B030D-6E8A-4147-A177-3AD203B41FA5}">
                      <a16:colId xmlns:a16="http://schemas.microsoft.com/office/drawing/2014/main" val="2346649935"/>
                    </a:ext>
                  </a:extLst>
                </a:gridCol>
                <a:gridCol w="1236755">
                  <a:extLst>
                    <a:ext uri="{9D8B030D-6E8A-4147-A177-3AD203B41FA5}">
                      <a16:colId xmlns:a16="http://schemas.microsoft.com/office/drawing/2014/main" val="736485009"/>
                    </a:ext>
                  </a:extLst>
                </a:gridCol>
                <a:gridCol w="1442025">
                  <a:extLst>
                    <a:ext uri="{9D8B030D-6E8A-4147-A177-3AD203B41FA5}">
                      <a16:colId xmlns:a16="http://schemas.microsoft.com/office/drawing/2014/main" val="718421099"/>
                    </a:ext>
                  </a:extLst>
                </a:gridCol>
                <a:gridCol w="1442025">
                  <a:extLst>
                    <a:ext uri="{9D8B030D-6E8A-4147-A177-3AD203B41FA5}">
                      <a16:colId xmlns:a16="http://schemas.microsoft.com/office/drawing/2014/main" val="2695416265"/>
                    </a:ext>
                  </a:extLst>
                </a:gridCol>
                <a:gridCol w="1442025">
                  <a:extLst>
                    <a:ext uri="{9D8B030D-6E8A-4147-A177-3AD203B41FA5}">
                      <a16:colId xmlns:a16="http://schemas.microsoft.com/office/drawing/2014/main" val="1928966016"/>
                    </a:ext>
                  </a:extLst>
                </a:gridCol>
              </a:tblGrid>
              <a:tr h="737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ISRY Tie Rehabilitation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(Appanoose County)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Iowa Southern Railway Company (ISRY)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$661,869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$330,935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$330,935 (50%)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
        <p:nvSpPr>
          <p:cNvPr id="19" name="Title 10">
            <a:extLst>
              <a:ext uri="{FF2B5EF4-FFF2-40B4-BE49-F238E27FC236}">
                <a16:creationId xmlns:a16="http://schemas.microsoft.com/office/drawing/2014/main" id="{31665C7D-5068-47C1-AE72-60DCFB88CD4A}"/>
              </a:ext>
            </a:extLst>
          </p:cNvPr>
          <p:cNvSpPr txBox="1">
            <a:spLocks/>
          </p:cNvSpPr>
          <p:nvPr/>
        </p:nvSpPr>
        <p:spPr>
          <a:xfrm>
            <a:off x="509752" y="863490"/>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Applications Received and Recommended for Award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824090" y="1885071"/>
            <a:ext cx="7258023" cy="897379"/>
            <a:chOff x="172362" y="1993088"/>
            <a:chExt cx="7258023" cy="897379"/>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2" y="1993088"/>
              <a:ext cx="7258023" cy="897379"/>
              <a:chOff x="173244" y="2921999"/>
              <a:chExt cx="7258023" cy="897379"/>
            </a:xfrm>
          </p:grpSpPr>
          <p:sp>
            <p:nvSpPr>
              <p:cNvPr id="26" name="Rectangle 25">
                <a:extLst>
                  <a:ext uri="{FF2B5EF4-FFF2-40B4-BE49-F238E27FC236}">
                    <a16:creationId xmlns:a16="http://schemas.microsoft.com/office/drawing/2014/main" id="{91751719-C0CC-437B-9F4B-557E4E02EBF1}"/>
                  </a:ext>
                </a:extLst>
              </p:cNvPr>
              <p:cNvSpPr/>
              <p:nvPr/>
            </p:nvSpPr>
            <p:spPr>
              <a:xfrm>
                <a:off x="5916589"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5966854" y="2926826"/>
                <a:ext cx="1464413" cy="892552"/>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4" y="2962504"/>
                <a:ext cx="1689101"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173246" y="3212976"/>
                <a:ext cx="144730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1862345" y="2962504"/>
                <a:ext cx="1218769"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4520658" y="2962504"/>
                <a:ext cx="1445437"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4608001" y="2921999"/>
                <a:ext cx="1252728" cy="892552"/>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REQUESTED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34" name="TextBox 33">
                <a:extLst>
                  <a:ext uri="{FF2B5EF4-FFF2-40B4-BE49-F238E27FC236}">
                    <a16:creationId xmlns:a16="http://schemas.microsoft.com/office/drawing/2014/main" id="{F3AC24CC-F93D-4B69-9D63-138E29EA60ED}"/>
                  </a:ext>
                </a:extLst>
              </p:cNvPr>
              <p:cNvSpPr txBox="1"/>
              <p:nvPr/>
            </p:nvSpPr>
            <p:spPr>
              <a:xfrm>
                <a:off x="1638843" y="3214927"/>
                <a:ext cx="144356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3074339" y="2033593"/>
              <a:ext cx="1445437"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D98B3BE7-0D5A-4F7B-AFEE-1B7FD50EB41E}"/>
              </a:ext>
            </a:extLst>
          </p:cNvPr>
          <p:cNvSpPr txBox="1"/>
          <p:nvPr/>
        </p:nvSpPr>
        <p:spPr>
          <a:xfrm>
            <a:off x="3717115" y="2046435"/>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spTree>
    <p:extLst>
      <p:ext uri="{BB962C8B-B14F-4D97-AF65-F5344CB8AC3E}">
        <p14:creationId xmlns:p14="http://schemas.microsoft.com/office/powerpoint/2010/main" val="219560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graphicFrame>
        <p:nvGraphicFramePr>
          <p:cNvPr id="64" name="Table 63">
            <a:extLst>
              <a:ext uri="{FF2B5EF4-FFF2-40B4-BE49-F238E27FC236}">
                <a16:creationId xmlns:a16="http://schemas.microsoft.com/office/drawing/2014/main" id="{09CF8E64-2BCD-4821-9B8A-7369BB1A87D5}"/>
              </a:ext>
            </a:extLst>
          </p:cNvPr>
          <p:cNvGraphicFramePr>
            <a:graphicFrameLocks noGrp="1"/>
          </p:cNvGraphicFramePr>
          <p:nvPr>
            <p:extLst>
              <p:ext uri="{D42A27DB-BD31-4B8C-83A1-F6EECF244321}">
                <p14:modId xmlns:p14="http://schemas.microsoft.com/office/powerpoint/2010/main" val="595918804"/>
              </p:ext>
            </p:extLst>
          </p:nvPr>
        </p:nvGraphicFramePr>
        <p:xfrm>
          <a:off x="843329" y="2471044"/>
          <a:ext cx="7207760" cy="737683"/>
        </p:xfrm>
        <a:graphic>
          <a:graphicData uri="http://schemas.openxmlformats.org/drawingml/2006/table">
            <a:tbl>
              <a:tblPr firstRow="1" bandRow="1">
                <a:tableStyleId>{9D7B26C5-4107-4FEC-AEDC-1716B250A1EF}</a:tableStyleId>
              </a:tblPr>
              <a:tblGrid>
                <a:gridCol w="1644930">
                  <a:extLst>
                    <a:ext uri="{9D8B030D-6E8A-4147-A177-3AD203B41FA5}">
                      <a16:colId xmlns:a16="http://schemas.microsoft.com/office/drawing/2014/main" val="2346649935"/>
                    </a:ext>
                  </a:extLst>
                </a:gridCol>
                <a:gridCol w="1236755">
                  <a:extLst>
                    <a:ext uri="{9D8B030D-6E8A-4147-A177-3AD203B41FA5}">
                      <a16:colId xmlns:a16="http://schemas.microsoft.com/office/drawing/2014/main" val="736485009"/>
                    </a:ext>
                  </a:extLst>
                </a:gridCol>
                <a:gridCol w="1442025">
                  <a:extLst>
                    <a:ext uri="{9D8B030D-6E8A-4147-A177-3AD203B41FA5}">
                      <a16:colId xmlns:a16="http://schemas.microsoft.com/office/drawing/2014/main" val="718421099"/>
                    </a:ext>
                  </a:extLst>
                </a:gridCol>
                <a:gridCol w="1442025">
                  <a:extLst>
                    <a:ext uri="{9D8B030D-6E8A-4147-A177-3AD203B41FA5}">
                      <a16:colId xmlns:a16="http://schemas.microsoft.com/office/drawing/2014/main" val="2695416265"/>
                    </a:ext>
                  </a:extLst>
                </a:gridCol>
                <a:gridCol w="1442025">
                  <a:extLst>
                    <a:ext uri="{9D8B030D-6E8A-4147-A177-3AD203B41FA5}">
                      <a16:colId xmlns:a16="http://schemas.microsoft.com/office/drawing/2014/main" val="1928966016"/>
                    </a:ext>
                  </a:extLst>
                </a:gridCol>
              </a:tblGrid>
              <a:tr h="737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Hancock Grain Expansion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PT Sans" panose="020B0503020203020204" pitchFamily="34" charset="0"/>
                        </a:rPr>
                        <a:t>(Pottawattamie County)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The Scoular Company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$8,300,000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$4,150,000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
        <p:nvSpPr>
          <p:cNvPr id="19" name="Title 10">
            <a:extLst>
              <a:ext uri="{FF2B5EF4-FFF2-40B4-BE49-F238E27FC236}">
                <a16:creationId xmlns:a16="http://schemas.microsoft.com/office/drawing/2014/main" id="{31665C7D-5068-47C1-AE72-60DCFB88CD4A}"/>
              </a:ext>
            </a:extLst>
          </p:cNvPr>
          <p:cNvSpPr txBox="1">
            <a:spLocks/>
          </p:cNvSpPr>
          <p:nvPr/>
        </p:nvSpPr>
        <p:spPr>
          <a:xfrm>
            <a:off x="97127" y="738344"/>
            <a:ext cx="8762212"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Applications Received and Not Recommended for Award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849221" y="1594028"/>
            <a:ext cx="7258023" cy="897379"/>
            <a:chOff x="172362" y="1993088"/>
            <a:chExt cx="7258023" cy="897379"/>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2" y="1993088"/>
              <a:ext cx="7258023" cy="897379"/>
              <a:chOff x="173244" y="2921999"/>
              <a:chExt cx="7258023" cy="897379"/>
            </a:xfrm>
          </p:grpSpPr>
          <p:sp>
            <p:nvSpPr>
              <p:cNvPr id="26" name="Rectangle 25">
                <a:extLst>
                  <a:ext uri="{FF2B5EF4-FFF2-40B4-BE49-F238E27FC236}">
                    <a16:creationId xmlns:a16="http://schemas.microsoft.com/office/drawing/2014/main" id="{91751719-C0CC-437B-9F4B-557E4E02EBF1}"/>
                  </a:ext>
                </a:extLst>
              </p:cNvPr>
              <p:cNvSpPr/>
              <p:nvPr/>
            </p:nvSpPr>
            <p:spPr>
              <a:xfrm>
                <a:off x="5916589"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5966854" y="2926826"/>
                <a:ext cx="1464413" cy="892552"/>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4" y="2962504"/>
                <a:ext cx="1689101"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173246" y="3212976"/>
                <a:ext cx="144730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1862345" y="2962504"/>
                <a:ext cx="1218769"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4520658" y="2962504"/>
                <a:ext cx="1445437"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4608001" y="2921999"/>
                <a:ext cx="1252728" cy="892552"/>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REQUESTED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34" name="TextBox 33">
                <a:extLst>
                  <a:ext uri="{FF2B5EF4-FFF2-40B4-BE49-F238E27FC236}">
                    <a16:creationId xmlns:a16="http://schemas.microsoft.com/office/drawing/2014/main" id="{F3AC24CC-F93D-4B69-9D63-138E29EA60ED}"/>
                  </a:ext>
                </a:extLst>
              </p:cNvPr>
              <p:cNvSpPr txBox="1"/>
              <p:nvPr/>
            </p:nvSpPr>
            <p:spPr>
              <a:xfrm>
                <a:off x="1638843" y="3214927"/>
                <a:ext cx="144356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3074339" y="2033593"/>
              <a:ext cx="1445437"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D98B3BE7-0D5A-4F7B-AFEE-1B7FD50EB41E}"/>
              </a:ext>
            </a:extLst>
          </p:cNvPr>
          <p:cNvSpPr txBox="1"/>
          <p:nvPr/>
        </p:nvSpPr>
        <p:spPr>
          <a:xfrm>
            <a:off x="3717115" y="2046435"/>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aphicFrame>
        <p:nvGraphicFramePr>
          <p:cNvPr id="24" name="Table 23">
            <a:extLst>
              <a:ext uri="{FF2B5EF4-FFF2-40B4-BE49-F238E27FC236}">
                <a16:creationId xmlns:a16="http://schemas.microsoft.com/office/drawing/2014/main" id="{43ABDF7F-7A78-4E0D-A0E8-1F7F65909E1A}"/>
              </a:ext>
            </a:extLst>
          </p:cNvPr>
          <p:cNvGraphicFramePr>
            <a:graphicFrameLocks noGrp="1"/>
          </p:cNvGraphicFramePr>
          <p:nvPr>
            <p:extLst>
              <p:ext uri="{D42A27DB-BD31-4B8C-83A1-F6EECF244321}">
                <p14:modId xmlns:p14="http://schemas.microsoft.com/office/powerpoint/2010/main" val="3643704647"/>
              </p:ext>
            </p:extLst>
          </p:nvPr>
        </p:nvGraphicFramePr>
        <p:xfrm>
          <a:off x="843329" y="3208727"/>
          <a:ext cx="7207760" cy="1158240"/>
        </p:xfrm>
        <a:graphic>
          <a:graphicData uri="http://schemas.openxmlformats.org/drawingml/2006/table">
            <a:tbl>
              <a:tblPr firstRow="1" bandRow="1">
                <a:tableStyleId>{9D7B26C5-4107-4FEC-AEDC-1716B250A1EF}</a:tableStyleId>
              </a:tblPr>
              <a:tblGrid>
                <a:gridCol w="1644930">
                  <a:extLst>
                    <a:ext uri="{9D8B030D-6E8A-4147-A177-3AD203B41FA5}">
                      <a16:colId xmlns:a16="http://schemas.microsoft.com/office/drawing/2014/main" val="2346649935"/>
                    </a:ext>
                  </a:extLst>
                </a:gridCol>
                <a:gridCol w="1236755">
                  <a:extLst>
                    <a:ext uri="{9D8B030D-6E8A-4147-A177-3AD203B41FA5}">
                      <a16:colId xmlns:a16="http://schemas.microsoft.com/office/drawing/2014/main" val="736485009"/>
                    </a:ext>
                  </a:extLst>
                </a:gridCol>
                <a:gridCol w="1442025">
                  <a:extLst>
                    <a:ext uri="{9D8B030D-6E8A-4147-A177-3AD203B41FA5}">
                      <a16:colId xmlns:a16="http://schemas.microsoft.com/office/drawing/2014/main" val="718421099"/>
                    </a:ext>
                  </a:extLst>
                </a:gridCol>
                <a:gridCol w="1442025">
                  <a:extLst>
                    <a:ext uri="{9D8B030D-6E8A-4147-A177-3AD203B41FA5}">
                      <a16:colId xmlns:a16="http://schemas.microsoft.com/office/drawing/2014/main" val="2695416265"/>
                    </a:ext>
                  </a:extLst>
                </a:gridCol>
                <a:gridCol w="1442025">
                  <a:extLst>
                    <a:ext uri="{9D8B030D-6E8A-4147-A177-3AD203B41FA5}">
                      <a16:colId xmlns:a16="http://schemas.microsoft.com/office/drawing/2014/main" val="1928966016"/>
                    </a:ext>
                  </a:extLst>
                </a:gridCol>
              </a:tblGrid>
              <a:tr h="737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Central Iowa’s </a:t>
                      </a:r>
                      <a:r>
                        <a:rPr lang="en-US" sz="1400" dirty="0" err="1">
                          <a:solidFill>
                            <a:schemeClr val="tx2"/>
                          </a:solidFill>
                          <a:latin typeface="PT Sans" panose="020B0503020203020204" pitchFamily="34" charset="0"/>
                        </a:rPr>
                        <a:t>Railport</a:t>
                      </a:r>
                      <a:r>
                        <a:rPr lang="en-US" sz="1400" dirty="0">
                          <a:solidFill>
                            <a:schemeClr val="tx2"/>
                          </a:solidFill>
                          <a:latin typeface="PT Sans" panose="020B0503020203020204" pitchFamily="34" charset="0"/>
                        </a:rPr>
                        <a:t> &amp; Logistics Park - Phase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(Polk County)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Ten D / Merchants Distribution Service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$3,400,000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$1,700,000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graphicFrame>
        <p:nvGraphicFramePr>
          <p:cNvPr id="33" name="Table 32">
            <a:extLst>
              <a:ext uri="{FF2B5EF4-FFF2-40B4-BE49-F238E27FC236}">
                <a16:creationId xmlns:a16="http://schemas.microsoft.com/office/drawing/2014/main" id="{C1881827-85BA-4B67-9EDE-330E7F5D6948}"/>
              </a:ext>
            </a:extLst>
          </p:cNvPr>
          <p:cNvGraphicFramePr>
            <a:graphicFrameLocks noGrp="1"/>
          </p:cNvGraphicFramePr>
          <p:nvPr>
            <p:extLst>
              <p:ext uri="{D42A27DB-BD31-4B8C-83A1-F6EECF244321}">
                <p14:modId xmlns:p14="http://schemas.microsoft.com/office/powerpoint/2010/main" val="4013275784"/>
              </p:ext>
            </p:extLst>
          </p:nvPr>
        </p:nvGraphicFramePr>
        <p:xfrm>
          <a:off x="843329" y="4366594"/>
          <a:ext cx="7207760" cy="944880"/>
        </p:xfrm>
        <a:graphic>
          <a:graphicData uri="http://schemas.openxmlformats.org/drawingml/2006/table">
            <a:tbl>
              <a:tblPr firstRow="1" bandRow="1">
                <a:tableStyleId>{9D7B26C5-4107-4FEC-AEDC-1716B250A1EF}</a:tableStyleId>
              </a:tblPr>
              <a:tblGrid>
                <a:gridCol w="1644930">
                  <a:extLst>
                    <a:ext uri="{9D8B030D-6E8A-4147-A177-3AD203B41FA5}">
                      <a16:colId xmlns:a16="http://schemas.microsoft.com/office/drawing/2014/main" val="2346649935"/>
                    </a:ext>
                  </a:extLst>
                </a:gridCol>
                <a:gridCol w="1236755">
                  <a:extLst>
                    <a:ext uri="{9D8B030D-6E8A-4147-A177-3AD203B41FA5}">
                      <a16:colId xmlns:a16="http://schemas.microsoft.com/office/drawing/2014/main" val="736485009"/>
                    </a:ext>
                  </a:extLst>
                </a:gridCol>
                <a:gridCol w="1442025">
                  <a:extLst>
                    <a:ext uri="{9D8B030D-6E8A-4147-A177-3AD203B41FA5}">
                      <a16:colId xmlns:a16="http://schemas.microsoft.com/office/drawing/2014/main" val="718421099"/>
                    </a:ext>
                  </a:extLst>
                </a:gridCol>
                <a:gridCol w="1442025">
                  <a:extLst>
                    <a:ext uri="{9D8B030D-6E8A-4147-A177-3AD203B41FA5}">
                      <a16:colId xmlns:a16="http://schemas.microsoft.com/office/drawing/2014/main" val="2695416265"/>
                    </a:ext>
                  </a:extLst>
                </a:gridCol>
                <a:gridCol w="1442025">
                  <a:extLst>
                    <a:ext uri="{9D8B030D-6E8A-4147-A177-3AD203B41FA5}">
                      <a16:colId xmlns:a16="http://schemas.microsoft.com/office/drawing/2014/main" val="1928966016"/>
                    </a:ext>
                  </a:extLst>
                </a:gridCol>
              </a:tblGrid>
              <a:tr h="737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North Fleet, William E Dock &amp; South Fleet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(Jackson County)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Lawson Marine Services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$4,544,304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$2,272,152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graphicFrame>
        <p:nvGraphicFramePr>
          <p:cNvPr id="35" name="Table 34">
            <a:extLst>
              <a:ext uri="{FF2B5EF4-FFF2-40B4-BE49-F238E27FC236}">
                <a16:creationId xmlns:a16="http://schemas.microsoft.com/office/drawing/2014/main" id="{F440DA2A-3AA7-4D3A-AA6D-97E8A81E09CC}"/>
              </a:ext>
            </a:extLst>
          </p:cNvPr>
          <p:cNvGraphicFramePr>
            <a:graphicFrameLocks noGrp="1"/>
          </p:cNvGraphicFramePr>
          <p:nvPr>
            <p:extLst>
              <p:ext uri="{D42A27DB-BD31-4B8C-83A1-F6EECF244321}">
                <p14:modId xmlns:p14="http://schemas.microsoft.com/office/powerpoint/2010/main" val="595384701"/>
              </p:ext>
            </p:extLst>
          </p:nvPr>
        </p:nvGraphicFramePr>
        <p:xfrm>
          <a:off x="843329" y="5311474"/>
          <a:ext cx="7207760" cy="944880"/>
        </p:xfrm>
        <a:graphic>
          <a:graphicData uri="http://schemas.openxmlformats.org/drawingml/2006/table">
            <a:tbl>
              <a:tblPr firstRow="1" bandRow="1">
                <a:tableStyleId>{9D7B26C5-4107-4FEC-AEDC-1716B250A1EF}</a:tableStyleId>
              </a:tblPr>
              <a:tblGrid>
                <a:gridCol w="1644930">
                  <a:extLst>
                    <a:ext uri="{9D8B030D-6E8A-4147-A177-3AD203B41FA5}">
                      <a16:colId xmlns:a16="http://schemas.microsoft.com/office/drawing/2014/main" val="2346649935"/>
                    </a:ext>
                  </a:extLst>
                </a:gridCol>
                <a:gridCol w="1236755">
                  <a:extLst>
                    <a:ext uri="{9D8B030D-6E8A-4147-A177-3AD203B41FA5}">
                      <a16:colId xmlns:a16="http://schemas.microsoft.com/office/drawing/2014/main" val="736485009"/>
                    </a:ext>
                  </a:extLst>
                </a:gridCol>
                <a:gridCol w="1442025">
                  <a:extLst>
                    <a:ext uri="{9D8B030D-6E8A-4147-A177-3AD203B41FA5}">
                      <a16:colId xmlns:a16="http://schemas.microsoft.com/office/drawing/2014/main" val="718421099"/>
                    </a:ext>
                  </a:extLst>
                </a:gridCol>
                <a:gridCol w="1442025">
                  <a:extLst>
                    <a:ext uri="{9D8B030D-6E8A-4147-A177-3AD203B41FA5}">
                      <a16:colId xmlns:a16="http://schemas.microsoft.com/office/drawing/2014/main" val="2695416265"/>
                    </a:ext>
                  </a:extLst>
                </a:gridCol>
                <a:gridCol w="1442025">
                  <a:extLst>
                    <a:ext uri="{9D8B030D-6E8A-4147-A177-3AD203B41FA5}">
                      <a16:colId xmlns:a16="http://schemas.microsoft.com/office/drawing/2014/main" val="1928966016"/>
                    </a:ext>
                  </a:extLst>
                </a:gridCol>
              </a:tblGrid>
              <a:tr h="737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Rail Spur Improvement in Stuart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(Adair County)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Wausau Supply Company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$103,400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$51,700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Tree>
    <p:extLst>
      <p:ext uri="{BB962C8B-B14F-4D97-AF65-F5344CB8AC3E}">
        <p14:creationId xmlns:p14="http://schemas.microsoft.com/office/powerpoint/2010/main" val="31221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2" name="Rectangle 1">
            <a:extLst>
              <a:ext uri="{FF2B5EF4-FFF2-40B4-BE49-F238E27FC236}">
                <a16:creationId xmlns:a16="http://schemas.microsoft.com/office/drawing/2014/main" id="{F129BD6F-A288-4FC2-87C4-3F5149C403C0}"/>
              </a:ext>
            </a:extLst>
          </p:cNvPr>
          <p:cNvSpPr/>
          <p:nvPr/>
        </p:nvSpPr>
        <p:spPr>
          <a:xfrm>
            <a:off x="0" y="923987"/>
            <a:ext cx="9144000" cy="615553"/>
          </a:xfrm>
          <a:prstGeom prst="rect">
            <a:avLst/>
          </a:prstGeom>
        </p:spPr>
        <p:txBody>
          <a:bodyPr wrap="square">
            <a:spAutoFit/>
          </a:bodyPr>
          <a:lstStyle/>
          <a:p>
            <a:pPr algn="ctr"/>
            <a:r>
              <a:rPr lang="en-US" sz="3400" b="1" dirty="0">
                <a:solidFill>
                  <a:schemeClr val="tx2"/>
                </a:solidFill>
              </a:rPr>
              <a:t>Map of Applications Received</a:t>
            </a:r>
            <a:endParaRPr lang="en-US" sz="3400" dirty="0"/>
          </a:p>
        </p:txBody>
      </p:sp>
      <p:pic>
        <p:nvPicPr>
          <p:cNvPr id="4" name="Content Placeholder 4">
            <a:extLst>
              <a:ext uri="{FF2B5EF4-FFF2-40B4-BE49-F238E27FC236}">
                <a16:creationId xmlns:a16="http://schemas.microsoft.com/office/drawing/2014/main" id="{68C88EFA-D8AB-416D-A24C-195519EBA8C1}"/>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39" t="-2901" r="339" b="2901"/>
          <a:stretch/>
        </p:blipFill>
        <p:spPr>
          <a:xfrm>
            <a:off x="1276846" y="1511254"/>
            <a:ext cx="7211241" cy="4917255"/>
          </a:xfrm>
          <a:prstGeom prst="rect">
            <a:avLst/>
          </a:prstGeom>
        </p:spPr>
      </p:pic>
      <p:sp>
        <p:nvSpPr>
          <p:cNvPr id="7" name="TextBox 6">
            <a:extLst>
              <a:ext uri="{FF2B5EF4-FFF2-40B4-BE49-F238E27FC236}">
                <a16:creationId xmlns:a16="http://schemas.microsoft.com/office/drawing/2014/main" id="{8B783593-620B-4DD5-83DE-642679961E2E}"/>
              </a:ext>
            </a:extLst>
          </p:cNvPr>
          <p:cNvSpPr txBox="1"/>
          <p:nvPr/>
        </p:nvSpPr>
        <p:spPr>
          <a:xfrm>
            <a:off x="1118134" y="6230907"/>
            <a:ext cx="2008138" cy="400110"/>
          </a:xfrm>
          <a:prstGeom prst="rect">
            <a:avLst/>
          </a:prstGeom>
          <a:noFill/>
        </p:spPr>
        <p:txBody>
          <a:bodyPr wrap="square" rtlCol="0">
            <a:spAutoFit/>
          </a:bodyPr>
          <a:lstStyle/>
          <a:p>
            <a:r>
              <a:rPr lang="en-US" sz="1000" b="1" dirty="0"/>
              <a:t>Application received and award recommended </a:t>
            </a:r>
          </a:p>
        </p:txBody>
      </p:sp>
      <p:sp>
        <p:nvSpPr>
          <p:cNvPr id="8" name="Oval 7">
            <a:extLst>
              <a:ext uri="{FF2B5EF4-FFF2-40B4-BE49-F238E27FC236}">
                <a16:creationId xmlns:a16="http://schemas.microsoft.com/office/drawing/2014/main" id="{F6D5F07F-59BD-4DF0-867F-BFC232485990}"/>
              </a:ext>
            </a:extLst>
          </p:cNvPr>
          <p:cNvSpPr/>
          <p:nvPr/>
        </p:nvSpPr>
        <p:spPr>
          <a:xfrm>
            <a:off x="899592" y="6381328"/>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0" name="TextBox 9">
            <a:extLst>
              <a:ext uri="{FF2B5EF4-FFF2-40B4-BE49-F238E27FC236}">
                <a16:creationId xmlns:a16="http://schemas.microsoft.com/office/drawing/2014/main" id="{1A77C192-4AEB-4F9C-A1A0-691EDA42DCD8}"/>
              </a:ext>
            </a:extLst>
          </p:cNvPr>
          <p:cNvSpPr txBox="1"/>
          <p:nvPr/>
        </p:nvSpPr>
        <p:spPr>
          <a:xfrm>
            <a:off x="4030476" y="6261685"/>
            <a:ext cx="2008138" cy="400110"/>
          </a:xfrm>
          <a:prstGeom prst="rect">
            <a:avLst/>
          </a:prstGeom>
          <a:noFill/>
        </p:spPr>
        <p:txBody>
          <a:bodyPr wrap="square" rtlCol="0">
            <a:spAutoFit/>
          </a:bodyPr>
          <a:lstStyle/>
          <a:p>
            <a:r>
              <a:rPr lang="en-US" sz="1000" b="1" dirty="0"/>
              <a:t>Application received and not  recommended for funding</a:t>
            </a:r>
          </a:p>
        </p:txBody>
      </p:sp>
      <p:sp>
        <p:nvSpPr>
          <p:cNvPr id="11" name="Oval 10">
            <a:extLst>
              <a:ext uri="{FF2B5EF4-FFF2-40B4-BE49-F238E27FC236}">
                <a16:creationId xmlns:a16="http://schemas.microsoft.com/office/drawing/2014/main" id="{1D5D6A1A-F22E-45D9-A92E-D8FF292C79BB}"/>
              </a:ext>
            </a:extLst>
          </p:cNvPr>
          <p:cNvSpPr/>
          <p:nvPr/>
        </p:nvSpPr>
        <p:spPr>
          <a:xfrm>
            <a:off x="3851920" y="6381328"/>
            <a:ext cx="155079" cy="16082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2" name="Oval 11">
            <a:extLst>
              <a:ext uri="{FF2B5EF4-FFF2-40B4-BE49-F238E27FC236}">
                <a16:creationId xmlns:a16="http://schemas.microsoft.com/office/drawing/2014/main" id="{B7ED9DAF-02E2-4288-B229-F520FC27D7D8}"/>
              </a:ext>
            </a:extLst>
          </p:cNvPr>
          <p:cNvSpPr/>
          <p:nvPr/>
        </p:nvSpPr>
        <p:spPr>
          <a:xfrm>
            <a:off x="2642245" y="4885903"/>
            <a:ext cx="155079" cy="16082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3" name="Oval 12">
            <a:extLst>
              <a:ext uri="{FF2B5EF4-FFF2-40B4-BE49-F238E27FC236}">
                <a16:creationId xmlns:a16="http://schemas.microsoft.com/office/drawing/2014/main" id="{99A18B33-25ED-48B6-A797-4036FF1AD5A1}"/>
              </a:ext>
            </a:extLst>
          </p:cNvPr>
          <p:cNvSpPr/>
          <p:nvPr/>
        </p:nvSpPr>
        <p:spPr>
          <a:xfrm>
            <a:off x="5366817" y="5799610"/>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4" name="Oval 13">
            <a:extLst>
              <a:ext uri="{FF2B5EF4-FFF2-40B4-BE49-F238E27FC236}">
                <a16:creationId xmlns:a16="http://schemas.microsoft.com/office/drawing/2014/main" id="{AF4C970A-CB24-4A45-A9B7-B1E3501807DC}"/>
              </a:ext>
            </a:extLst>
          </p:cNvPr>
          <p:cNvSpPr/>
          <p:nvPr/>
        </p:nvSpPr>
        <p:spPr>
          <a:xfrm>
            <a:off x="4572000" y="4485853"/>
            <a:ext cx="155079" cy="16082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5" name="Oval 14">
            <a:extLst>
              <a:ext uri="{FF2B5EF4-FFF2-40B4-BE49-F238E27FC236}">
                <a16:creationId xmlns:a16="http://schemas.microsoft.com/office/drawing/2014/main" id="{C23B39B1-0645-4BFD-AFB2-8E3B1242C893}"/>
              </a:ext>
            </a:extLst>
          </p:cNvPr>
          <p:cNvSpPr/>
          <p:nvPr/>
        </p:nvSpPr>
        <p:spPr>
          <a:xfrm>
            <a:off x="8128645" y="3742788"/>
            <a:ext cx="155079" cy="16082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6" name="Oval 15">
            <a:extLst>
              <a:ext uri="{FF2B5EF4-FFF2-40B4-BE49-F238E27FC236}">
                <a16:creationId xmlns:a16="http://schemas.microsoft.com/office/drawing/2014/main" id="{CB774639-38BE-4007-BAC8-054E5BD4175D}"/>
              </a:ext>
            </a:extLst>
          </p:cNvPr>
          <p:cNvSpPr/>
          <p:nvPr/>
        </p:nvSpPr>
        <p:spPr>
          <a:xfrm>
            <a:off x="3774380" y="4747350"/>
            <a:ext cx="155079" cy="160824"/>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Tree>
    <p:extLst>
      <p:ext uri="{BB962C8B-B14F-4D97-AF65-F5344CB8AC3E}">
        <p14:creationId xmlns:p14="http://schemas.microsoft.com/office/powerpoint/2010/main" val="3288910525"/>
      </p:ext>
    </p:extLst>
  </p:cSld>
  <p:clrMapOvr>
    <a:masterClrMapping/>
  </p:clrMapOvr>
</p:sld>
</file>

<file path=ppt/theme/theme1.xml><?xml version="1.0" encoding="utf-8"?>
<a:theme xmlns:a="http://schemas.openxmlformats.org/drawingml/2006/main" name="Office Theme">
  <a:themeElements>
    <a:clrScheme name="Custom 1">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16006</TotalTime>
  <Words>1992</Words>
  <Application>Microsoft Office PowerPoint</Application>
  <PresentationFormat>On-screen Show (4:3)</PresentationFormat>
  <Paragraphs>191</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PT Sans</vt:lpstr>
      <vt:lpstr>Wingdings</vt:lpstr>
      <vt:lpstr>Office Theme</vt:lpstr>
      <vt:lpstr>PowerPoint Presentation</vt:lpstr>
      <vt:lpstr>Linking Iowa’s Freight Transportation System Program</vt:lpstr>
      <vt:lpstr>LIFTS Purpose:  </vt:lpstr>
      <vt:lpstr>LIFTS Project Requirements:  </vt:lpstr>
      <vt:lpstr>Project Evaluation Criteria</vt:lpstr>
      <vt:lpstr>Available Funding and Application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Nicholson, Tamara</cp:lastModifiedBy>
  <cp:revision>241</cp:revision>
  <cp:lastPrinted>2019-04-08T19:58:44Z</cp:lastPrinted>
  <dcterms:created xsi:type="dcterms:W3CDTF">2014-05-10T08:44:16Z</dcterms:created>
  <dcterms:modified xsi:type="dcterms:W3CDTF">2022-10-28T12:34:04Z</dcterms:modified>
</cp:coreProperties>
</file>