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9" r:id="rId2"/>
    <p:sldMasterId id="2147483672" r:id="rId3"/>
  </p:sldMasterIdLst>
  <p:notesMasterIdLst>
    <p:notesMasterId r:id="rId20"/>
  </p:notesMasterIdLst>
  <p:sldIdLst>
    <p:sldId id="493" r:id="rId4"/>
    <p:sldId id="338" r:id="rId5"/>
    <p:sldId id="465" r:id="rId6"/>
    <p:sldId id="461" r:id="rId7"/>
    <p:sldId id="474" r:id="rId8"/>
    <p:sldId id="401" r:id="rId9"/>
    <p:sldId id="406" r:id="rId10"/>
    <p:sldId id="414" r:id="rId11"/>
    <p:sldId id="379" r:id="rId12"/>
    <p:sldId id="463" r:id="rId13"/>
    <p:sldId id="517" r:id="rId14"/>
    <p:sldId id="510" r:id="rId15"/>
    <p:sldId id="485" r:id="rId16"/>
    <p:sldId id="415" r:id="rId17"/>
    <p:sldId id="498" r:id="rId18"/>
    <p:sldId id="287"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urtz, Samuel" initials="SS" lastIdx="3" clrIdx="0">
    <p:extLst>
      <p:ext uri="{19B8F6BF-5375-455C-9EA6-DF929625EA0E}">
        <p15:presenceInfo xmlns:p15="http://schemas.microsoft.com/office/powerpoint/2012/main" userId="S::SAMUEL.STURTZ@iowadot.us::fc45a64a-626f-48bc-9ed9-0792c6a06c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0D1D1"/>
    <a:srgbClr val="871721"/>
    <a:srgbClr val="F2F2F2"/>
    <a:srgbClr val="B55813"/>
    <a:srgbClr val="B1B3B3"/>
    <a:srgbClr val="00717F"/>
    <a:srgbClr val="69686D"/>
    <a:srgbClr val="FF0066"/>
    <a:srgbClr val="3449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036" autoAdjust="0"/>
  </p:normalViewPr>
  <p:slideViewPr>
    <p:cSldViewPr>
      <p:cViewPr varScale="1">
        <p:scale>
          <a:sx n="115" d="100"/>
          <a:sy n="115" d="100"/>
        </p:scale>
        <p:origin x="678" y="84"/>
      </p:cViewPr>
      <p:guideLst>
        <p:guide orient="horz" pos="2160"/>
        <p:guide pos="2880"/>
      </p:guideLst>
    </p:cSldViewPr>
  </p:slideViewPr>
  <p:notesTextViewPr>
    <p:cViewPr>
      <p:scale>
        <a:sx n="3" d="2"/>
        <a:sy n="3" d="2"/>
      </p:scale>
      <p:origin x="0" y="0"/>
    </p:cViewPr>
  </p:notesTextViewPr>
  <p:sorterViewPr>
    <p:cViewPr>
      <p:scale>
        <a:sx n="100" d="100"/>
        <a:sy n="100" d="100"/>
      </p:scale>
      <p:origin x="0" y="299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commentAuthors" Target="commen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A20028-409A-4B73-B1F3-F3729A73A1D2}" type="doc">
      <dgm:prSet loTypeId="urn:microsoft.com/office/officeart/2005/8/layout/hierarchy3" loCatId="list" qsTypeId="urn:microsoft.com/office/officeart/2005/8/quickstyle/simple5" qsCatId="simple" csTypeId="urn:microsoft.com/office/officeart/2005/8/colors/accent0_3" csCatId="mainScheme" phldr="1"/>
      <dgm:spPr/>
      <dgm:t>
        <a:bodyPr/>
        <a:lstStyle/>
        <a:p>
          <a:endParaRPr lang="en-US"/>
        </a:p>
      </dgm:t>
    </dgm:pt>
    <dgm:pt modelId="{CDF75F9F-2670-425F-A082-F970CDC3968E}">
      <dgm:prSet phldrT="[Text]"/>
      <dgm:spPr/>
      <dgm:t>
        <a:bodyPr/>
        <a:lstStyle/>
        <a:p>
          <a:pPr algn="ctr"/>
          <a:r>
            <a:rPr lang="en-US" dirty="0">
              <a:latin typeface="Segoe UI" panose="020B0502040204020203" pitchFamily="34" charset="0"/>
              <a:cs typeface="Segoe UI" panose="020B0502040204020203" pitchFamily="34" charset="0"/>
            </a:rPr>
            <a:t>Needs</a:t>
          </a:r>
        </a:p>
      </dgm:t>
    </dgm:pt>
    <dgm:pt modelId="{6B2DC96C-8F72-47EF-B802-39B4E9497872}" type="parTrans" cxnId="{562EDDC0-FF9D-428D-847D-911A07B5C3C7}">
      <dgm:prSet/>
      <dgm:spPr/>
      <dgm:t>
        <a:bodyPr/>
        <a:lstStyle/>
        <a:p>
          <a:pPr algn="ctr"/>
          <a:endParaRPr lang="en-US">
            <a:latin typeface="Segoe UI" panose="020B0502040204020203" pitchFamily="34" charset="0"/>
            <a:cs typeface="Segoe UI" panose="020B0502040204020203" pitchFamily="34" charset="0"/>
          </a:endParaRPr>
        </a:p>
      </dgm:t>
    </dgm:pt>
    <dgm:pt modelId="{D28DE93F-8BCF-4675-9A7F-169EAEE593C4}" type="sibTrans" cxnId="{562EDDC0-FF9D-428D-847D-911A07B5C3C7}">
      <dgm:prSet/>
      <dgm:spPr/>
      <dgm:t>
        <a:bodyPr/>
        <a:lstStyle/>
        <a:p>
          <a:pPr algn="ctr"/>
          <a:endParaRPr lang="en-US">
            <a:latin typeface="Segoe UI" panose="020B0502040204020203" pitchFamily="34" charset="0"/>
            <a:cs typeface="Segoe UI" panose="020B0502040204020203" pitchFamily="34" charset="0"/>
          </a:endParaRPr>
        </a:p>
      </dgm:t>
    </dgm:pt>
    <dgm:pt modelId="{18A0C433-8EAB-4A20-8574-EBBF5FB5CF0D}">
      <dgm:prSet phldrT="[Text]" custT="1"/>
      <dgm:spPr/>
      <dgm:t>
        <a:bodyPr/>
        <a:lstStyle/>
        <a:p>
          <a:pPr algn="ctr"/>
          <a:r>
            <a:rPr lang="en-US" sz="1200">
              <a:solidFill>
                <a:sysClr val="windowText" lastClr="000000"/>
              </a:solidFill>
              <a:latin typeface="Segoe UI" panose="020B0502040204020203" pitchFamily="34" charset="0"/>
              <a:cs typeface="Segoe UI" panose="020B0502040204020203" pitchFamily="34" charset="0"/>
            </a:rPr>
            <a:t>Pavement Condition</a:t>
          </a:r>
          <a:endParaRPr lang="en-US" sz="1200" dirty="0">
            <a:solidFill>
              <a:sysClr val="windowText" lastClr="000000"/>
            </a:solidFill>
            <a:latin typeface="Segoe UI" panose="020B0502040204020203" pitchFamily="34" charset="0"/>
            <a:cs typeface="Segoe UI" panose="020B0502040204020203" pitchFamily="34" charset="0"/>
          </a:endParaRPr>
        </a:p>
      </dgm:t>
    </dgm:pt>
    <dgm:pt modelId="{E233A8E5-8EA5-4519-9583-6D014DBD4E25}" type="parTrans" cxnId="{D7505869-E7B9-4E91-88ED-BF7968F70BCB}">
      <dgm:prSet/>
      <dgm:spPr/>
      <dgm:t>
        <a:bodyPr/>
        <a:lstStyle/>
        <a:p>
          <a:pPr algn="ctr"/>
          <a:endParaRPr lang="en-US">
            <a:latin typeface="Segoe UI" panose="020B0502040204020203" pitchFamily="34" charset="0"/>
            <a:cs typeface="Segoe UI" panose="020B0502040204020203" pitchFamily="34" charset="0"/>
          </a:endParaRPr>
        </a:p>
      </dgm:t>
    </dgm:pt>
    <dgm:pt modelId="{E1401E16-1DAC-4BFE-9220-D8107177AC05}" type="sibTrans" cxnId="{D7505869-E7B9-4E91-88ED-BF7968F70BCB}">
      <dgm:prSet/>
      <dgm:spPr/>
      <dgm:t>
        <a:bodyPr/>
        <a:lstStyle/>
        <a:p>
          <a:pPr algn="ctr"/>
          <a:endParaRPr lang="en-US">
            <a:latin typeface="Segoe UI" panose="020B0502040204020203" pitchFamily="34" charset="0"/>
            <a:cs typeface="Segoe UI" panose="020B0502040204020203" pitchFamily="34" charset="0"/>
          </a:endParaRPr>
        </a:p>
      </dgm:t>
    </dgm:pt>
    <dgm:pt modelId="{0CF6EF72-EF72-422D-A5D0-E77A9545E341}">
      <dgm:prSet phldrT="[Text]" custT="1"/>
      <dgm:spPr/>
      <dgm:t>
        <a:bodyPr/>
        <a:lstStyle/>
        <a:p>
          <a:pPr algn="ctr"/>
          <a:r>
            <a:rPr lang="en-US" sz="1200">
              <a:solidFill>
                <a:sysClr val="windowText" lastClr="000000"/>
              </a:solidFill>
              <a:latin typeface="Segoe UI" panose="020B0502040204020203" pitchFamily="34" charset="0"/>
              <a:cs typeface="Segoe UI" panose="020B0502040204020203" pitchFamily="34" charset="0"/>
            </a:rPr>
            <a:t>Bridge Condition</a:t>
          </a:r>
        </a:p>
      </dgm:t>
    </dgm:pt>
    <dgm:pt modelId="{40593533-A633-4ECA-8F66-9D8FDFF622DE}" type="parTrans" cxnId="{C4C6E67B-72A4-4E44-AEC1-824F17498713}">
      <dgm:prSet/>
      <dgm:spPr/>
      <dgm:t>
        <a:bodyPr/>
        <a:lstStyle/>
        <a:p>
          <a:pPr algn="ctr"/>
          <a:endParaRPr lang="en-US">
            <a:latin typeface="Segoe UI" panose="020B0502040204020203" pitchFamily="34" charset="0"/>
            <a:cs typeface="Segoe UI" panose="020B0502040204020203" pitchFamily="34" charset="0"/>
          </a:endParaRPr>
        </a:p>
      </dgm:t>
    </dgm:pt>
    <dgm:pt modelId="{E93D494E-B3C6-4773-9DDA-83421EA922BB}" type="sibTrans" cxnId="{C4C6E67B-72A4-4E44-AEC1-824F17498713}">
      <dgm:prSet/>
      <dgm:spPr/>
      <dgm:t>
        <a:bodyPr/>
        <a:lstStyle/>
        <a:p>
          <a:pPr algn="ctr"/>
          <a:endParaRPr lang="en-US">
            <a:latin typeface="Segoe UI" panose="020B0502040204020203" pitchFamily="34" charset="0"/>
            <a:cs typeface="Segoe UI" panose="020B0502040204020203" pitchFamily="34" charset="0"/>
          </a:endParaRPr>
        </a:p>
      </dgm:t>
    </dgm:pt>
    <dgm:pt modelId="{1937EE35-7969-4D9C-B3CB-DBE74EBC02EA}">
      <dgm:prSet phldrT="[Text]"/>
      <dgm:spPr/>
      <dgm:t>
        <a:bodyPr/>
        <a:lstStyle/>
        <a:p>
          <a:pPr algn="ctr"/>
          <a:r>
            <a:rPr lang="en-US" dirty="0">
              <a:latin typeface="Segoe UI" panose="020B0502040204020203" pitchFamily="34" charset="0"/>
              <a:cs typeface="Segoe UI" panose="020B0502040204020203" pitchFamily="34" charset="0"/>
            </a:rPr>
            <a:t>Risks</a:t>
          </a:r>
        </a:p>
      </dgm:t>
    </dgm:pt>
    <dgm:pt modelId="{1180B31B-2C74-46BF-8951-71ABF4367466}" type="parTrans" cxnId="{BF42FABA-9B9D-4A53-B574-09A26F48E961}">
      <dgm:prSet/>
      <dgm:spPr/>
      <dgm:t>
        <a:bodyPr/>
        <a:lstStyle/>
        <a:p>
          <a:pPr algn="ctr"/>
          <a:endParaRPr lang="en-US">
            <a:latin typeface="Segoe UI" panose="020B0502040204020203" pitchFamily="34" charset="0"/>
            <a:cs typeface="Segoe UI" panose="020B0502040204020203" pitchFamily="34" charset="0"/>
          </a:endParaRPr>
        </a:p>
      </dgm:t>
    </dgm:pt>
    <dgm:pt modelId="{3E08B732-FEB6-4900-9F6B-554B039626E2}" type="sibTrans" cxnId="{BF42FABA-9B9D-4A53-B574-09A26F48E961}">
      <dgm:prSet/>
      <dgm:spPr/>
      <dgm:t>
        <a:bodyPr/>
        <a:lstStyle/>
        <a:p>
          <a:pPr algn="ctr"/>
          <a:endParaRPr lang="en-US">
            <a:latin typeface="Segoe UI" panose="020B0502040204020203" pitchFamily="34" charset="0"/>
            <a:cs typeface="Segoe UI" panose="020B0502040204020203" pitchFamily="34" charset="0"/>
          </a:endParaRPr>
        </a:p>
      </dgm:t>
    </dgm:pt>
    <dgm:pt modelId="{527A56AB-50CF-41A0-A90C-A46282A9E25F}">
      <dgm:prSet phldrT="[Text]" custT="1"/>
      <dgm:spPr/>
      <dgm:t>
        <a:bodyPr/>
        <a:lstStyle/>
        <a:p>
          <a:pPr algn="ctr"/>
          <a:r>
            <a:rPr lang="en-US" sz="1200">
              <a:solidFill>
                <a:sysClr val="windowText" lastClr="000000"/>
              </a:solidFill>
              <a:latin typeface="Segoe UI" panose="020B0502040204020203" pitchFamily="34" charset="0"/>
              <a:cs typeface="Segoe UI" panose="020B0502040204020203" pitchFamily="34" charset="0"/>
            </a:rPr>
            <a:t>Safety</a:t>
          </a:r>
        </a:p>
      </dgm:t>
    </dgm:pt>
    <dgm:pt modelId="{CB4F4732-9B62-46C9-B93F-61BA55C0D413}" type="parTrans" cxnId="{16237E00-E707-407A-8E91-BF18A9581529}">
      <dgm:prSet/>
      <dgm:spPr/>
      <dgm:t>
        <a:bodyPr/>
        <a:lstStyle/>
        <a:p>
          <a:pPr algn="ctr"/>
          <a:endParaRPr lang="en-US">
            <a:latin typeface="Segoe UI" panose="020B0502040204020203" pitchFamily="34" charset="0"/>
            <a:cs typeface="Segoe UI" panose="020B0502040204020203" pitchFamily="34" charset="0"/>
          </a:endParaRPr>
        </a:p>
      </dgm:t>
    </dgm:pt>
    <dgm:pt modelId="{F9F86A96-EDFF-4B32-9553-5EFD1EB5463E}" type="sibTrans" cxnId="{16237E00-E707-407A-8E91-BF18A9581529}">
      <dgm:prSet/>
      <dgm:spPr/>
      <dgm:t>
        <a:bodyPr/>
        <a:lstStyle/>
        <a:p>
          <a:pPr algn="ctr"/>
          <a:endParaRPr lang="en-US">
            <a:latin typeface="Segoe UI" panose="020B0502040204020203" pitchFamily="34" charset="0"/>
            <a:cs typeface="Segoe UI" panose="020B0502040204020203" pitchFamily="34" charset="0"/>
          </a:endParaRPr>
        </a:p>
      </dgm:t>
    </dgm:pt>
    <dgm:pt modelId="{33C8E0BF-297B-46B1-843F-F433891D4E17}">
      <dgm:prSet phldrT="[Text]" custT="1"/>
      <dgm:spPr/>
      <dgm:t>
        <a:bodyPr/>
        <a:lstStyle/>
        <a:p>
          <a:pPr algn="ctr"/>
          <a:r>
            <a:rPr lang="en-US" sz="1200" dirty="0">
              <a:solidFill>
                <a:sysClr val="windowText" lastClr="000000"/>
              </a:solidFill>
              <a:latin typeface="Segoe UI" panose="020B0502040204020203" pitchFamily="34" charset="0"/>
              <a:cs typeface="Segoe UI" panose="020B0502040204020203" pitchFamily="34" charset="0"/>
            </a:rPr>
            <a:t>Operations</a:t>
          </a:r>
        </a:p>
      </dgm:t>
    </dgm:pt>
    <dgm:pt modelId="{095F3F0A-9AA3-4A6A-81FE-1865EE59A4A2}" type="parTrans" cxnId="{9A7C6279-31F9-42D3-A1B6-C3D034D896E5}">
      <dgm:prSet/>
      <dgm:spPr/>
      <dgm:t>
        <a:bodyPr/>
        <a:lstStyle/>
        <a:p>
          <a:pPr algn="ctr"/>
          <a:endParaRPr lang="en-US">
            <a:latin typeface="Segoe UI" panose="020B0502040204020203" pitchFamily="34" charset="0"/>
            <a:cs typeface="Segoe UI" panose="020B0502040204020203" pitchFamily="34" charset="0"/>
          </a:endParaRPr>
        </a:p>
      </dgm:t>
    </dgm:pt>
    <dgm:pt modelId="{6D738E2E-2713-4C73-BD36-071D94DB7C21}" type="sibTrans" cxnId="{9A7C6279-31F9-42D3-A1B6-C3D034D896E5}">
      <dgm:prSet/>
      <dgm:spPr/>
      <dgm:t>
        <a:bodyPr/>
        <a:lstStyle/>
        <a:p>
          <a:pPr algn="ctr"/>
          <a:endParaRPr lang="en-US">
            <a:latin typeface="Segoe UI" panose="020B0502040204020203" pitchFamily="34" charset="0"/>
            <a:cs typeface="Segoe UI" panose="020B0502040204020203" pitchFamily="34" charset="0"/>
          </a:endParaRPr>
        </a:p>
      </dgm:t>
    </dgm:pt>
    <dgm:pt modelId="{B6E1EE46-8333-4D93-9DF5-B23FD9190BD2}">
      <dgm:prSet custT="1"/>
      <dgm:spPr/>
      <dgm:t>
        <a:bodyPr/>
        <a:lstStyle/>
        <a:p>
          <a:pPr algn="ctr"/>
          <a:r>
            <a:rPr lang="en-US" sz="1200" dirty="0">
              <a:solidFill>
                <a:sysClr val="windowText" lastClr="000000"/>
              </a:solidFill>
              <a:latin typeface="Segoe UI" panose="020B0502040204020203" pitchFamily="34" charset="0"/>
              <a:cs typeface="Segoe UI" panose="020B0502040204020203" pitchFamily="34" charset="0"/>
            </a:rPr>
            <a:t>Bottlenecks</a:t>
          </a:r>
        </a:p>
      </dgm:t>
    </dgm:pt>
    <dgm:pt modelId="{5C7400B0-A755-44FD-9065-261437590FC6}" type="parTrans" cxnId="{39ABE336-FC46-4E56-AD07-CB864E91FA52}">
      <dgm:prSet/>
      <dgm:spPr/>
      <dgm:t>
        <a:bodyPr/>
        <a:lstStyle/>
        <a:p>
          <a:pPr algn="ctr"/>
          <a:endParaRPr lang="en-US">
            <a:latin typeface="Segoe UI" panose="020B0502040204020203" pitchFamily="34" charset="0"/>
            <a:cs typeface="Segoe UI" panose="020B0502040204020203" pitchFamily="34" charset="0"/>
          </a:endParaRPr>
        </a:p>
      </dgm:t>
    </dgm:pt>
    <dgm:pt modelId="{5B03E84D-3534-4C0A-85C2-8F8A61317DED}" type="sibTrans" cxnId="{39ABE336-FC46-4E56-AD07-CB864E91FA52}">
      <dgm:prSet/>
      <dgm:spPr/>
      <dgm:t>
        <a:bodyPr/>
        <a:lstStyle/>
        <a:p>
          <a:pPr algn="ctr"/>
          <a:endParaRPr lang="en-US">
            <a:latin typeface="Segoe UI" panose="020B0502040204020203" pitchFamily="34" charset="0"/>
            <a:cs typeface="Segoe UI" panose="020B0502040204020203" pitchFamily="34" charset="0"/>
          </a:endParaRPr>
        </a:p>
      </dgm:t>
    </dgm:pt>
    <dgm:pt modelId="{12DE6DDB-1457-48FF-ABA7-6BE03AFD9831}">
      <dgm:prSet custT="1"/>
      <dgm:spPr/>
      <dgm:t>
        <a:bodyPr/>
        <a:lstStyle/>
        <a:p>
          <a:pPr algn="ctr"/>
          <a:r>
            <a:rPr lang="en-US" sz="1200" dirty="0">
              <a:solidFill>
                <a:sysClr val="windowText" lastClr="000000"/>
              </a:solidFill>
              <a:latin typeface="Segoe UI" panose="020B0502040204020203" pitchFamily="34" charset="0"/>
              <a:cs typeface="Segoe UI" panose="020B0502040204020203" pitchFamily="34" charset="0"/>
            </a:rPr>
            <a:t>Mobility and Safety (Super-2)</a:t>
          </a:r>
        </a:p>
      </dgm:t>
    </dgm:pt>
    <dgm:pt modelId="{D286446E-68EF-4780-B6B3-C619F3AEE6D6}" type="parTrans" cxnId="{38DE49AD-0434-4ABF-8051-8AFDECE8037C}">
      <dgm:prSet/>
      <dgm:spPr/>
      <dgm:t>
        <a:bodyPr/>
        <a:lstStyle/>
        <a:p>
          <a:pPr algn="ctr"/>
          <a:endParaRPr lang="en-US">
            <a:latin typeface="Segoe UI" panose="020B0502040204020203" pitchFamily="34" charset="0"/>
            <a:cs typeface="Segoe UI" panose="020B0502040204020203" pitchFamily="34" charset="0"/>
          </a:endParaRPr>
        </a:p>
      </dgm:t>
    </dgm:pt>
    <dgm:pt modelId="{B662BA19-0D57-49B3-9AA6-D434A01437E9}" type="sibTrans" cxnId="{38DE49AD-0434-4ABF-8051-8AFDECE8037C}">
      <dgm:prSet/>
      <dgm:spPr/>
      <dgm:t>
        <a:bodyPr/>
        <a:lstStyle/>
        <a:p>
          <a:pPr algn="ctr"/>
          <a:endParaRPr lang="en-US">
            <a:latin typeface="Segoe UI" panose="020B0502040204020203" pitchFamily="34" charset="0"/>
            <a:cs typeface="Segoe UI" panose="020B0502040204020203" pitchFamily="34" charset="0"/>
          </a:endParaRPr>
        </a:p>
      </dgm:t>
    </dgm:pt>
    <dgm:pt modelId="{67BDFD3B-FBA2-4DAF-9A0B-1A49CC48B21E}">
      <dgm:prSet custT="1"/>
      <dgm:spPr/>
      <dgm:t>
        <a:bodyPr/>
        <a:lstStyle/>
        <a:p>
          <a:pPr algn="ctr"/>
          <a:r>
            <a:rPr lang="en-US" sz="1200">
              <a:solidFill>
                <a:sysClr val="windowText" lastClr="000000"/>
              </a:solidFill>
              <a:latin typeface="Segoe UI" panose="020B0502040204020203" pitchFamily="34" charset="0"/>
              <a:cs typeface="Segoe UI" panose="020B0502040204020203" pitchFamily="34" charset="0"/>
            </a:rPr>
            <a:t>Capacity</a:t>
          </a:r>
        </a:p>
      </dgm:t>
    </dgm:pt>
    <dgm:pt modelId="{5A8EB11E-64E5-40D2-B683-844D65C6D392}" type="parTrans" cxnId="{BA779D61-2310-4388-A08E-7652BFD9FCB7}">
      <dgm:prSet/>
      <dgm:spPr/>
      <dgm:t>
        <a:bodyPr/>
        <a:lstStyle/>
        <a:p>
          <a:pPr algn="ctr"/>
          <a:endParaRPr lang="en-US">
            <a:latin typeface="Segoe UI" panose="020B0502040204020203" pitchFamily="34" charset="0"/>
            <a:cs typeface="Segoe UI" panose="020B0502040204020203" pitchFamily="34" charset="0"/>
          </a:endParaRPr>
        </a:p>
      </dgm:t>
    </dgm:pt>
    <dgm:pt modelId="{073721C5-05B1-42F6-9050-42F26EC8A942}" type="sibTrans" cxnId="{BA779D61-2310-4388-A08E-7652BFD9FCB7}">
      <dgm:prSet/>
      <dgm:spPr/>
      <dgm:t>
        <a:bodyPr/>
        <a:lstStyle/>
        <a:p>
          <a:pPr algn="ctr"/>
          <a:endParaRPr lang="en-US">
            <a:latin typeface="Segoe UI" panose="020B0502040204020203" pitchFamily="34" charset="0"/>
            <a:cs typeface="Segoe UI" panose="020B0502040204020203" pitchFamily="34" charset="0"/>
          </a:endParaRPr>
        </a:p>
      </dgm:t>
    </dgm:pt>
    <dgm:pt modelId="{A42F98D2-0041-4213-A469-59AF29D7D425}">
      <dgm:prSet custT="1"/>
      <dgm:spPr>
        <a:solidFill>
          <a:schemeClr val="accent4">
            <a:alpha val="90000"/>
          </a:schemeClr>
        </a:solidFill>
      </dgm:spPr>
      <dgm:t>
        <a:bodyPr/>
        <a:lstStyle/>
        <a:p>
          <a:pPr algn="ctr"/>
          <a:r>
            <a:rPr lang="en-US" sz="1200" b="1" dirty="0">
              <a:solidFill>
                <a:schemeClr val="bg1"/>
              </a:solidFill>
              <a:latin typeface="Segoe UI" panose="020B0502040204020203" pitchFamily="34" charset="0"/>
              <a:cs typeface="Segoe UI" panose="020B0502040204020203" pitchFamily="34" charset="0"/>
            </a:rPr>
            <a:t>Flood Resiliency</a:t>
          </a:r>
        </a:p>
      </dgm:t>
    </dgm:pt>
    <dgm:pt modelId="{A4F6EB5C-58E5-4B8F-B1C2-A6FF02013ED4}" type="parTrans" cxnId="{F8766972-F311-45BC-B9EF-531477319CBF}">
      <dgm:prSet/>
      <dgm:spPr/>
      <dgm:t>
        <a:bodyPr/>
        <a:lstStyle/>
        <a:p>
          <a:pPr algn="ctr"/>
          <a:endParaRPr lang="en-US">
            <a:latin typeface="Segoe UI" panose="020B0502040204020203" pitchFamily="34" charset="0"/>
            <a:cs typeface="Segoe UI" panose="020B0502040204020203" pitchFamily="34" charset="0"/>
          </a:endParaRPr>
        </a:p>
      </dgm:t>
    </dgm:pt>
    <dgm:pt modelId="{718D23B5-B9C7-4C56-BE90-4599F2DA8BDB}" type="sibTrans" cxnId="{F8766972-F311-45BC-B9EF-531477319CBF}">
      <dgm:prSet/>
      <dgm:spPr/>
      <dgm:t>
        <a:bodyPr/>
        <a:lstStyle/>
        <a:p>
          <a:pPr algn="ctr"/>
          <a:endParaRPr lang="en-US">
            <a:latin typeface="Segoe UI" panose="020B0502040204020203" pitchFamily="34" charset="0"/>
            <a:cs typeface="Segoe UI" panose="020B0502040204020203" pitchFamily="34" charset="0"/>
          </a:endParaRPr>
        </a:p>
      </dgm:t>
    </dgm:pt>
    <dgm:pt modelId="{8DF8E086-DA8D-4DD3-8DDC-B6D0C348E2D1}">
      <dgm:prSet custT="1"/>
      <dgm:spPr/>
      <dgm:t>
        <a:bodyPr/>
        <a:lstStyle/>
        <a:p>
          <a:pPr algn="ctr"/>
          <a:r>
            <a:rPr lang="en-US" sz="1200" dirty="0">
              <a:solidFill>
                <a:sysClr val="windowText" lastClr="000000"/>
              </a:solidFill>
              <a:latin typeface="Segoe UI" panose="020B0502040204020203" pitchFamily="34" charset="0"/>
              <a:cs typeface="Segoe UI" panose="020B0502040204020203" pitchFamily="34" charset="0"/>
            </a:rPr>
            <a:t>Pedestrians</a:t>
          </a:r>
        </a:p>
      </dgm:t>
    </dgm:pt>
    <dgm:pt modelId="{F245A1B0-D713-4E94-BFA8-33219CB62080}" type="parTrans" cxnId="{106D340B-36DE-4A4A-AA2C-CEEE622345D8}">
      <dgm:prSet/>
      <dgm:spPr/>
      <dgm:t>
        <a:bodyPr/>
        <a:lstStyle/>
        <a:p>
          <a:pPr algn="ctr"/>
          <a:endParaRPr lang="en-US">
            <a:latin typeface="Segoe UI" panose="020B0502040204020203" pitchFamily="34" charset="0"/>
            <a:cs typeface="Segoe UI" panose="020B0502040204020203" pitchFamily="34" charset="0"/>
          </a:endParaRPr>
        </a:p>
      </dgm:t>
    </dgm:pt>
    <dgm:pt modelId="{6FE37C02-C809-477C-9E84-0A62FCAC8F65}" type="sibTrans" cxnId="{106D340B-36DE-4A4A-AA2C-CEEE622345D8}">
      <dgm:prSet/>
      <dgm:spPr/>
      <dgm:t>
        <a:bodyPr/>
        <a:lstStyle/>
        <a:p>
          <a:pPr algn="ctr"/>
          <a:endParaRPr lang="en-US">
            <a:latin typeface="Segoe UI" panose="020B0502040204020203" pitchFamily="34" charset="0"/>
            <a:cs typeface="Segoe UI" panose="020B0502040204020203" pitchFamily="34" charset="0"/>
          </a:endParaRPr>
        </a:p>
      </dgm:t>
    </dgm:pt>
    <dgm:pt modelId="{7A929D77-5163-4D33-9B88-167CC0670147}">
      <dgm:prSet custT="1"/>
      <dgm:spPr/>
      <dgm:t>
        <a:bodyPr/>
        <a:lstStyle/>
        <a:p>
          <a:r>
            <a:rPr lang="en-US" sz="1200" dirty="0">
              <a:solidFill>
                <a:sysClr val="windowText" lastClr="000000"/>
              </a:solidFill>
              <a:latin typeface="Segoe UI" panose="020B0502040204020203" pitchFamily="34" charset="0"/>
              <a:cs typeface="Segoe UI" panose="020B0502040204020203" pitchFamily="34" charset="0"/>
            </a:rPr>
            <a:t>Bicyclists</a:t>
          </a:r>
        </a:p>
      </dgm:t>
    </dgm:pt>
    <dgm:pt modelId="{9DF65FE4-B13B-44F3-8293-236C8AD138B5}" type="parTrans" cxnId="{CD3FF1A4-62E4-4390-9CDD-26343C61F437}">
      <dgm:prSet/>
      <dgm:spPr/>
      <dgm:t>
        <a:bodyPr/>
        <a:lstStyle/>
        <a:p>
          <a:endParaRPr lang="en-US"/>
        </a:p>
      </dgm:t>
    </dgm:pt>
    <dgm:pt modelId="{D53AA49C-6DF7-41C2-A1F3-7E447231C590}" type="sibTrans" cxnId="{CD3FF1A4-62E4-4390-9CDD-26343C61F437}">
      <dgm:prSet/>
      <dgm:spPr/>
      <dgm:t>
        <a:bodyPr/>
        <a:lstStyle/>
        <a:p>
          <a:endParaRPr lang="en-US"/>
        </a:p>
      </dgm:t>
    </dgm:pt>
    <dgm:pt modelId="{9FBBEA36-C9C8-4B67-AA87-4407ED0A3C80}" type="pres">
      <dgm:prSet presAssocID="{70A20028-409A-4B73-B1F3-F3729A73A1D2}" presName="diagram" presStyleCnt="0">
        <dgm:presLayoutVars>
          <dgm:chPref val="1"/>
          <dgm:dir/>
          <dgm:animOne val="branch"/>
          <dgm:animLvl val="lvl"/>
          <dgm:resizeHandles/>
        </dgm:presLayoutVars>
      </dgm:prSet>
      <dgm:spPr/>
    </dgm:pt>
    <dgm:pt modelId="{19608BBE-B72E-4180-8AF4-F0695CC2F124}" type="pres">
      <dgm:prSet presAssocID="{CDF75F9F-2670-425F-A082-F970CDC3968E}" presName="root" presStyleCnt="0"/>
      <dgm:spPr/>
    </dgm:pt>
    <dgm:pt modelId="{398DC66B-78D6-4AE3-836A-F822B43D4AD5}" type="pres">
      <dgm:prSet presAssocID="{CDF75F9F-2670-425F-A082-F970CDC3968E}" presName="rootComposite" presStyleCnt="0"/>
      <dgm:spPr/>
    </dgm:pt>
    <dgm:pt modelId="{F8F95734-5318-41B4-87B4-8358BEC2DA79}" type="pres">
      <dgm:prSet presAssocID="{CDF75F9F-2670-425F-A082-F970CDC3968E}" presName="rootText" presStyleLbl="node1" presStyleIdx="0" presStyleCnt="2"/>
      <dgm:spPr/>
    </dgm:pt>
    <dgm:pt modelId="{5C6A52FB-4F47-4356-9324-3963AB4944CD}" type="pres">
      <dgm:prSet presAssocID="{CDF75F9F-2670-425F-A082-F970CDC3968E}" presName="rootConnector" presStyleLbl="node1" presStyleIdx="0" presStyleCnt="2"/>
      <dgm:spPr/>
    </dgm:pt>
    <dgm:pt modelId="{8C80B6C0-3207-4E62-A930-6DA776F8E960}" type="pres">
      <dgm:prSet presAssocID="{CDF75F9F-2670-425F-A082-F970CDC3968E}" presName="childShape" presStyleCnt="0"/>
      <dgm:spPr/>
    </dgm:pt>
    <dgm:pt modelId="{7F367F11-F75F-4426-9A59-6D2B82FC0151}" type="pres">
      <dgm:prSet presAssocID="{E233A8E5-8EA5-4519-9583-6D014DBD4E25}" presName="Name13" presStyleLbl="parChTrans1D2" presStyleIdx="0" presStyleCnt="10"/>
      <dgm:spPr/>
    </dgm:pt>
    <dgm:pt modelId="{3A3D4C71-D806-4609-A1CB-75F2C3D2158C}" type="pres">
      <dgm:prSet presAssocID="{18A0C433-8EAB-4A20-8574-EBBF5FB5CF0D}" presName="childText" presStyleLbl="bgAcc1" presStyleIdx="0" presStyleCnt="10">
        <dgm:presLayoutVars>
          <dgm:bulletEnabled val="1"/>
        </dgm:presLayoutVars>
      </dgm:prSet>
      <dgm:spPr/>
    </dgm:pt>
    <dgm:pt modelId="{852588CB-1CF3-45EA-ABEF-195DF1060BEA}" type="pres">
      <dgm:prSet presAssocID="{40593533-A633-4ECA-8F66-9D8FDFF622DE}" presName="Name13" presStyleLbl="parChTrans1D2" presStyleIdx="1" presStyleCnt="10"/>
      <dgm:spPr/>
    </dgm:pt>
    <dgm:pt modelId="{4C66F922-6F1B-492E-BA79-2A0D5D3CE8D8}" type="pres">
      <dgm:prSet presAssocID="{0CF6EF72-EF72-422D-A5D0-E77A9545E341}" presName="childText" presStyleLbl="bgAcc1" presStyleIdx="1" presStyleCnt="10">
        <dgm:presLayoutVars>
          <dgm:bulletEnabled val="1"/>
        </dgm:presLayoutVars>
      </dgm:prSet>
      <dgm:spPr/>
    </dgm:pt>
    <dgm:pt modelId="{A5E6AEC5-FC0C-4F26-A36A-46B8F25AB6EB}" type="pres">
      <dgm:prSet presAssocID="{5C7400B0-A755-44FD-9065-261437590FC6}" presName="Name13" presStyleLbl="parChTrans1D2" presStyleIdx="2" presStyleCnt="10"/>
      <dgm:spPr/>
    </dgm:pt>
    <dgm:pt modelId="{DEC7860B-BBD3-4F37-82B0-12FE9825AE18}" type="pres">
      <dgm:prSet presAssocID="{B6E1EE46-8333-4D93-9DF5-B23FD9190BD2}" presName="childText" presStyleLbl="bgAcc1" presStyleIdx="2" presStyleCnt="10">
        <dgm:presLayoutVars>
          <dgm:bulletEnabled val="1"/>
        </dgm:presLayoutVars>
      </dgm:prSet>
      <dgm:spPr/>
    </dgm:pt>
    <dgm:pt modelId="{6985026C-A882-444C-ABF4-B4B09D93156E}" type="pres">
      <dgm:prSet presAssocID="{D286446E-68EF-4780-B6B3-C619F3AEE6D6}" presName="Name13" presStyleLbl="parChTrans1D2" presStyleIdx="3" presStyleCnt="10"/>
      <dgm:spPr/>
    </dgm:pt>
    <dgm:pt modelId="{698EAF2F-4210-4365-8161-EB53FCE06962}" type="pres">
      <dgm:prSet presAssocID="{12DE6DDB-1457-48FF-ABA7-6BE03AFD9831}" presName="childText" presStyleLbl="bgAcc1" presStyleIdx="3" presStyleCnt="10">
        <dgm:presLayoutVars>
          <dgm:bulletEnabled val="1"/>
        </dgm:presLayoutVars>
      </dgm:prSet>
      <dgm:spPr/>
    </dgm:pt>
    <dgm:pt modelId="{72C0A911-6F95-457D-AA10-74AB4152B25B}" type="pres">
      <dgm:prSet presAssocID="{5A8EB11E-64E5-40D2-B683-844D65C6D392}" presName="Name13" presStyleLbl="parChTrans1D2" presStyleIdx="4" presStyleCnt="10"/>
      <dgm:spPr/>
    </dgm:pt>
    <dgm:pt modelId="{0B265FD8-4CE6-436C-8A4C-0B31AADCB356}" type="pres">
      <dgm:prSet presAssocID="{67BDFD3B-FBA2-4DAF-9A0B-1A49CC48B21E}" presName="childText" presStyleLbl="bgAcc1" presStyleIdx="4" presStyleCnt="10">
        <dgm:presLayoutVars>
          <dgm:bulletEnabled val="1"/>
        </dgm:presLayoutVars>
      </dgm:prSet>
      <dgm:spPr/>
    </dgm:pt>
    <dgm:pt modelId="{A1409F8D-628C-411C-867C-CA80A55322A6}" type="pres">
      <dgm:prSet presAssocID="{1937EE35-7969-4D9C-B3CB-DBE74EBC02EA}" presName="root" presStyleCnt="0"/>
      <dgm:spPr/>
    </dgm:pt>
    <dgm:pt modelId="{9BF73628-4976-4649-B60F-EAB2E6CB9085}" type="pres">
      <dgm:prSet presAssocID="{1937EE35-7969-4D9C-B3CB-DBE74EBC02EA}" presName="rootComposite" presStyleCnt="0"/>
      <dgm:spPr/>
    </dgm:pt>
    <dgm:pt modelId="{786F7222-9900-4447-8B5B-36CB3E5D1C03}" type="pres">
      <dgm:prSet presAssocID="{1937EE35-7969-4D9C-B3CB-DBE74EBC02EA}" presName="rootText" presStyleLbl="node1" presStyleIdx="1" presStyleCnt="2"/>
      <dgm:spPr/>
    </dgm:pt>
    <dgm:pt modelId="{A13D9F6B-6423-4A75-BC8D-B31114DD460C}" type="pres">
      <dgm:prSet presAssocID="{1937EE35-7969-4D9C-B3CB-DBE74EBC02EA}" presName="rootConnector" presStyleLbl="node1" presStyleIdx="1" presStyleCnt="2"/>
      <dgm:spPr/>
    </dgm:pt>
    <dgm:pt modelId="{17701831-9685-4C7D-A41C-FC7F049F22D4}" type="pres">
      <dgm:prSet presAssocID="{1937EE35-7969-4D9C-B3CB-DBE74EBC02EA}" presName="childShape" presStyleCnt="0"/>
      <dgm:spPr/>
    </dgm:pt>
    <dgm:pt modelId="{D9029B33-34AC-42B6-B3FB-0925636140ED}" type="pres">
      <dgm:prSet presAssocID="{CB4F4732-9B62-46C9-B93F-61BA55C0D413}" presName="Name13" presStyleLbl="parChTrans1D2" presStyleIdx="5" presStyleCnt="10"/>
      <dgm:spPr/>
    </dgm:pt>
    <dgm:pt modelId="{4A207695-198E-496E-9B6D-1FC8BA43961E}" type="pres">
      <dgm:prSet presAssocID="{527A56AB-50CF-41A0-A90C-A46282A9E25F}" presName="childText" presStyleLbl="bgAcc1" presStyleIdx="5" presStyleCnt="10">
        <dgm:presLayoutVars>
          <dgm:bulletEnabled val="1"/>
        </dgm:presLayoutVars>
      </dgm:prSet>
      <dgm:spPr/>
    </dgm:pt>
    <dgm:pt modelId="{08A8591A-FBF7-4E87-9191-0EBE23118A7D}" type="pres">
      <dgm:prSet presAssocID="{095F3F0A-9AA3-4A6A-81FE-1865EE59A4A2}" presName="Name13" presStyleLbl="parChTrans1D2" presStyleIdx="6" presStyleCnt="10"/>
      <dgm:spPr/>
    </dgm:pt>
    <dgm:pt modelId="{65BA7B7E-9330-4BC9-A33B-8F426FFBD4FA}" type="pres">
      <dgm:prSet presAssocID="{33C8E0BF-297B-46B1-843F-F433891D4E17}" presName="childText" presStyleLbl="bgAcc1" presStyleIdx="6" presStyleCnt="10">
        <dgm:presLayoutVars>
          <dgm:bulletEnabled val="1"/>
        </dgm:presLayoutVars>
      </dgm:prSet>
      <dgm:spPr/>
    </dgm:pt>
    <dgm:pt modelId="{DA7274AD-5C34-4E96-BEB0-CED462DDDE0F}" type="pres">
      <dgm:prSet presAssocID="{A4F6EB5C-58E5-4B8F-B1C2-A6FF02013ED4}" presName="Name13" presStyleLbl="parChTrans1D2" presStyleIdx="7" presStyleCnt="10"/>
      <dgm:spPr/>
    </dgm:pt>
    <dgm:pt modelId="{4C5780B3-4FFC-49CC-AE96-CAF82F7F25D2}" type="pres">
      <dgm:prSet presAssocID="{A42F98D2-0041-4213-A469-59AF29D7D425}" presName="childText" presStyleLbl="bgAcc1" presStyleIdx="7" presStyleCnt="10">
        <dgm:presLayoutVars>
          <dgm:bulletEnabled val="1"/>
        </dgm:presLayoutVars>
      </dgm:prSet>
      <dgm:spPr/>
    </dgm:pt>
    <dgm:pt modelId="{80718715-0BF2-4BF5-A723-E3BFB444BF28}" type="pres">
      <dgm:prSet presAssocID="{F245A1B0-D713-4E94-BFA8-33219CB62080}" presName="Name13" presStyleLbl="parChTrans1D2" presStyleIdx="8" presStyleCnt="10"/>
      <dgm:spPr/>
    </dgm:pt>
    <dgm:pt modelId="{08E69153-3274-460A-BC34-EBEE225E29C8}" type="pres">
      <dgm:prSet presAssocID="{8DF8E086-DA8D-4DD3-8DDC-B6D0C348E2D1}" presName="childText" presStyleLbl="bgAcc1" presStyleIdx="8" presStyleCnt="10" custLinFactY="25694" custLinFactNeighborX="-1644" custLinFactNeighborY="100000">
        <dgm:presLayoutVars>
          <dgm:bulletEnabled val="1"/>
        </dgm:presLayoutVars>
      </dgm:prSet>
      <dgm:spPr/>
    </dgm:pt>
    <dgm:pt modelId="{E6B4917F-1572-47D3-BF0D-979E22232AEC}" type="pres">
      <dgm:prSet presAssocID="{9DF65FE4-B13B-44F3-8293-236C8AD138B5}" presName="Name13" presStyleLbl="parChTrans1D2" presStyleIdx="9" presStyleCnt="10"/>
      <dgm:spPr/>
    </dgm:pt>
    <dgm:pt modelId="{52B5C5AF-0803-4C75-A85C-B7DA28508C40}" type="pres">
      <dgm:prSet presAssocID="{7A929D77-5163-4D33-9B88-167CC0670147}" presName="childText" presStyleLbl="bgAcc1" presStyleIdx="9" presStyleCnt="10" custLinFactY="-20941" custLinFactNeighborX="-1644" custLinFactNeighborY="-100000">
        <dgm:presLayoutVars>
          <dgm:bulletEnabled val="1"/>
        </dgm:presLayoutVars>
      </dgm:prSet>
      <dgm:spPr/>
    </dgm:pt>
  </dgm:ptLst>
  <dgm:cxnLst>
    <dgm:cxn modelId="{16237E00-E707-407A-8E91-BF18A9581529}" srcId="{1937EE35-7969-4D9C-B3CB-DBE74EBC02EA}" destId="{527A56AB-50CF-41A0-A90C-A46282A9E25F}" srcOrd="0" destOrd="0" parTransId="{CB4F4732-9B62-46C9-B93F-61BA55C0D413}" sibTransId="{F9F86A96-EDFF-4B32-9553-5EFD1EB5463E}"/>
    <dgm:cxn modelId="{1CFFED02-F4FD-4820-92AC-19CFAC4EA5FB}" type="presOf" srcId="{CDF75F9F-2670-425F-A082-F970CDC3968E}" destId="{F8F95734-5318-41B4-87B4-8358BEC2DA79}" srcOrd="0" destOrd="0" presId="urn:microsoft.com/office/officeart/2005/8/layout/hierarchy3"/>
    <dgm:cxn modelId="{106D340B-36DE-4A4A-AA2C-CEEE622345D8}" srcId="{1937EE35-7969-4D9C-B3CB-DBE74EBC02EA}" destId="{8DF8E086-DA8D-4DD3-8DDC-B6D0C348E2D1}" srcOrd="3" destOrd="0" parTransId="{F245A1B0-D713-4E94-BFA8-33219CB62080}" sibTransId="{6FE37C02-C809-477C-9E84-0A62FCAC8F65}"/>
    <dgm:cxn modelId="{1B35B40C-C57D-485A-BE46-1D8C9484E7B8}" type="presOf" srcId="{D286446E-68EF-4780-B6B3-C619F3AEE6D6}" destId="{6985026C-A882-444C-ABF4-B4B09D93156E}" srcOrd="0" destOrd="0" presId="urn:microsoft.com/office/officeart/2005/8/layout/hierarchy3"/>
    <dgm:cxn modelId="{503A3B10-6C72-4434-9788-469D49C9721F}" type="presOf" srcId="{9DF65FE4-B13B-44F3-8293-236C8AD138B5}" destId="{E6B4917F-1572-47D3-BF0D-979E22232AEC}" srcOrd="0" destOrd="0" presId="urn:microsoft.com/office/officeart/2005/8/layout/hierarchy3"/>
    <dgm:cxn modelId="{71C1E42D-00AF-48AA-9996-9C1DFB04C78F}" type="presOf" srcId="{0CF6EF72-EF72-422D-A5D0-E77A9545E341}" destId="{4C66F922-6F1B-492E-BA79-2A0D5D3CE8D8}" srcOrd="0" destOrd="0" presId="urn:microsoft.com/office/officeart/2005/8/layout/hierarchy3"/>
    <dgm:cxn modelId="{3186C331-15E0-45A4-9333-9C02531BFECE}" type="presOf" srcId="{CDF75F9F-2670-425F-A082-F970CDC3968E}" destId="{5C6A52FB-4F47-4356-9324-3963AB4944CD}" srcOrd="1" destOrd="0" presId="urn:microsoft.com/office/officeart/2005/8/layout/hierarchy3"/>
    <dgm:cxn modelId="{B3A77C35-396C-4CDB-9625-50E1F2E3175C}" type="presOf" srcId="{E233A8E5-8EA5-4519-9583-6D014DBD4E25}" destId="{7F367F11-F75F-4426-9A59-6D2B82FC0151}" srcOrd="0" destOrd="0" presId="urn:microsoft.com/office/officeart/2005/8/layout/hierarchy3"/>
    <dgm:cxn modelId="{39ABE336-FC46-4E56-AD07-CB864E91FA52}" srcId="{CDF75F9F-2670-425F-A082-F970CDC3968E}" destId="{B6E1EE46-8333-4D93-9DF5-B23FD9190BD2}" srcOrd="2" destOrd="0" parTransId="{5C7400B0-A755-44FD-9065-261437590FC6}" sibTransId="{5B03E84D-3534-4C0A-85C2-8F8A61317DED}"/>
    <dgm:cxn modelId="{BA779D61-2310-4388-A08E-7652BFD9FCB7}" srcId="{CDF75F9F-2670-425F-A082-F970CDC3968E}" destId="{67BDFD3B-FBA2-4DAF-9A0B-1A49CC48B21E}" srcOrd="4" destOrd="0" parTransId="{5A8EB11E-64E5-40D2-B683-844D65C6D392}" sibTransId="{073721C5-05B1-42F6-9050-42F26EC8A942}"/>
    <dgm:cxn modelId="{8B37B861-7462-4D9D-B2CC-9F9CC166969D}" type="presOf" srcId="{5C7400B0-A755-44FD-9065-261437590FC6}" destId="{A5E6AEC5-FC0C-4F26-A36A-46B8F25AB6EB}" srcOrd="0" destOrd="0" presId="urn:microsoft.com/office/officeart/2005/8/layout/hierarchy3"/>
    <dgm:cxn modelId="{92ECD967-9661-4129-BB5D-6C466F97D06B}" type="presOf" srcId="{8DF8E086-DA8D-4DD3-8DDC-B6D0C348E2D1}" destId="{08E69153-3274-460A-BC34-EBEE225E29C8}" srcOrd="0" destOrd="0" presId="urn:microsoft.com/office/officeart/2005/8/layout/hierarchy3"/>
    <dgm:cxn modelId="{D7505869-E7B9-4E91-88ED-BF7968F70BCB}" srcId="{CDF75F9F-2670-425F-A082-F970CDC3968E}" destId="{18A0C433-8EAB-4A20-8574-EBBF5FB5CF0D}" srcOrd="0" destOrd="0" parTransId="{E233A8E5-8EA5-4519-9583-6D014DBD4E25}" sibTransId="{E1401E16-1DAC-4BFE-9220-D8107177AC05}"/>
    <dgm:cxn modelId="{42A4B14F-AE83-442D-89D9-D4B4500F5BB0}" type="presOf" srcId="{18A0C433-8EAB-4A20-8574-EBBF5FB5CF0D}" destId="{3A3D4C71-D806-4609-A1CB-75F2C3D2158C}" srcOrd="0" destOrd="0" presId="urn:microsoft.com/office/officeart/2005/8/layout/hierarchy3"/>
    <dgm:cxn modelId="{F8766972-F311-45BC-B9EF-531477319CBF}" srcId="{1937EE35-7969-4D9C-B3CB-DBE74EBC02EA}" destId="{A42F98D2-0041-4213-A469-59AF29D7D425}" srcOrd="2" destOrd="0" parTransId="{A4F6EB5C-58E5-4B8F-B1C2-A6FF02013ED4}" sibTransId="{718D23B5-B9C7-4C56-BE90-4599F2DA8BDB}"/>
    <dgm:cxn modelId="{6E530053-AC73-4001-B37B-8EFC6223583C}" type="presOf" srcId="{1937EE35-7969-4D9C-B3CB-DBE74EBC02EA}" destId="{786F7222-9900-4447-8B5B-36CB3E5D1C03}" srcOrd="0" destOrd="0" presId="urn:microsoft.com/office/officeart/2005/8/layout/hierarchy3"/>
    <dgm:cxn modelId="{1B4D4358-0C24-4E43-A125-F98297455EC1}" type="presOf" srcId="{F245A1B0-D713-4E94-BFA8-33219CB62080}" destId="{80718715-0BF2-4BF5-A723-E3BFB444BF28}" srcOrd="0" destOrd="0" presId="urn:microsoft.com/office/officeart/2005/8/layout/hierarchy3"/>
    <dgm:cxn modelId="{9A7C6279-31F9-42D3-A1B6-C3D034D896E5}" srcId="{1937EE35-7969-4D9C-B3CB-DBE74EBC02EA}" destId="{33C8E0BF-297B-46B1-843F-F433891D4E17}" srcOrd="1" destOrd="0" parTransId="{095F3F0A-9AA3-4A6A-81FE-1865EE59A4A2}" sibTransId="{6D738E2E-2713-4C73-BD36-071D94DB7C21}"/>
    <dgm:cxn modelId="{C4C6E67B-72A4-4E44-AEC1-824F17498713}" srcId="{CDF75F9F-2670-425F-A082-F970CDC3968E}" destId="{0CF6EF72-EF72-422D-A5D0-E77A9545E341}" srcOrd="1" destOrd="0" parTransId="{40593533-A633-4ECA-8F66-9D8FDFF622DE}" sibTransId="{E93D494E-B3C6-4773-9DDA-83421EA922BB}"/>
    <dgm:cxn modelId="{B508797D-731A-4DAD-93E4-0FED66B2B945}" type="presOf" srcId="{33C8E0BF-297B-46B1-843F-F433891D4E17}" destId="{65BA7B7E-9330-4BC9-A33B-8F426FFBD4FA}" srcOrd="0" destOrd="0" presId="urn:microsoft.com/office/officeart/2005/8/layout/hierarchy3"/>
    <dgm:cxn modelId="{E3BC8F90-AE24-4869-831F-940BCD535E30}" type="presOf" srcId="{1937EE35-7969-4D9C-B3CB-DBE74EBC02EA}" destId="{A13D9F6B-6423-4A75-BC8D-B31114DD460C}" srcOrd="1" destOrd="0" presId="urn:microsoft.com/office/officeart/2005/8/layout/hierarchy3"/>
    <dgm:cxn modelId="{D6ACA49E-FB6E-4993-8055-4DF5816CF8A0}" type="presOf" srcId="{095F3F0A-9AA3-4A6A-81FE-1865EE59A4A2}" destId="{08A8591A-FBF7-4E87-9191-0EBE23118A7D}" srcOrd="0" destOrd="0" presId="urn:microsoft.com/office/officeart/2005/8/layout/hierarchy3"/>
    <dgm:cxn modelId="{CD3FF1A4-62E4-4390-9CDD-26343C61F437}" srcId="{1937EE35-7969-4D9C-B3CB-DBE74EBC02EA}" destId="{7A929D77-5163-4D33-9B88-167CC0670147}" srcOrd="4" destOrd="0" parTransId="{9DF65FE4-B13B-44F3-8293-236C8AD138B5}" sibTransId="{D53AA49C-6DF7-41C2-A1F3-7E447231C590}"/>
    <dgm:cxn modelId="{38DE49AD-0434-4ABF-8051-8AFDECE8037C}" srcId="{CDF75F9F-2670-425F-A082-F970CDC3968E}" destId="{12DE6DDB-1457-48FF-ABA7-6BE03AFD9831}" srcOrd="3" destOrd="0" parTransId="{D286446E-68EF-4780-B6B3-C619F3AEE6D6}" sibTransId="{B662BA19-0D57-49B3-9AA6-D434A01437E9}"/>
    <dgm:cxn modelId="{BF42FABA-9B9D-4A53-B574-09A26F48E961}" srcId="{70A20028-409A-4B73-B1F3-F3729A73A1D2}" destId="{1937EE35-7969-4D9C-B3CB-DBE74EBC02EA}" srcOrd="1" destOrd="0" parTransId="{1180B31B-2C74-46BF-8951-71ABF4367466}" sibTransId="{3E08B732-FEB6-4900-9F6B-554B039626E2}"/>
    <dgm:cxn modelId="{EEAB83BB-C44A-43C8-A29D-E57E8BEB765F}" type="presOf" srcId="{527A56AB-50CF-41A0-A90C-A46282A9E25F}" destId="{4A207695-198E-496E-9B6D-1FC8BA43961E}" srcOrd="0" destOrd="0" presId="urn:microsoft.com/office/officeart/2005/8/layout/hierarchy3"/>
    <dgm:cxn modelId="{FF7AB7BE-53C6-4E6B-9B51-8D29586A9FD5}" type="presOf" srcId="{CB4F4732-9B62-46C9-B93F-61BA55C0D413}" destId="{D9029B33-34AC-42B6-B3FB-0925636140ED}" srcOrd="0" destOrd="0" presId="urn:microsoft.com/office/officeart/2005/8/layout/hierarchy3"/>
    <dgm:cxn modelId="{46715EBF-B3BE-453A-9396-A5EB65A451A5}" type="presOf" srcId="{5A8EB11E-64E5-40D2-B683-844D65C6D392}" destId="{72C0A911-6F95-457D-AA10-74AB4152B25B}" srcOrd="0" destOrd="0" presId="urn:microsoft.com/office/officeart/2005/8/layout/hierarchy3"/>
    <dgm:cxn modelId="{C20507C0-2726-4E6E-B32D-2F1308C09B7C}" type="presOf" srcId="{70A20028-409A-4B73-B1F3-F3729A73A1D2}" destId="{9FBBEA36-C9C8-4B67-AA87-4407ED0A3C80}" srcOrd="0" destOrd="0" presId="urn:microsoft.com/office/officeart/2005/8/layout/hierarchy3"/>
    <dgm:cxn modelId="{562EDDC0-FF9D-428D-847D-911A07B5C3C7}" srcId="{70A20028-409A-4B73-B1F3-F3729A73A1D2}" destId="{CDF75F9F-2670-425F-A082-F970CDC3968E}" srcOrd="0" destOrd="0" parTransId="{6B2DC96C-8F72-47EF-B802-39B4E9497872}" sibTransId="{D28DE93F-8BCF-4675-9A7F-169EAEE593C4}"/>
    <dgm:cxn modelId="{FB2930CA-5D78-4AEB-A891-3EEF5AD748A6}" type="presOf" srcId="{7A929D77-5163-4D33-9B88-167CC0670147}" destId="{52B5C5AF-0803-4C75-A85C-B7DA28508C40}" srcOrd="0" destOrd="0" presId="urn:microsoft.com/office/officeart/2005/8/layout/hierarchy3"/>
    <dgm:cxn modelId="{6D9332D2-EC55-4351-A8CC-DE66EAA278B9}" type="presOf" srcId="{67BDFD3B-FBA2-4DAF-9A0B-1A49CC48B21E}" destId="{0B265FD8-4CE6-436C-8A4C-0B31AADCB356}" srcOrd="0" destOrd="0" presId="urn:microsoft.com/office/officeart/2005/8/layout/hierarchy3"/>
    <dgm:cxn modelId="{2C2541D7-3EC4-44B1-BC22-90DFD1E5EC71}" type="presOf" srcId="{B6E1EE46-8333-4D93-9DF5-B23FD9190BD2}" destId="{DEC7860B-BBD3-4F37-82B0-12FE9825AE18}" srcOrd="0" destOrd="0" presId="urn:microsoft.com/office/officeart/2005/8/layout/hierarchy3"/>
    <dgm:cxn modelId="{1D2F00DC-6435-4EA8-A9B3-B64A75B6E64A}" type="presOf" srcId="{12DE6DDB-1457-48FF-ABA7-6BE03AFD9831}" destId="{698EAF2F-4210-4365-8161-EB53FCE06962}" srcOrd="0" destOrd="0" presId="urn:microsoft.com/office/officeart/2005/8/layout/hierarchy3"/>
    <dgm:cxn modelId="{E710A7E7-8533-4798-A68C-C0D04A4C8875}" type="presOf" srcId="{40593533-A633-4ECA-8F66-9D8FDFF622DE}" destId="{852588CB-1CF3-45EA-ABEF-195DF1060BEA}" srcOrd="0" destOrd="0" presId="urn:microsoft.com/office/officeart/2005/8/layout/hierarchy3"/>
    <dgm:cxn modelId="{0BCD04F7-51F8-4781-A7A4-17F153D1FEF9}" type="presOf" srcId="{A4F6EB5C-58E5-4B8F-B1C2-A6FF02013ED4}" destId="{DA7274AD-5C34-4E96-BEB0-CED462DDDE0F}" srcOrd="0" destOrd="0" presId="urn:microsoft.com/office/officeart/2005/8/layout/hierarchy3"/>
    <dgm:cxn modelId="{45A5DEFF-1211-4E0B-A4E8-398BBCF1668E}" type="presOf" srcId="{A42F98D2-0041-4213-A469-59AF29D7D425}" destId="{4C5780B3-4FFC-49CC-AE96-CAF82F7F25D2}" srcOrd="0" destOrd="0" presId="urn:microsoft.com/office/officeart/2005/8/layout/hierarchy3"/>
    <dgm:cxn modelId="{EFB996D7-33DA-44CE-8B03-8517B41A083F}" type="presParOf" srcId="{9FBBEA36-C9C8-4B67-AA87-4407ED0A3C80}" destId="{19608BBE-B72E-4180-8AF4-F0695CC2F124}" srcOrd="0" destOrd="0" presId="urn:microsoft.com/office/officeart/2005/8/layout/hierarchy3"/>
    <dgm:cxn modelId="{5C684EAA-0317-4D00-ABAD-6A53A844C754}" type="presParOf" srcId="{19608BBE-B72E-4180-8AF4-F0695CC2F124}" destId="{398DC66B-78D6-4AE3-836A-F822B43D4AD5}" srcOrd="0" destOrd="0" presId="urn:microsoft.com/office/officeart/2005/8/layout/hierarchy3"/>
    <dgm:cxn modelId="{14DE2CE2-CE37-4F8D-B095-C6F158602DA8}" type="presParOf" srcId="{398DC66B-78D6-4AE3-836A-F822B43D4AD5}" destId="{F8F95734-5318-41B4-87B4-8358BEC2DA79}" srcOrd="0" destOrd="0" presId="urn:microsoft.com/office/officeart/2005/8/layout/hierarchy3"/>
    <dgm:cxn modelId="{B4AC3EF3-D435-4F5B-AE0E-63EE63ED7E45}" type="presParOf" srcId="{398DC66B-78D6-4AE3-836A-F822B43D4AD5}" destId="{5C6A52FB-4F47-4356-9324-3963AB4944CD}" srcOrd="1" destOrd="0" presId="urn:microsoft.com/office/officeart/2005/8/layout/hierarchy3"/>
    <dgm:cxn modelId="{33592848-6178-4227-A8D0-4AB80BF6DF41}" type="presParOf" srcId="{19608BBE-B72E-4180-8AF4-F0695CC2F124}" destId="{8C80B6C0-3207-4E62-A930-6DA776F8E960}" srcOrd="1" destOrd="0" presId="urn:microsoft.com/office/officeart/2005/8/layout/hierarchy3"/>
    <dgm:cxn modelId="{CE1305C8-7F64-4023-97A4-4A15F037B29B}" type="presParOf" srcId="{8C80B6C0-3207-4E62-A930-6DA776F8E960}" destId="{7F367F11-F75F-4426-9A59-6D2B82FC0151}" srcOrd="0" destOrd="0" presId="urn:microsoft.com/office/officeart/2005/8/layout/hierarchy3"/>
    <dgm:cxn modelId="{4A8A206D-76BE-455F-99F4-989460328DF7}" type="presParOf" srcId="{8C80B6C0-3207-4E62-A930-6DA776F8E960}" destId="{3A3D4C71-D806-4609-A1CB-75F2C3D2158C}" srcOrd="1" destOrd="0" presId="urn:microsoft.com/office/officeart/2005/8/layout/hierarchy3"/>
    <dgm:cxn modelId="{63418525-8840-42DE-8074-B6DCBB383886}" type="presParOf" srcId="{8C80B6C0-3207-4E62-A930-6DA776F8E960}" destId="{852588CB-1CF3-45EA-ABEF-195DF1060BEA}" srcOrd="2" destOrd="0" presId="urn:microsoft.com/office/officeart/2005/8/layout/hierarchy3"/>
    <dgm:cxn modelId="{21BACE47-2008-48A6-90AC-884A8AC715D0}" type="presParOf" srcId="{8C80B6C0-3207-4E62-A930-6DA776F8E960}" destId="{4C66F922-6F1B-492E-BA79-2A0D5D3CE8D8}" srcOrd="3" destOrd="0" presId="urn:microsoft.com/office/officeart/2005/8/layout/hierarchy3"/>
    <dgm:cxn modelId="{C5B0A82F-D265-4083-9B12-A9F83CC19A05}" type="presParOf" srcId="{8C80B6C0-3207-4E62-A930-6DA776F8E960}" destId="{A5E6AEC5-FC0C-4F26-A36A-46B8F25AB6EB}" srcOrd="4" destOrd="0" presId="urn:microsoft.com/office/officeart/2005/8/layout/hierarchy3"/>
    <dgm:cxn modelId="{D0AB2834-80CE-4CC3-B4E0-33BCC134BDA5}" type="presParOf" srcId="{8C80B6C0-3207-4E62-A930-6DA776F8E960}" destId="{DEC7860B-BBD3-4F37-82B0-12FE9825AE18}" srcOrd="5" destOrd="0" presId="urn:microsoft.com/office/officeart/2005/8/layout/hierarchy3"/>
    <dgm:cxn modelId="{EDFFA69B-869C-41F2-9599-2850FAA7A85D}" type="presParOf" srcId="{8C80B6C0-3207-4E62-A930-6DA776F8E960}" destId="{6985026C-A882-444C-ABF4-B4B09D93156E}" srcOrd="6" destOrd="0" presId="urn:microsoft.com/office/officeart/2005/8/layout/hierarchy3"/>
    <dgm:cxn modelId="{80C8EE0B-0F62-4D5A-8CAA-9440EC3ADB8E}" type="presParOf" srcId="{8C80B6C0-3207-4E62-A930-6DA776F8E960}" destId="{698EAF2F-4210-4365-8161-EB53FCE06962}" srcOrd="7" destOrd="0" presId="urn:microsoft.com/office/officeart/2005/8/layout/hierarchy3"/>
    <dgm:cxn modelId="{ADFDC52F-34F3-4DA5-AA7D-8FFC926E2EBF}" type="presParOf" srcId="{8C80B6C0-3207-4E62-A930-6DA776F8E960}" destId="{72C0A911-6F95-457D-AA10-74AB4152B25B}" srcOrd="8" destOrd="0" presId="urn:microsoft.com/office/officeart/2005/8/layout/hierarchy3"/>
    <dgm:cxn modelId="{E5931D2C-580B-459A-AF4D-D4B555777560}" type="presParOf" srcId="{8C80B6C0-3207-4E62-A930-6DA776F8E960}" destId="{0B265FD8-4CE6-436C-8A4C-0B31AADCB356}" srcOrd="9" destOrd="0" presId="urn:microsoft.com/office/officeart/2005/8/layout/hierarchy3"/>
    <dgm:cxn modelId="{07C19697-0129-4B23-BF7D-12FE41D73530}" type="presParOf" srcId="{9FBBEA36-C9C8-4B67-AA87-4407ED0A3C80}" destId="{A1409F8D-628C-411C-867C-CA80A55322A6}" srcOrd="1" destOrd="0" presId="urn:microsoft.com/office/officeart/2005/8/layout/hierarchy3"/>
    <dgm:cxn modelId="{F96D28DD-A435-4A20-A753-CAD2D725B191}" type="presParOf" srcId="{A1409F8D-628C-411C-867C-CA80A55322A6}" destId="{9BF73628-4976-4649-B60F-EAB2E6CB9085}" srcOrd="0" destOrd="0" presId="urn:microsoft.com/office/officeart/2005/8/layout/hierarchy3"/>
    <dgm:cxn modelId="{56068D08-804F-4EEE-A8C0-7669014FCD68}" type="presParOf" srcId="{9BF73628-4976-4649-B60F-EAB2E6CB9085}" destId="{786F7222-9900-4447-8B5B-36CB3E5D1C03}" srcOrd="0" destOrd="0" presId="urn:microsoft.com/office/officeart/2005/8/layout/hierarchy3"/>
    <dgm:cxn modelId="{FD0B2C35-8A07-4B9D-9EAB-F7231838B719}" type="presParOf" srcId="{9BF73628-4976-4649-B60F-EAB2E6CB9085}" destId="{A13D9F6B-6423-4A75-BC8D-B31114DD460C}" srcOrd="1" destOrd="0" presId="urn:microsoft.com/office/officeart/2005/8/layout/hierarchy3"/>
    <dgm:cxn modelId="{AAB71109-258C-4368-8DF6-1FDBD1B940FB}" type="presParOf" srcId="{A1409F8D-628C-411C-867C-CA80A55322A6}" destId="{17701831-9685-4C7D-A41C-FC7F049F22D4}" srcOrd="1" destOrd="0" presId="urn:microsoft.com/office/officeart/2005/8/layout/hierarchy3"/>
    <dgm:cxn modelId="{4A755C35-13CB-45F9-B255-E1E42F7EA3B1}" type="presParOf" srcId="{17701831-9685-4C7D-A41C-FC7F049F22D4}" destId="{D9029B33-34AC-42B6-B3FB-0925636140ED}" srcOrd="0" destOrd="0" presId="urn:microsoft.com/office/officeart/2005/8/layout/hierarchy3"/>
    <dgm:cxn modelId="{3963D8CB-3B43-4063-97A6-70952F242844}" type="presParOf" srcId="{17701831-9685-4C7D-A41C-FC7F049F22D4}" destId="{4A207695-198E-496E-9B6D-1FC8BA43961E}" srcOrd="1" destOrd="0" presId="urn:microsoft.com/office/officeart/2005/8/layout/hierarchy3"/>
    <dgm:cxn modelId="{EA3B2D82-9D76-4363-9700-19C2717B1AC5}" type="presParOf" srcId="{17701831-9685-4C7D-A41C-FC7F049F22D4}" destId="{08A8591A-FBF7-4E87-9191-0EBE23118A7D}" srcOrd="2" destOrd="0" presId="urn:microsoft.com/office/officeart/2005/8/layout/hierarchy3"/>
    <dgm:cxn modelId="{CE1219D0-DC94-47F2-BD20-79B4411D4FA1}" type="presParOf" srcId="{17701831-9685-4C7D-A41C-FC7F049F22D4}" destId="{65BA7B7E-9330-4BC9-A33B-8F426FFBD4FA}" srcOrd="3" destOrd="0" presId="urn:microsoft.com/office/officeart/2005/8/layout/hierarchy3"/>
    <dgm:cxn modelId="{BD89F930-1A73-458E-B6D8-74B2FC9B7462}" type="presParOf" srcId="{17701831-9685-4C7D-A41C-FC7F049F22D4}" destId="{DA7274AD-5C34-4E96-BEB0-CED462DDDE0F}" srcOrd="4" destOrd="0" presId="urn:microsoft.com/office/officeart/2005/8/layout/hierarchy3"/>
    <dgm:cxn modelId="{92EDDE5F-FB14-4757-B4AF-E748C054D306}" type="presParOf" srcId="{17701831-9685-4C7D-A41C-FC7F049F22D4}" destId="{4C5780B3-4FFC-49CC-AE96-CAF82F7F25D2}" srcOrd="5" destOrd="0" presId="urn:microsoft.com/office/officeart/2005/8/layout/hierarchy3"/>
    <dgm:cxn modelId="{E46F5C60-CF95-431E-80B3-EFDB229B38FF}" type="presParOf" srcId="{17701831-9685-4C7D-A41C-FC7F049F22D4}" destId="{80718715-0BF2-4BF5-A723-E3BFB444BF28}" srcOrd="6" destOrd="0" presId="urn:microsoft.com/office/officeart/2005/8/layout/hierarchy3"/>
    <dgm:cxn modelId="{DD7D38CD-B785-4E11-A259-6373A8409625}" type="presParOf" srcId="{17701831-9685-4C7D-A41C-FC7F049F22D4}" destId="{08E69153-3274-460A-BC34-EBEE225E29C8}" srcOrd="7" destOrd="0" presId="urn:microsoft.com/office/officeart/2005/8/layout/hierarchy3"/>
    <dgm:cxn modelId="{1BAD3FA3-0EC4-4CBC-9B63-B2153A6A3EBF}" type="presParOf" srcId="{17701831-9685-4C7D-A41C-FC7F049F22D4}" destId="{E6B4917F-1572-47D3-BF0D-979E22232AEC}" srcOrd="8" destOrd="0" presId="urn:microsoft.com/office/officeart/2005/8/layout/hierarchy3"/>
    <dgm:cxn modelId="{82E61C23-9FEC-4BCF-88EC-12DD9AD6017E}" type="presParOf" srcId="{17701831-9685-4C7D-A41C-FC7F049F22D4}" destId="{52B5C5AF-0803-4C75-A85C-B7DA28508C40}" srcOrd="9" destOrd="0" presId="urn:microsoft.com/office/officeart/2005/8/layout/hierarchy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F95734-5318-41B4-87B4-8358BEC2DA79}">
      <dsp:nvSpPr>
        <dsp:cNvPr id="0" name=""/>
        <dsp:cNvSpPr/>
      </dsp:nvSpPr>
      <dsp:spPr>
        <a:xfrm>
          <a:off x="182160" y="28"/>
          <a:ext cx="1106197" cy="553098"/>
        </a:xfrm>
        <a:prstGeom prst="roundRect">
          <a:avLst>
            <a:gd name="adj" fmla="val 100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1435" tIns="34290" rIns="51435" bIns="3429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Segoe UI" panose="020B0502040204020203" pitchFamily="34" charset="0"/>
              <a:cs typeface="Segoe UI" panose="020B0502040204020203" pitchFamily="34" charset="0"/>
            </a:rPr>
            <a:t>Needs</a:t>
          </a:r>
        </a:p>
      </dsp:txBody>
      <dsp:txXfrm>
        <a:off x="198360" y="16228"/>
        <a:ext cx="1073797" cy="520698"/>
      </dsp:txXfrm>
    </dsp:sp>
    <dsp:sp modelId="{7F367F11-F75F-4426-9A59-6D2B82FC0151}">
      <dsp:nvSpPr>
        <dsp:cNvPr id="0" name=""/>
        <dsp:cNvSpPr/>
      </dsp:nvSpPr>
      <dsp:spPr>
        <a:xfrm>
          <a:off x="292780" y="553127"/>
          <a:ext cx="110619" cy="414824"/>
        </a:xfrm>
        <a:custGeom>
          <a:avLst/>
          <a:gdLst/>
          <a:ahLst/>
          <a:cxnLst/>
          <a:rect l="0" t="0" r="0" b="0"/>
          <a:pathLst>
            <a:path>
              <a:moveTo>
                <a:pt x="0" y="0"/>
              </a:moveTo>
              <a:lnTo>
                <a:pt x="0" y="414824"/>
              </a:lnTo>
              <a:lnTo>
                <a:pt x="110619" y="414824"/>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A3D4C71-D806-4609-A1CB-75F2C3D2158C}">
      <dsp:nvSpPr>
        <dsp:cNvPr id="0" name=""/>
        <dsp:cNvSpPr/>
      </dsp:nvSpPr>
      <dsp:spPr>
        <a:xfrm>
          <a:off x="403399" y="691402"/>
          <a:ext cx="884958" cy="553098"/>
        </a:xfrm>
        <a:prstGeom prst="roundRect">
          <a:avLst>
            <a:gd name="adj" fmla="val 10000"/>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a:solidFill>
                <a:sysClr val="windowText" lastClr="000000"/>
              </a:solidFill>
              <a:latin typeface="Segoe UI" panose="020B0502040204020203" pitchFamily="34" charset="0"/>
              <a:cs typeface="Segoe UI" panose="020B0502040204020203" pitchFamily="34" charset="0"/>
            </a:rPr>
            <a:t>Pavement Condition</a:t>
          </a:r>
          <a:endParaRPr lang="en-US" sz="1200" kern="1200" dirty="0">
            <a:solidFill>
              <a:sysClr val="windowText" lastClr="000000"/>
            </a:solidFill>
            <a:latin typeface="Segoe UI" panose="020B0502040204020203" pitchFamily="34" charset="0"/>
            <a:cs typeface="Segoe UI" panose="020B0502040204020203" pitchFamily="34" charset="0"/>
          </a:endParaRPr>
        </a:p>
      </dsp:txBody>
      <dsp:txXfrm>
        <a:off x="419599" y="707602"/>
        <a:ext cx="852558" cy="520698"/>
      </dsp:txXfrm>
    </dsp:sp>
    <dsp:sp modelId="{852588CB-1CF3-45EA-ABEF-195DF1060BEA}">
      <dsp:nvSpPr>
        <dsp:cNvPr id="0" name=""/>
        <dsp:cNvSpPr/>
      </dsp:nvSpPr>
      <dsp:spPr>
        <a:xfrm>
          <a:off x="292780" y="553127"/>
          <a:ext cx="110619" cy="1106197"/>
        </a:xfrm>
        <a:custGeom>
          <a:avLst/>
          <a:gdLst/>
          <a:ahLst/>
          <a:cxnLst/>
          <a:rect l="0" t="0" r="0" b="0"/>
          <a:pathLst>
            <a:path>
              <a:moveTo>
                <a:pt x="0" y="0"/>
              </a:moveTo>
              <a:lnTo>
                <a:pt x="0" y="1106197"/>
              </a:lnTo>
              <a:lnTo>
                <a:pt x="110619" y="1106197"/>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C66F922-6F1B-492E-BA79-2A0D5D3CE8D8}">
      <dsp:nvSpPr>
        <dsp:cNvPr id="0" name=""/>
        <dsp:cNvSpPr/>
      </dsp:nvSpPr>
      <dsp:spPr>
        <a:xfrm>
          <a:off x="403399" y="1382776"/>
          <a:ext cx="884958" cy="553098"/>
        </a:xfrm>
        <a:prstGeom prst="roundRect">
          <a:avLst>
            <a:gd name="adj" fmla="val 10000"/>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a:solidFill>
                <a:sysClr val="windowText" lastClr="000000"/>
              </a:solidFill>
              <a:latin typeface="Segoe UI" panose="020B0502040204020203" pitchFamily="34" charset="0"/>
              <a:cs typeface="Segoe UI" panose="020B0502040204020203" pitchFamily="34" charset="0"/>
            </a:rPr>
            <a:t>Bridge Condition</a:t>
          </a:r>
        </a:p>
      </dsp:txBody>
      <dsp:txXfrm>
        <a:off x="419599" y="1398976"/>
        <a:ext cx="852558" cy="520698"/>
      </dsp:txXfrm>
    </dsp:sp>
    <dsp:sp modelId="{A5E6AEC5-FC0C-4F26-A36A-46B8F25AB6EB}">
      <dsp:nvSpPr>
        <dsp:cNvPr id="0" name=""/>
        <dsp:cNvSpPr/>
      </dsp:nvSpPr>
      <dsp:spPr>
        <a:xfrm>
          <a:off x="292780" y="553127"/>
          <a:ext cx="110619" cy="1797571"/>
        </a:xfrm>
        <a:custGeom>
          <a:avLst/>
          <a:gdLst/>
          <a:ahLst/>
          <a:cxnLst/>
          <a:rect l="0" t="0" r="0" b="0"/>
          <a:pathLst>
            <a:path>
              <a:moveTo>
                <a:pt x="0" y="0"/>
              </a:moveTo>
              <a:lnTo>
                <a:pt x="0" y="1797571"/>
              </a:lnTo>
              <a:lnTo>
                <a:pt x="110619" y="1797571"/>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C7860B-BBD3-4F37-82B0-12FE9825AE18}">
      <dsp:nvSpPr>
        <dsp:cNvPr id="0" name=""/>
        <dsp:cNvSpPr/>
      </dsp:nvSpPr>
      <dsp:spPr>
        <a:xfrm>
          <a:off x="403399" y="2074149"/>
          <a:ext cx="884958" cy="553098"/>
        </a:xfrm>
        <a:prstGeom prst="roundRect">
          <a:avLst>
            <a:gd name="adj" fmla="val 10000"/>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ysClr val="windowText" lastClr="000000"/>
              </a:solidFill>
              <a:latin typeface="Segoe UI" panose="020B0502040204020203" pitchFamily="34" charset="0"/>
              <a:cs typeface="Segoe UI" panose="020B0502040204020203" pitchFamily="34" charset="0"/>
            </a:rPr>
            <a:t>Bottlenecks</a:t>
          </a:r>
        </a:p>
      </dsp:txBody>
      <dsp:txXfrm>
        <a:off x="419599" y="2090349"/>
        <a:ext cx="852558" cy="520698"/>
      </dsp:txXfrm>
    </dsp:sp>
    <dsp:sp modelId="{6985026C-A882-444C-ABF4-B4B09D93156E}">
      <dsp:nvSpPr>
        <dsp:cNvPr id="0" name=""/>
        <dsp:cNvSpPr/>
      </dsp:nvSpPr>
      <dsp:spPr>
        <a:xfrm>
          <a:off x="292780" y="553127"/>
          <a:ext cx="110619" cy="2488945"/>
        </a:xfrm>
        <a:custGeom>
          <a:avLst/>
          <a:gdLst/>
          <a:ahLst/>
          <a:cxnLst/>
          <a:rect l="0" t="0" r="0" b="0"/>
          <a:pathLst>
            <a:path>
              <a:moveTo>
                <a:pt x="0" y="0"/>
              </a:moveTo>
              <a:lnTo>
                <a:pt x="0" y="2488945"/>
              </a:lnTo>
              <a:lnTo>
                <a:pt x="110619" y="2488945"/>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8EAF2F-4210-4365-8161-EB53FCE06962}">
      <dsp:nvSpPr>
        <dsp:cNvPr id="0" name=""/>
        <dsp:cNvSpPr/>
      </dsp:nvSpPr>
      <dsp:spPr>
        <a:xfrm>
          <a:off x="403399" y="2765523"/>
          <a:ext cx="884958" cy="553098"/>
        </a:xfrm>
        <a:prstGeom prst="roundRect">
          <a:avLst>
            <a:gd name="adj" fmla="val 10000"/>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ysClr val="windowText" lastClr="000000"/>
              </a:solidFill>
              <a:latin typeface="Segoe UI" panose="020B0502040204020203" pitchFamily="34" charset="0"/>
              <a:cs typeface="Segoe UI" panose="020B0502040204020203" pitchFamily="34" charset="0"/>
            </a:rPr>
            <a:t>Mobility and Safety (Super-2)</a:t>
          </a:r>
        </a:p>
      </dsp:txBody>
      <dsp:txXfrm>
        <a:off x="419599" y="2781723"/>
        <a:ext cx="852558" cy="520698"/>
      </dsp:txXfrm>
    </dsp:sp>
    <dsp:sp modelId="{72C0A911-6F95-457D-AA10-74AB4152B25B}">
      <dsp:nvSpPr>
        <dsp:cNvPr id="0" name=""/>
        <dsp:cNvSpPr/>
      </dsp:nvSpPr>
      <dsp:spPr>
        <a:xfrm>
          <a:off x="292780" y="553127"/>
          <a:ext cx="110619" cy="3180318"/>
        </a:xfrm>
        <a:custGeom>
          <a:avLst/>
          <a:gdLst/>
          <a:ahLst/>
          <a:cxnLst/>
          <a:rect l="0" t="0" r="0" b="0"/>
          <a:pathLst>
            <a:path>
              <a:moveTo>
                <a:pt x="0" y="0"/>
              </a:moveTo>
              <a:lnTo>
                <a:pt x="0" y="3180318"/>
              </a:lnTo>
              <a:lnTo>
                <a:pt x="110619" y="3180318"/>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265FD8-4CE6-436C-8A4C-0B31AADCB356}">
      <dsp:nvSpPr>
        <dsp:cNvPr id="0" name=""/>
        <dsp:cNvSpPr/>
      </dsp:nvSpPr>
      <dsp:spPr>
        <a:xfrm>
          <a:off x="403399" y="3456897"/>
          <a:ext cx="884958" cy="553098"/>
        </a:xfrm>
        <a:prstGeom prst="roundRect">
          <a:avLst>
            <a:gd name="adj" fmla="val 10000"/>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a:solidFill>
                <a:sysClr val="windowText" lastClr="000000"/>
              </a:solidFill>
              <a:latin typeface="Segoe UI" panose="020B0502040204020203" pitchFamily="34" charset="0"/>
              <a:cs typeface="Segoe UI" panose="020B0502040204020203" pitchFamily="34" charset="0"/>
            </a:rPr>
            <a:t>Capacity</a:t>
          </a:r>
        </a:p>
      </dsp:txBody>
      <dsp:txXfrm>
        <a:off x="419599" y="3473097"/>
        <a:ext cx="852558" cy="520698"/>
      </dsp:txXfrm>
    </dsp:sp>
    <dsp:sp modelId="{786F7222-9900-4447-8B5B-36CB3E5D1C03}">
      <dsp:nvSpPr>
        <dsp:cNvPr id="0" name=""/>
        <dsp:cNvSpPr/>
      </dsp:nvSpPr>
      <dsp:spPr>
        <a:xfrm>
          <a:off x="1564907" y="28"/>
          <a:ext cx="1106197" cy="553098"/>
        </a:xfrm>
        <a:prstGeom prst="roundRect">
          <a:avLst>
            <a:gd name="adj" fmla="val 100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1435" tIns="34290" rIns="51435" bIns="3429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Segoe UI" panose="020B0502040204020203" pitchFamily="34" charset="0"/>
              <a:cs typeface="Segoe UI" panose="020B0502040204020203" pitchFamily="34" charset="0"/>
            </a:rPr>
            <a:t>Risks</a:t>
          </a:r>
        </a:p>
      </dsp:txBody>
      <dsp:txXfrm>
        <a:off x="1581107" y="16228"/>
        <a:ext cx="1073797" cy="520698"/>
      </dsp:txXfrm>
    </dsp:sp>
    <dsp:sp modelId="{D9029B33-34AC-42B6-B3FB-0925636140ED}">
      <dsp:nvSpPr>
        <dsp:cNvPr id="0" name=""/>
        <dsp:cNvSpPr/>
      </dsp:nvSpPr>
      <dsp:spPr>
        <a:xfrm>
          <a:off x="1675527" y="553127"/>
          <a:ext cx="110619" cy="414824"/>
        </a:xfrm>
        <a:custGeom>
          <a:avLst/>
          <a:gdLst/>
          <a:ahLst/>
          <a:cxnLst/>
          <a:rect l="0" t="0" r="0" b="0"/>
          <a:pathLst>
            <a:path>
              <a:moveTo>
                <a:pt x="0" y="0"/>
              </a:moveTo>
              <a:lnTo>
                <a:pt x="0" y="414824"/>
              </a:lnTo>
              <a:lnTo>
                <a:pt x="110619" y="414824"/>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207695-198E-496E-9B6D-1FC8BA43961E}">
      <dsp:nvSpPr>
        <dsp:cNvPr id="0" name=""/>
        <dsp:cNvSpPr/>
      </dsp:nvSpPr>
      <dsp:spPr>
        <a:xfrm>
          <a:off x="1786147" y="691402"/>
          <a:ext cx="884958" cy="553098"/>
        </a:xfrm>
        <a:prstGeom prst="roundRect">
          <a:avLst>
            <a:gd name="adj" fmla="val 10000"/>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a:solidFill>
                <a:sysClr val="windowText" lastClr="000000"/>
              </a:solidFill>
              <a:latin typeface="Segoe UI" panose="020B0502040204020203" pitchFamily="34" charset="0"/>
              <a:cs typeface="Segoe UI" panose="020B0502040204020203" pitchFamily="34" charset="0"/>
            </a:rPr>
            <a:t>Safety</a:t>
          </a:r>
        </a:p>
      </dsp:txBody>
      <dsp:txXfrm>
        <a:off x="1802347" y="707602"/>
        <a:ext cx="852558" cy="520698"/>
      </dsp:txXfrm>
    </dsp:sp>
    <dsp:sp modelId="{08A8591A-FBF7-4E87-9191-0EBE23118A7D}">
      <dsp:nvSpPr>
        <dsp:cNvPr id="0" name=""/>
        <dsp:cNvSpPr/>
      </dsp:nvSpPr>
      <dsp:spPr>
        <a:xfrm>
          <a:off x="1675527" y="553127"/>
          <a:ext cx="110619" cy="1106197"/>
        </a:xfrm>
        <a:custGeom>
          <a:avLst/>
          <a:gdLst/>
          <a:ahLst/>
          <a:cxnLst/>
          <a:rect l="0" t="0" r="0" b="0"/>
          <a:pathLst>
            <a:path>
              <a:moveTo>
                <a:pt x="0" y="0"/>
              </a:moveTo>
              <a:lnTo>
                <a:pt x="0" y="1106197"/>
              </a:lnTo>
              <a:lnTo>
                <a:pt x="110619" y="1106197"/>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BA7B7E-9330-4BC9-A33B-8F426FFBD4FA}">
      <dsp:nvSpPr>
        <dsp:cNvPr id="0" name=""/>
        <dsp:cNvSpPr/>
      </dsp:nvSpPr>
      <dsp:spPr>
        <a:xfrm>
          <a:off x="1786147" y="1382776"/>
          <a:ext cx="884958" cy="553098"/>
        </a:xfrm>
        <a:prstGeom prst="roundRect">
          <a:avLst>
            <a:gd name="adj" fmla="val 10000"/>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ysClr val="windowText" lastClr="000000"/>
              </a:solidFill>
              <a:latin typeface="Segoe UI" panose="020B0502040204020203" pitchFamily="34" charset="0"/>
              <a:cs typeface="Segoe UI" panose="020B0502040204020203" pitchFamily="34" charset="0"/>
            </a:rPr>
            <a:t>Operations</a:t>
          </a:r>
        </a:p>
      </dsp:txBody>
      <dsp:txXfrm>
        <a:off x="1802347" y="1398976"/>
        <a:ext cx="852558" cy="520698"/>
      </dsp:txXfrm>
    </dsp:sp>
    <dsp:sp modelId="{DA7274AD-5C34-4E96-BEB0-CED462DDDE0F}">
      <dsp:nvSpPr>
        <dsp:cNvPr id="0" name=""/>
        <dsp:cNvSpPr/>
      </dsp:nvSpPr>
      <dsp:spPr>
        <a:xfrm>
          <a:off x="1675527" y="553127"/>
          <a:ext cx="110619" cy="1797571"/>
        </a:xfrm>
        <a:custGeom>
          <a:avLst/>
          <a:gdLst/>
          <a:ahLst/>
          <a:cxnLst/>
          <a:rect l="0" t="0" r="0" b="0"/>
          <a:pathLst>
            <a:path>
              <a:moveTo>
                <a:pt x="0" y="0"/>
              </a:moveTo>
              <a:lnTo>
                <a:pt x="0" y="1797571"/>
              </a:lnTo>
              <a:lnTo>
                <a:pt x="110619" y="1797571"/>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C5780B3-4FFC-49CC-AE96-CAF82F7F25D2}">
      <dsp:nvSpPr>
        <dsp:cNvPr id="0" name=""/>
        <dsp:cNvSpPr/>
      </dsp:nvSpPr>
      <dsp:spPr>
        <a:xfrm>
          <a:off x="1786147" y="2074149"/>
          <a:ext cx="884958" cy="553098"/>
        </a:xfrm>
        <a:prstGeom prst="roundRect">
          <a:avLst>
            <a:gd name="adj" fmla="val 10000"/>
          </a:avLst>
        </a:prstGeom>
        <a:solidFill>
          <a:schemeClr val="accent4">
            <a:alpha val="9000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latin typeface="Segoe UI" panose="020B0502040204020203" pitchFamily="34" charset="0"/>
              <a:cs typeface="Segoe UI" panose="020B0502040204020203" pitchFamily="34" charset="0"/>
            </a:rPr>
            <a:t>Flood Resiliency</a:t>
          </a:r>
        </a:p>
      </dsp:txBody>
      <dsp:txXfrm>
        <a:off x="1802347" y="2090349"/>
        <a:ext cx="852558" cy="520698"/>
      </dsp:txXfrm>
    </dsp:sp>
    <dsp:sp modelId="{80718715-0BF2-4BF5-A723-E3BFB444BF28}">
      <dsp:nvSpPr>
        <dsp:cNvPr id="0" name=""/>
        <dsp:cNvSpPr/>
      </dsp:nvSpPr>
      <dsp:spPr>
        <a:xfrm>
          <a:off x="1675527" y="553127"/>
          <a:ext cx="96071" cy="3180347"/>
        </a:xfrm>
        <a:custGeom>
          <a:avLst/>
          <a:gdLst/>
          <a:ahLst/>
          <a:cxnLst/>
          <a:rect l="0" t="0" r="0" b="0"/>
          <a:pathLst>
            <a:path>
              <a:moveTo>
                <a:pt x="0" y="0"/>
              </a:moveTo>
              <a:lnTo>
                <a:pt x="0" y="3180347"/>
              </a:lnTo>
              <a:lnTo>
                <a:pt x="96071" y="3180347"/>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E69153-3274-460A-BC34-EBEE225E29C8}">
      <dsp:nvSpPr>
        <dsp:cNvPr id="0" name=""/>
        <dsp:cNvSpPr/>
      </dsp:nvSpPr>
      <dsp:spPr>
        <a:xfrm>
          <a:off x="1771598" y="3456926"/>
          <a:ext cx="884958" cy="553098"/>
        </a:xfrm>
        <a:prstGeom prst="roundRect">
          <a:avLst>
            <a:gd name="adj" fmla="val 10000"/>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ysClr val="windowText" lastClr="000000"/>
              </a:solidFill>
              <a:latin typeface="Segoe UI" panose="020B0502040204020203" pitchFamily="34" charset="0"/>
              <a:cs typeface="Segoe UI" panose="020B0502040204020203" pitchFamily="34" charset="0"/>
            </a:rPr>
            <a:t>Pedestrians</a:t>
          </a:r>
        </a:p>
      </dsp:txBody>
      <dsp:txXfrm>
        <a:off x="1787798" y="3473126"/>
        <a:ext cx="852558" cy="520698"/>
      </dsp:txXfrm>
    </dsp:sp>
    <dsp:sp modelId="{E6B4917F-1572-47D3-BF0D-979E22232AEC}">
      <dsp:nvSpPr>
        <dsp:cNvPr id="0" name=""/>
        <dsp:cNvSpPr/>
      </dsp:nvSpPr>
      <dsp:spPr>
        <a:xfrm>
          <a:off x="1675527" y="553127"/>
          <a:ext cx="96071" cy="2511395"/>
        </a:xfrm>
        <a:custGeom>
          <a:avLst/>
          <a:gdLst/>
          <a:ahLst/>
          <a:cxnLst/>
          <a:rect l="0" t="0" r="0" b="0"/>
          <a:pathLst>
            <a:path>
              <a:moveTo>
                <a:pt x="0" y="0"/>
              </a:moveTo>
              <a:lnTo>
                <a:pt x="0" y="2511395"/>
              </a:lnTo>
              <a:lnTo>
                <a:pt x="96071" y="2511395"/>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B5C5AF-0803-4C75-A85C-B7DA28508C40}">
      <dsp:nvSpPr>
        <dsp:cNvPr id="0" name=""/>
        <dsp:cNvSpPr/>
      </dsp:nvSpPr>
      <dsp:spPr>
        <a:xfrm>
          <a:off x="1771598" y="2787973"/>
          <a:ext cx="884958" cy="553098"/>
        </a:xfrm>
        <a:prstGeom prst="roundRect">
          <a:avLst>
            <a:gd name="adj" fmla="val 10000"/>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ysClr val="windowText" lastClr="000000"/>
              </a:solidFill>
              <a:latin typeface="Segoe UI" panose="020B0502040204020203" pitchFamily="34" charset="0"/>
              <a:cs typeface="Segoe UI" panose="020B0502040204020203" pitchFamily="34" charset="0"/>
            </a:rPr>
            <a:t>Bicyclists</a:t>
          </a:r>
        </a:p>
      </dsp:txBody>
      <dsp:txXfrm>
        <a:off x="1787798" y="2804173"/>
        <a:ext cx="852558" cy="52069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A43C6D-E55F-4BE5-8554-C22BB859EDE9}" type="datetimeFigureOut">
              <a:rPr lang="en-US" smtClean="0"/>
              <a:t>10/27/2022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0B73208-77F4-453B-8852-C4844F8BB3D9}" type="slidenum">
              <a:rPr lang="en-US" smtClean="0"/>
              <a:t>‹#›</a:t>
            </a:fld>
            <a:endParaRPr lang="en-US"/>
          </a:p>
        </p:txBody>
      </p:sp>
    </p:spTree>
    <p:extLst>
      <p:ext uri="{BB962C8B-B14F-4D97-AF65-F5344CB8AC3E}">
        <p14:creationId xmlns:p14="http://schemas.microsoft.com/office/powerpoint/2010/main" val="1595623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2145586-6910-434D-A038-08EC85529FBC}"/>
              </a:ext>
            </a:extLst>
          </p:cNvPr>
          <p:cNvSpPr>
            <a:spLocks noGrp="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2019 an internal Resiliency Working Group was stood up at the Iowa DOT in response significant flooding in southwest Iowa along the Missouri River. The initial focus of this group was to coordinate the response and repairs associated with this event. Since the flooding in 2019 the group has consistently met and the focus has transitioned from reactive response to proactive planning. The group has started focusing on what resiliency means for the department throughout the project development process and how the department can better prepare for future events. </a:t>
            </a:r>
          </a:p>
        </p:txBody>
      </p:sp>
      <p:sp>
        <p:nvSpPr>
          <p:cNvPr id="4" name="Slide Number Placeholder 3"/>
          <p:cNvSpPr>
            <a:spLocks noGrp="1"/>
          </p:cNvSpPr>
          <p:nvPr>
            <p:ph type="sldNum" sz="quarter" idx="5"/>
          </p:nvPr>
        </p:nvSpPr>
        <p:spPr/>
        <p:txBody>
          <a:bodyPr/>
          <a:lstStyle/>
          <a:p>
            <a:fld id="{50B73208-77F4-453B-8852-C4844F8BB3D9}" type="slidenum">
              <a:rPr lang="en-US" smtClean="0"/>
              <a:t>10</a:t>
            </a:fld>
            <a:endParaRPr lang="en-US"/>
          </a:p>
        </p:txBody>
      </p:sp>
    </p:spTree>
    <p:extLst>
      <p:ext uri="{BB962C8B-B14F-4D97-AF65-F5344CB8AC3E}">
        <p14:creationId xmlns:p14="http://schemas.microsoft.com/office/powerpoint/2010/main" val="2064570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In defining resiliency, the Resiliency Working Group has adopted a similar definition as what other states and FHWA has and it reads as “Resiliency is the ability to anticipate, prepare for, and adapt to changing conditions and withstand, respond to, and quickly recover from disruptions. </a:t>
            </a:r>
          </a:p>
          <a:p>
            <a:endParaRPr lang="en-US" dirty="0"/>
          </a:p>
        </p:txBody>
      </p:sp>
      <p:sp>
        <p:nvSpPr>
          <p:cNvPr id="4" name="Slide Number Placeholder 3"/>
          <p:cNvSpPr>
            <a:spLocks noGrp="1"/>
          </p:cNvSpPr>
          <p:nvPr>
            <p:ph type="sldNum" sz="quarter" idx="5"/>
          </p:nvPr>
        </p:nvSpPr>
        <p:spPr/>
        <p:txBody>
          <a:bodyPr/>
          <a:lstStyle/>
          <a:p>
            <a:fld id="{50B73208-77F4-453B-8852-C4844F8BB3D9}" type="slidenum">
              <a:rPr lang="en-US" smtClean="0"/>
              <a:t>2</a:t>
            </a:fld>
            <a:endParaRPr lang="en-US"/>
          </a:p>
        </p:txBody>
      </p:sp>
    </p:spTree>
    <p:extLst>
      <p:ext uri="{BB962C8B-B14F-4D97-AF65-F5344CB8AC3E}">
        <p14:creationId xmlns:p14="http://schemas.microsoft.com/office/powerpoint/2010/main" val="4190085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Here is a visual depiction of resiliency. Here we see that as a disruption occurs to a system or asset over time the performance of that system changes and moves through different phases. Every system or asset has a baseline level of performance with respect to any disruption. When a disruption occurs the system or asset will absorb some of the impact from the disruption but ultimately degradation of the performance of that system occurs. Following that period, there is usually a response to the disruption and then typically a period of recovery and adaptation. As you can see in some cases there’s potentially multiple trajectories where a system might in one case be improved to adapt to future disruptions and minimize the impacts or it is simply replaced as is and returned to its original level of performance and when similar disruptions occur degradation of the same magnitude will likely occur. </a:t>
            </a:r>
            <a:endParaRPr lang="en-US" dirty="0"/>
          </a:p>
        </p:txBody>
      </p:sp>
      <p:sp>
        <p:nvSpPr>
          <p:cNvPr id="4" name="Slide Number Placeholder 3"/>
          <p:cNvSpPr>
            <a:spLocks noGrp="1"/>
          </p:cNvSpPr>
          <p:nvPr>
            <p:ph type="sldNum" sz="quarter" idx="5"/>
          </p:nvPr>
        </p:nvSpPr>
        <p:spPr/>
        <p:txBody>
          <a:bodyPr/>
          <a:lstStyle/>
          <a:p>
            <a:fld id="{50B73208-77F4-453B-8852-C4844F8BB3D9}" type="slidenum">
              <a:rPr lang="en-US" smtClean="0"/>
              <a:t>3</a:t>
            </a:fld>
            <a:endParaRPr lang="en-US"/>
          </a:p>
        </p:txBody>
      </p:sp>
    </p:spTree>
    <p:extLst>
      <p:ext uri="{BB962C8B-B14F-4D97-AF65-F5344CB8AC3E}">
        <p14:creationId xmlns:p14="http://schemas.microsoft.com/office/powerpoint/2010/main" val="1549096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Integrating resiliency into our projects and operations isn’t necessarily new for our department. We have been making resiliency type improvements to our system over the year’s but we just might not have called it a resiliency improvements. In the most recent years that has changed. For example, two of our more recent PEL studies included memorandums on Resiliency and vulnerability for Interstates 80 and 380. In terms of constructions projects some recent examples include the raising of the Iowa 2 bridge in Western Iowa and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Flexamat</a:t>
            </a:r>
            <a:r>
              <a:rPr lang="en-US" sz="1800" dirty="0">
                <a:effectLst/>
                <a:latin typeface="Calibri" panose="020F0502020204030204" pitchFamily="34" charset="0"/>
                <a:ea typeface="Calibri" panose="020F0502020204030204" pitchFamily="34" charset="0"/>
                <a:cs typeface="Times New Roman" panose="02020603050405020304" pitchFamily="18" charset="0"/>
              </a:rPr>
              <a:t> placed on I 680. We’ve also started to consider resilience in some of our recent planning and analysis as you can see in the middle you can see a screen shot of a statewide flood resiliency analysis that was developed for the most recent update of the state’s Long-Range Transportation Plan. The resiliency working group is also considering how the state will implement the PROTECT program that was established with the passage of IIJA. With that program there is a voluntary planning requirement that the RWG will start working on soon. </a:t>
            </a:r>
            <a:endParaRPr lang="en-US" dirty="0"/>
          </a:p>
        </p:txBody>
      </p:sp>
      <p:sp>
        <p:nvSpPr>
          <p:cNvPr id="4" name="Slide Number Placeholder 3"/>
          <p:cNvSpPr>
            <a:spLocks noGrp="1"/>
          </p:cNvSpPr>
          <p:nvPr>
            <p:ph type="sldNum" sz="quarter" idx="5"/>
          </p:nvPr>
        </p:nvSpPr>
        <p:spPr/>
        <p:txBody>
          <a:bodyPr/>
          <a:lstStyle/>
          <a:p>
            <a:fld id="{50B73208-77F4-453B-8852-C4844F8BB3D9}" type="slidenum">
              <a:rPr lang="en-US" smtClean="0"/>
              <a:t>4</a:t>
            </a:fld>
            <a:endParaRPr lang="en-US"/>
          </a:p>
        </p:txBody>
      </p:sp>
    </p:spTree>
    <p:extLst>
      <p:ext uri="{BB962C8B-B14F-4D97-AF65-F5344CB8AC3E}">
        <p14:creationId xmlns:p14="http://schemas.microsoft.com/office/powerpoint/2010/main" val="1863214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07000"/>
              </a:lnSpc>
              <a:spcBef>
                <a:spcPts val="0"/>
              </a:spcBef>
              <a:spcAft>
                <a:spcPts val="0"/>
              </a:spcAft>
              <a:buFont typeface="Courier New" panose="02070309020205020404" pitchFamily="49" charset="0"/>
              <a:buChar char="o"/>
            </a:pPr>
            <a:r>
              <a:rPr lang="en-US" sz="1400" dirty="0">
                <a:effectLst/>
                <a:latin typeface="Calibri" panose="020F0502020204030204" pitchFamily="34" charset="0"/>
                <a:ea typeface="Calibri" panose="020F0502020204030204" pitchFamily="34" charset="0"/>
                <a:cs typeface="Times New Roman" panose="02020603050405020304" pitchFamily="18" charset="0"/>
              </a:rPr>
              <a:t>The examples I have provide so far focus on some of the traditional transportation efforts you might see. But there has certainly been an increased focus on other aspects of resiliency in transportation. The Resiliency Working Group is exploring how to incorporate….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Operations and Freight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Ensuring that our system is available and operating to expected standards to allow freight and commerce to flow.</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Workforce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It shouldn’t be to terribly surprising after a global pandemic that there has been a focus on the resiliency of the workforce in the transportation industry. For us that might mean how we work in unexpected circumstances to ensure our customer needs are being met or the future transition of a good chunk of our staff to retirement and how do we transfer that crucial knowledge to new employees.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Cybersecurity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Increasingly public agencies have faced pressure to bolster their cybersecurity protection and ensure that networks and servers remain online and are not compromised by hackers or ransomware. This is especially true as we move to a more online and digital services.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Response and enforcement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80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Finally, as an agency we have a duty to respond to traffic incidents on our roadway and enforce the rules of the road</a:t>
            </a:r>
            <a:r>
              <a:rPr lang="en-US" sz="1400">
                <a:effectLst/>
                <a:latin typeface="Calibri" panose="020F0502020204030204" pitchFamily="34" charset="0"/>
                <a:ea typeface="Calibri" panose="020F0502020204030204" pitchFamily="34" charset="0"/>
                <a:cs typeface="Times New Roman" panose="02020603050405020304" pitchFamily="18" charset="0"/>
              </a:rPr>
              <a:t>. When </a:t>
            </a:r>
            <a:r>
              <a:rPr lang="en-US" sz="1400" dirty="0">
                <a:effectLst/>
                <a:latin typeface="Calibri" panose="020F0502020204030204" pitchFamily="34" charset="0"/>
                <a:ea typeface="Calibri" panose="020F0502020204030204" pitchFamily="34" charset="0"/>
                <a:cs typeface="Times New Roman" panose="02020603050405020304" pitchFamily="18" charset="0"/>
              </a:rPr>
              <a:t>disruptions occur how can we respond and what resources can we leverage (such as our officers on the road and the TMC) to ensure the traveling public is safe and moving.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50B73208-77F4-453B-8852-C4844F8BB3D9}" type="slidenum">
              <a:rPr lang="en-US" smtClean="0"/>
              <a:t>5</a:t>
            </a:fld>
            <a:endParaRPr lang="en-US"/>
          </a:p>
        </p:txBody>
      </p:sp>
    </p:spTree>
    <p:extLst>
      <p:ext uri="{BB962C8B-B14F-4D97-AF65-F5344CB8AC3E}">
        <p14:creationId xmlns:p14="http://schemas.microsoft.com/office/powerpoint/2010/main" val="436649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State long-range transportation plan</a:t>
            </a:r>
          </a:p>
          <a:p>
            <a:pPr marL="171450" indent="-171450">
              <a:buFont typeface="Arial" panose="020B0604020202020204" pitchFamily="34" charset="0"/>
              <a:buChar char="•"/>
            </a:pPr>
            <a:r>
              <a:rPr lang="en-US" dirty="0"/>
              <a:t>Adopted May 2022</a:t>
            </a:r>
          </a:p>
          <a:p>
            <a:pPr marL="628650" lvl="1" indent="-171450">
              <a:buFont typeface="Arial" panose="020B0604020202020204" pitchFamily="34" charset="0"/>
              <a:buChar char="•"/>
            </a:pPr>
            <a:r>
              <a:rPr lang="en-US" dirty="0"/>
              <a:t>Federally required per Title 23 of United States Code</a:t>
            </a:r>
          </a:p>
          <a:p>
            <a:pPr marL="628650" lvl="1" indent="-171450">
              <a:buFont typeface="Arial" panose="020B0604020202020204" pitchFamily="34" charset="0"/>
              <a:buChar char="•"/>
            </a:pPr>
            <a:r>
              <a:rPr lang="en-US" dirty="0"/>
              <a:t>Also required per Iowa Code chapter 307A; formally adopted by the Iowa Transportation Commission</a:t>
            </a:r>
          </a:p>
          <a:p>
            <a:pPr marL="628650" lvl="1" indent="-171450">
              <a:buFont typeface="Arial" panose="020B0604020202020204" pitchFamily="34" charset="0"/>
              <a:buChar char="•"/>
            </a:pPr>
            <a:r>
              <a:rPr lang="en-US" dirty="0"/>
              <a:t>Updated every five years</a:t>
            </a:r>
          </a:p>
          <a:p>
            <a:pPr marL="171450" indent="-171450">
              <a:buFont typeface="Arial" panose="020B0604020202020204" pitchFamily="34" charset="0"/>
              <a:buChar char="•"/>
            </a:pPr>
            <a:r>
              <a:rPr lang="en-US" dirty="0"/>
              <a:t>Key enhancements include two areas of increasing emphasis: rightsizing policy guidance and a focus on infrastructure resiliency.</a:t>
            </a:r>
          </a:p>
          <a:p>
            <a:pPr marL="628650" lvl="1" indent="-171450">
              <a:buFont typeface="Arial" panose="020B0604020202020204" pitchFamily="34" charset="0"/>
              <a:buChar char="•"/>
            </a:pPr>
            <a:r>
              <a:rPr lang="en-US" dirty="0"/>
              <a:t>Early stakeholder exercises were conducted to determine the top transportation planning priorities to consider during SLRTP development.</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Three asset management themes were in the top ten issues, including rightsizing by focusing on TSMO strategies and metrics like </a:t>
            </a:r>
            <a:r>
              <a:rPr lang="en-US" sz="1200" b="0" i="0" u="none" strike="noStrike" dirty="0">
                <a:solidFill>
                  <a:srgbClr val="53565A"/>
                </a:solidFill>
                <a:effectLst/>
                <a:latin typeface="Calibri" panose="020F0502020204030204" pitchFamily="34" charset="0"/>
              </a:rPr>
              <a:t>travel time reliability rather than expanding capacity.</a:t>
            </a:r>
          </a:p>
          <a:p>
            <a:pPr marL="1085850" lvl="2" indent="-171450">
              <a:buFont typeface="Arial" panose="020B0604020202020204" pitchFamily="34" charset="0"/>
              <a:buChar char="•"/>
            </a:pPr>
            <a:r>
              <a:rPr lang="en-US" dirty="0"/>
              <a:t>Resiliency, specifically increasing system resiliency and proactively planning for extreme weather events, was the second highest rated issue.</a:t>
            </a:r>
          </a:p>
          <a:p>
            <a:pPr marL="1543050" lvl="3" indent="-171450">
              <a:buFont typeface="Arial" panose="020B0604020202020204" pitchFamily="34" charset="0"/>
              <a:buChar char="•"/>
            </a:pPr>
            <a:r>
              <a:rPr lang="en-US" sz="1200" b="0" i="0" u="none" strike="noStrike" baseline="0" dirty="0">
                <a:solidFill>
                  <a:srgbClr val="221E1F"/>
                </a:solidFill>
                <a:latin typeface="Segoe UI" panose="020B0502040204020203" pitchFamily="34" charset="0"/>
              </a:rPr>
              <a:t>The Iowa DOT has established working groups for both resiliency and sustainability. Both groups have begun meeting regularly, established charters, and are beginning work that will help more fully integrate these themes into Iowa DOT’s work.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dirty="0">
              <a:solidFill>
                <a:srgbClr val="53565A"/>
              </a:solidFill>
              <a:effectLst/>
              <a:latin typeface="Calibri" panose="020F0502020204030204" pitchFamily="34" charset="0"/>
            </a:endParaRPr>
          </a:p>
          <a:p>
            <a:pPr marL="171450" lvl="0" indent="-171450">
              <a:buFont typeface="Arial" panose="020B0604020202020204" pitchFamily="34" charset="0"/>
              <a:buChar char="•"/>
            </a:pPr>
            <a:endParaRPr lang="en-US" b="1" dirty="0">
              <a:solidFill>
                <a:schemeClr val="tx2"/>
              </a:solidFill>
            </a:endParaRPr>
          </a:p>
          <a:p>
            <a:endParaRPr lang="en-US" dirty="0"/>
          </a:p>
        </p:txBody>
      </p:sp>
      <p:sp>
        <p:nvSpPr>
          <p:cNvPr id="4" name="Slide Number Placeholder 3"/>
          <p:cNvSpPr>
            <a:spLocks noGrp="1"/>
          </p:cNvSpPr>
          <p:nvPr>
            <p:ph type="sldNum" sz="quarter" idx="5"/>
          </p:nvPr>
        </p:nvSpPr>
        <p:spPr/>
        <p:txBody>
          <a:bodyPr/>
          <a:lstStyle/>
          <a:p>
            <a:fld id="{50B73208-77F4-453B-8852-C4844F8BB3D9}" type="slidenum">
              <a:rPr lang="en-US" smtClean="0"/>
              <a:t>6</a:t>
            </a:fld>
            <a:endParaRPr lang="en-US"/>
          </a:p>
        </p:txBody>
      </p:sp>
    </p:spTree>
    <p:extLst>
      <p:ext uri="{BB962C8B-B14F-4D97-AF65-F5344CB8AC3E}">
        <p14:creationId xmlns:p14="http://schemas.microsoft.com/office/powerpoint/2010/main" val="3741393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One of the policy statements relates specifically to resiliency.  The statement reads: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department shall assess, plan for, and invest in the resiliency of the multimodal transportation system to mitigate against natural and human-made disruptions. Such activities should consider proactive and reactive measures that are proportional to existing and potential threats.</a:t>
            </a:r>
          </a:p>
          <a:p>
            <a:pPr marL="171450" lvl="0" indent="-171450">
              <a:buFont typeface="Arial" panose="020B0604020202020204" pitchFamily="34" charset="0"/>
              <a:buChar char="•"/>
            </a:pPr>
            <a:r>
              <a:rPr lang="en-US" dirty="0"/>
              <a:t>The SLRTP provides context for what this means and possible ways to implement it.  </a:t>
            </a:r>
          </a:p>
          <a:p>
            <a:pPr marL="628650" lvl="1" indent="-171450">
              <a:buFont typeface="Arial" panose="020B0604020202020204" pitchFamily="34" charset="0"/>
              <a:buChar char="•"/>
            </a:pPr>
            <a:r>
              <a:rPr lang="en-US" sz="1800" b="0" i="0" u="none" strike="noStrike" baseline="0" dirty="0">
                <a:solidFill>
                  <a:srgbClr val="221E1F"/>
                </a:solidFill>
                <a:latin typeface="Segoe UI" panose="020B0502040204020203" pitchFamily="34" charset="0"/>
              </a:rPr>
              <a:t>One of the ways identified to implement it is to conduct resiliency analyses that consider the criticality of the transportation system and its vulnerability to climate change and various natural disasters and human disruptions. </a:t>
            </a:r>
          </a:p>
          <a:p>
            <a:pPr marL="628650" lvl="1" indent="-171450">
              <a:buFont typeface="Arial" panose="020B0604020202020204" pitchFamily="34" charset="0"/>
              <a:buChar char="•"/>
            </a:pPr>
            <a:r>
              <a:rPr lang="en-US" dirty="0"/>
              <a:t>We have conducted this type of analysis for flood resiliency and included its output in the SLRTP.</a:t>
            </a:r>
          </a:p>
          <a:p>
            <a:pPr marL="628650" lvl="1" indent="-171450">
              <a:buFont typeface="Arial" panose="020B0604020202020204" pitchFamily="34" charset="0"/>
              <a:buChar char="•"/>
            </a:pPr>
            <a:r>
              <a:rPr lang="en-US" dirty="0"/>
              <a:t>Transition to Sturtz.</a:t>
            </a:r>
          </a:p>
        </p:txBody>
      </p:sp>
      <p:sp>
        <p:nvSpPr>
          <p:cNvPr id="4" name="Slide Number Placeholder 3"/>
          <p:cNvSpPr>
            <a:spLocks noGrp="1"/>
          </p:cNvSpPr>
          <p:nvPr>
            <p:ph type="sldNum" sz="quarter" idx="5"/>
          </p:nvPr>
        </p:nvSpPr>
        <p:spPr/>
        <p:txBody>
          <a:bodyPr/>
          <a:lstStyle/>
          <a:p>
            <a:fld id="{50B73208-77F4-453B-8852-C4844F8BB3D9}" type="slidenum">
              <a:rPr lang="en-US" smtClean="0"/>
              <a:t>7</a:t>
            </a:fld>
            <a:endParaRPr lang="en-US"/>
          </a:p>
        </p:txBody>
      </p:sp>
    </p:spTree>
    <p:extLst>
      <p:ext uri="{BB962C8B-B14F-4D97-AF65-F5344CB8AC3E}">
        <p14:creationId xmlns:p14="http://schemas.microsoft.com/office/powerpoint/2010/main" val="3039345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example spread from the SLRTP shows how each layer of analysis is represented in the plan – a one-page high-level summary of the methodology is provided, along with a statewide map of the output.  Urban inset maps are also included.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0B73208-77F4-453B-8852-C4844F8BB3D9}" type="slidenum">
              <a:rPr lang="en-US" smtClean="0"/>
              <a:t>8</a:t>
            </a:fld>
            <a:endParaRPr lang="en-US"/>
          </a:p>
        </p:txBody>
      </p:sp>
    </p:spTree>
    <p:extLst>
      <p:ext uri="{BB962C8B-B14F-4D97-AF65-F5344CB8AC3E}">
        <p14:creationId xmlns:p14="http://schemas.microsoft.com/office/powerpoint/2010/main" val="568558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Flood resiliency is only one of the layers of analysis conducted for the highway system and included in the SLRTP.  </a:t>
            </a:r>
          </a:p>
          <a:p>
            <a:pPr marL="171450" indent="-171450">
              <a:buFont typeface="Arial" panose="020B0604020202020204" pitchFamily="34" charset="0"/>
              <a:buChar char="•"/>
            </a:pPr>
            <a:r>
              <a:rPr lang="en-US" dirty="0"/>
              <a:t>There are a total of nine layers of analysis for needs and risks.</a:t>
            </a:r>
          </a:p>
          <a:p>
            <a:pPr marL="628650" lvl="1" indent="-171450">
              <a:buFont typeface="Arial" panose="020B0604020202020204" pitchFamily="34" charset="0"/>
              <a:buChar char="•"/>
            </a:pPr>
            <a:r>
              <a:rPr lang="en-US" sz="1800" b="0" i="0" u="none" strike="noStrike" baseline="0" dirty="0">
                <a:solidFill>
                  <a:srgbClr val="221E1F"/>
                </a:solidFill>
                <a:latin typeface="Segoe UI" panose="020B0502040204020203" pitchFamily="34" charset="0"/>
              </a:rPr>
              <a:t>Needs are based on measured or estimated data and represent a possible gap.</a:t>
            </a:r>
          </a:p>
          <a:p>
            <a:pPr marL="628650" lvl="1" indent="-171450">
              <a:buFont typeface="Arial" panose="020B0604020202020204" pitchFamily="34" charset="0"/>
              <a:buChar char="•"/>
            </a:pPr>
            <a:r>
              <a:rPr lang="en-US" sz="1800" b="0" i="0" u="none" strike="noStrike" baseline="0" dirty="0">
                <a:solidFill>
                  <a:srgbClr val="221E1F"/>
                </a:solidFill>
                <a:latin typeface="Segoe UI" panose="020B0502040204020203" pitchFamily="34" charset="0"/>
              </a:rPr>
              <a:t>Risks are based on there being the potential for greater risk relative to that area of analysis, and thus greater potential benefit for improvements to address that risk. </a:t>
            </a:r>
          </a:p>
          <a:p>
            <a:pPr marL="171450" lvl="0" indent="-171450">
              <a:buFont typeface="Arial" panose="020B0604020202020204" pitchFamily="34" charset="0"/>
              <a:buChar char="•"/>
            </a:pPr>
            <a:r>
              <a:rPr lang="en-US" b="0" i="0" u="none" strike="noStrike" baseline="0" dirty="0">
                <a:solidFill>
                  <a:srgbClr val="221E1F"/>
                </a:solidFill>
                <a:latin typeface="Segoe UI" panose="020B0502040204020203" pitchFamily="34" charset="0"/>
              </a:rPr>
              <a:t>In order to be able to summarize results in a meaningful way, the analyses are conducted at, or rolled up to, the corridor level.  Corridors are generally homogenous sections of highways with corridor breaks occurring at locations like major intersections, incorporated boundaries, and places where the roadway characteristics change significantly, such as a two to four lane transition.</a:t>
            </a:r>
          </a:p>
          <a:p>
            <a:pPr marL="171450" lvl="0" indent="-171450">
              <a:buFont typeface="Arial" panose="020B0604020202020204" pitchFamily="34" charset="0"/>
              <a:buChar char="•"/>
            </a:pPr>
            <a:r>
              <a:rPr lang="en-US" b="0" i="0" u="none" strike="noStrike" baseline="0" dirty="0">
                <a:solidFill>
                  <a:srgbClr val="221E1F"/>
                </a:solidFill>
                <a:latin typeface="Segoe UI" panose="020B0502040204020203" pitchFamily="34" charset="0"/>
              </a:rPr>
              <a:t>After each layer of analysis is discussed, they are combined into a matrix that shows all 464 highway corridors in the state.  This provides a quick view of how many needs and risks have been identified for any highway corridor in the state.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73208-77F4-453B-8852-C4844F8BB3D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76636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F3753E7-0F11-4D0E-8960-9E1C8FCC4C52}"/>
              </a:ext>
            </a:extLst>
          </p:cNvPr>
          <p:cNvSpPr/>
          <p:nvPr userDrawn="1"/>
        </p:nvSpPr>
        <p:spPr>
          <a:xfrm>
            <a:off x="0" y="0"/>
            <a:ext cx="9144000" cy="953344"/>
          </a:xfrm>
          <a:prstGeom prst="rect">
            <a:avLst/>
          </a:prstGeom>
          <a:gradFill flip="none" rotWithShape="1">
            <a:gsLst>
              <a:gs pos="0">
                <a:schemeClr val="bg1">
                  <a:lumMod val="95000"/>
                  <a:shade val="67500"/>
                  <a:satMod val="115000"/>
                </a:schemeClr>
              </a:gs>
              <a:gs pos="5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5C18299-3EBF-4651-B028-9D1F61A7FE89}"/>
              </a:ext>
            </a:extLst>
          </p:cNvPr>
          <p:cNvSpPr/>
          <p:nvPr userDrawn="1"/>
        </p:nvSpPr>
        <p:spPr>
          <a:xfrm>
            <a:off x="0" y="953344"/>
            <a:ext cx="9144000" cy="45719"/>
          </a:xfrm>
          <a:prstGeom prst="rect">
            <a:avLst/>
          </a:prstGeom>
          <a:solidFill>
            <a:schemeClr val="tx1">
              <a:lumMod val="95000"/>
              <a:lumOff val="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2933723-4C4E-4953-9B73-759969B589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75742" y="147581"/>
            <a:ext cx="2488746" cy="689131"/>
          </a:xfrm>
          <a:prstGeom prst="rect">
            <a:avLst/>
          </a:prstGeom>
        </p:spPr>
      </p:pic>
      <p:pic>
        <p:nvPicPr>
          <p:cNvPr id="9" name="Picture 8">
            <a:extLst>
              <a:ext uri="{FF2B5EF4-FFF2-40B4-BE49-F238E27FC236}">
                <a16:creationId xmlns:a16="http://schemas.microsoft.com/office/drawing/2014/main" id="{6D07DB7A-A277-47F1-B420-6EB252894AE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38273" y="4651364"/>
            <a:ext cx="3427833" cy="1657956"/>
          </a:xfrm>
          <a:prstGeom prst="rect">
            <a:avLst/>
          </a:prstGeom>
        </p:spPr>
      </p:pic>
      <p:pic>
        <p:nvPicPr>
          <p:cNvPr id="10" name="Picture 9">
            <a:extLst>
              <a:ext uri="{FF2B5EF4-FFF2-40B4-BE49-F238E27FC236}">
                <a16:creationId xmlns:a16="http://schemas.microsoft.com/office/drawing/2014/main" id="{2C9ED19C-16BB-4E11-A2E2-5E3DE3CF1B1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70" y="4651364"/>
            <a:ext cx="5758220" cy="1657956"/>
          </a:xfrm>
          <a:prstGeom prst="rect">
            <a:avLst/>
          </a:prstGeom>
        </p:spPr>
      </p:pic>
    </p:spTree>
    <p:extLst>
      <p:ext uri="{BB962C8B-B14F-4D97-AF65-F5344CB8AC3E}">
        <p14:creationId xmlns:p14="http://schemas.microsoft.com/office/powerpoint/2010/main" val="184984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940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F3753E7-0F11-4D0E-8960-9E1C8FCC4C52}"/>
              </a:ext>
            </a:extLst>
          </p:cNvPr>
          <p:cNvSpPr/>
          <p:nvPr userDrawn="1"/>
        </p:nvSpPr>
        <p:spPr>
          <a:xfrm>
            <a:off x="0" y="0"/>
            <a:ext cx="9144000" cy="953344"/>
          </a:xfrm>
          <a:prstGeom prst="rect">
            <a:avLst/>
          </a:prstGeom>
          <a:gradFill flip="none" rotWithShape="1">
            <a:gsLst>
              <a:gs pos="0">
                <a:schemeClr val="bg1">
                  <a:lumMod val="95000"/>
                  <a:shade val="67500"/>
                  <a:satMod val="115000"/>
                </a:schemeClr>
              </a:gs>
              <a:gs pos="5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5C18299-3EBF-4651-B028-9D1F61A7FE89}"/>
              </a:ext>
            </a:extLst>
          </p:cNvPr>
          <p:cNvSpPr/>
          <p:nvPr userDrawn="1"/>
        </p:nvSpPr>
        <p:spPr>
          <a:xfrm>
            <a:off x="0" y="953344"/>
            <a:ext cx="9144000" cy="45719"/>
          </a:xfrm>
          <a:prstGeom prst="rect">
            <a:avLst/>
          </a:prstGeom>
          <a:solidFill>
            <a:schemeClr val="tx1">
              <a:lumMod val="95000"/>
              <a:lumOff val="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2933723-4C4E-4953-9B73-759969B589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75742" y="147581"/>
            <a:ext cx="2488746" cy="689131"/>
          </a:xfrm>
          <a:prstGeom prst="rect">
            <a:avLst/>
          </a:prstGeom>
        </p:spPr>
      </p:pic>
      <p:pic>
        <p:nvPicPr>
          <p:cNvPr id="9" name="Picture 8">
            <a:extLst>
              <a:ext uri="{FF2B5EF4-FFF2-40B4-BE49-F238E27FC236}">
                <a16:creationId xmlns:a16="http://schemas.microsoft.com/office/drawing/2014/main" id="{6D07DB7A-A277-47F1-B420-6EB252894AE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38273" y="4651364"/>
            <a:ext cx="3427833" cy="1657956"/>
          </a:xfrm>
          <a:prstGeom prst="rect">
            <a:avLst/>
          </a:prstGeom>
        </p:spPr>
      </p:pic>
      <p:pic>
        <p:nvPicPr>
          <p:cNvPr id="10" name="Picture 9">
            <a:extLst>
              <a:ext uri="{FF2B5EF4-FFF2-40B4-BE49-F238E27FC236}">
                <a16:creationId xmlns:a16="http://schemas.microsoft.com/office/drawing/2014/main" id="{2C9ED19C-16BB-4E11-A2E2-5E3DE3CF1B1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70" y="4651364"/>
            <a:ext cx="5758220" cy="1657956"/>
          </a:xfrm>
          <a:prstGeom prst="rect">
            <a:avLst/>
          </a:prstGeom>
        </p:spPr>
      </p:pic>
    </p:spTree>
    <p:extLst>
      <p:ext uri="{BB962C8B-B14F-4D97-AF65-F5344CB8AC3E}">
        <p14:creationId xmlns:p14="http://schemas.microsoft.com/office/powerpoint/2010/main" val="2005386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E0F805B-ABC8-4A8B-B9D4-5845341EB6C9}"/>
              </a:ext>
            </a:extLst>
          </p:cNvPr>
          <p:cNvSpPr txBox="1"/>
          <p:nvPr userDrawn="1"/>
        </p:nvSpPr>
        <p:spPr>
          <a:xfrm>
            <a:off x="827584" y="667435"/>
            <a:ext cx="3888432" cy="430887"/>
          </a:xfrm>
          <a:prstGeom prst="rect">
            <a:avLst/>
          </a:prstGeom>
          <a:noFill/>
        </p:spPr>
        <p:txBody>
          <a:bodyPr wrap="square" rtlCol="0">
            <a:spAutoFit/>
          </a:bodyPr>
          <a:lstStyle/>
          <a:p>
            <a:r>
              <a:rPr lang="en-US" sz="1100">
                <a:solidFill>
                  <a:schemeClr val="tx1"/>
                </a:solidFill>
                <a:latin typeface="Century Gothic" panose="020B0502020202020204" pitchFamily="34" charset="0"/>
                <a:cs typeface="Arial" panose="020B0604020202020204" pitchFamily="34" charset="0"/>
              </a:rPr>
              <a:t>Sustainability and Resiliency</a:t>
            </a:r>
          </a:p>
          <a:p>
            <a:r>
              <a:rPr lang="en-US" sz="1100">
                <a:solidFill>
                  <a:schemeClr val="tx1"/>
                </a:solidFill>
                <a:latin typeface="Century Gothic" panose="020B0502020202020204" pitchFamily="34" charset="0"/>
                <a:cs typeface="Arial" panose="020B0604020202020204" pitchFamily="34" charset="0"/>
              </a:rPr>
              <a:t>at the Iowa Department of Transportation</a:t>
            </a:r>
          </a:p>
        </p:txBody>
      </p:sp>
      <p:sp>
        <p:nvSpPr>
          <p:cNvPr id="8" name="Rectangle 7">
            <a:extLst>
              <a:ext uri="{FF2B5EF4-FFF2-40B4-BE49-F238E27FC236}">
                <a16:creationId xmlns:a16="http://schemas.microsoft.com/office/drawing/2014/main" id="{245A3183-73DB-40B2-B6C8-E0DE1DE1D6DB}"/>
              </a:ext>
            </a:extLst>
          </p:cNvPr>
          <p:cNvSpPr/>
          <p:nvPr userDrawn="1"/>
        </p:nvSpPr>
        <p:spPr>
          <a:xfrm>
            <a:off x="0" y="764704"/>
            <a:ext cx="792088"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6ABBA2-AA3C-4D81-BF82-C5B05E586B69}"/>
              </a:ext>
            </a:extLst>
          </p:cNvPr>
          <p:cNvSpPr/>
          <p:nvPr userDrawn="1"/>
        </p:nvSpPr>
        <p:spPr>
          <a:xfrm>
            <a:off x="0" y="836712"/>
            <a:ext cx="792088"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2792F5-6345-4BA3-96B5-3BBA9D667573}"/>
              </a:ext>
            </a:extLst>
          </p:cNvPr>
          <p:cNvSpPr/>
          <p:nvPr userDrawn="1"/>
        </p:nvSpPr>
        <p:spPr>
          <a:xfrm>
            <a:off x="0" y="908720"/>
            <a:ext cx="7920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C9BAE6B-4BEF-472C-8DFA-A9B7788CA52B}"/>
              </a:ext>
            </a:extLst>
          </p:cNvPr>
          <p:cNvSpPr txBox="1"/>
          <p:nvPr userDrawn="1"/>
        </p:nvSpPr>
        <p:spPr>
          <a:xfrm>
            <a:off x="0" y="260648"/>
            <a:ext cx="792088" cy="400110"/>
          </a:xfrm>
          <a:prstGeom prst="rect">
            <a:avLst/>
          </a:prstGeom>
          <a:noFill/>
        </p:spPr>
        <p:txBody>
          <a:bodyPr wrap="square" rtlCol="0">
            <a:spAutoFit/>
          </a:bodyPr>
          <a:lstStyle/>
          <a:p>
            <a:pPr algn="ctr"/>
            <a:fld id="{5EF72394-20AE-4583-8A01-A144B1C77253}" type="slidenum">
              <a:rPr lang="en-US" sz="2000">
                <a:solidFill>
                  <a:schemeClr val="bg2"/>
                </a:solidFill>
                <a:latin typeface="Century Gothic" panose="020B0502020202020204" pitchFamily="34" charset="0"/>
              </a:rPr>
              <a:pPr algn="ctr"/>
              <a:t>‹#›</a:t>
            </a:fld>
            <a:endParaRPr lang="en-US" sz="2000">
              <a:solidFill>
                <a:schemeClr val="bg2"/>
              </a:solidFill>
              <a:latin typeface="Century Gothic" panose="020B0502020202020204" pitchFamily="34" charset="0"/>
            </a:endParaRPr>
          </a:p>
        </p:txBody>
      </p:sp>
    </p:spTree>
    <p:extLst>
      <p:ext uri="{BB962C8B-B14F-4D97-AF65-F5344CB8AC3E}">
        <p14:creationId xmlns:p14="http://schemas.microsoft.com/office/powerpoint/2010/main" val="27728113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45A3183-73DB-40B2-B6C8-E0DE1DE1D6DB}"/>
              </a:ext>
            </a:extLst>
          </p:cNvPr>
          <p:cNvSpPr/>
          <p:nvPr userDrawn="1"/>
        </p:nvSpPr>
        <p:spPr>
          <a:xfrm>
            <a:off x="0" y="764704"/>
            <a:ext cx="792088"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6ABBA2-AA3C-4D81-BF82-C5B05E586B69}"/>
              </a:ext>
            </a:extLst>
          </p:cNvPr>
          <p:cNvSpPr/>
          <p:nvPr userDrawn="1"/>
        </p:nvSpPr>
        <p:spPr>
          <a:xfrm>
            <a:off x="0" y="836712"/>
            <a:ext cx="792088"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2792F5-6345-4BA3-96B5-3BBA9D667573}"/>
              </a:ext>
            </a:extLst>
          </p:cNvPr>
          <p:cNvSpPr/>
          <p:nvPr userDrawn="1"/>
        </p:nvSpPr>
        <p:spPr>
          <a:xfrm>
            <a:off x="0" y="908720"/>
            <a:ext cx="7920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C9BAE6B-4BEF-472C-8DFA-A9B7788CA52B}"/>
              </a:ext>
            </a:extLst>
          </p:cNvPr>
          <p:cNvSpPr txBox="1"/>
          <p:nvPr userDrawn="1"/>
        </p:nvSpPr>
        <p:spPr>
          <a:xfrm>
            <a:off x="0" y="260648"/>
            <a:ext cx="792088" cy="400110"/>
          </a:xfrm>
          <a:prstGeom prst="rect">
            <a:avLst/>
          </a:prstGeom>
          <a:noFill/>
        </p:spPr>
        <p:txBody>
          <a:bodyPr wrap="square" rtlCol="0">
            <a:spAutoFit/>
          </a:bodyPr>
          <a:lstStyle/>
          <a:p>
            <a:pPr algn="ctr"/>
            <a:fld id="{5EF72394-20AE-4583-8A01-A144B1C77253}" type="slidenum">
              <a:rPr lang="en-US" sz="2000">
                <a:solidFill>
                  <a:schemeClr val="bg2"/>
                </a:solidFill>
                <a:latin typeface="Century Gothic" panose="020B0502020202020204" pitchFamily="34" charset="0"/>
              </a:rPr>
              <a:pPr algn="ctr"/>
              <a:t>‹#›</a:t>
            </a:fld>
            <a:endParaRPr lang="en-US" sz="2000">
              <a:solidFill>
                <a:schemeClr val="bg2"/>
              </a:solidFill>
              <a:latin typeface="Century Gothic" panose="020B0502020202020204" pitchFamily="34" charset="0"/>
            </a:endParaRPr>
          </a:p>
        </p:txBody>
      </p:sp>
      <p:sp>
        <p:nvSpPr>
          <p:cNvPr id="12" name="Title Placeholder 1">
            <a:extLst>
              <a:ext uri="{FF2B5EF4-FFF2-40B4-BE49-F238E27FC236}">
                <a16:creationId xmlns:a16="http://schemas.microsoft.com/office/drawing/2014/main" id="{54EF32B2-C520-493E-859D-A9D077D086E1}"/>
              </a:ext>
            </a:extLst>
          </p:cNvPr>
          <p:cNvSpPr>
            <a:spLocks noGrp="1"/>
          </p:cNvSpPr>
          <p:nvPr>
            <p:ph type="title"/>
          </p:nvPr>
        </p:nvSpPr>
        <p:spPr>
          <a:xfrm>
            <a:off x="467544" y="1340768"/>
            <a:ext cx="7886700" cy="965523"/>
          </a:xfrm>
          <a:prstGeom prst="rect">
            <a:avLst/>
          </a:prstGeom>
        </p:spPr>
        <p:txBody>
          <a:bodyPr vert="horz" lIns="91440" tIns="45720" rIns="91440" bIns="45720" rtlCol="0" anchor="ctr">
            <a:normAutofit/>
          </a:bodyPr>
          <a:lstStyle/>
          <a:p>
            <a:r>
              <a:rPr lang="en-US"/>
              <a:t>Click to edit Master title style</a:t>
            </a:r>
          </a:p>
        </p:txBody>
      </p:sp>
      <p:sp>
        <p:nvSpPr>
          <p:cNvPr id="13" name="Text Placeholder 2">
            <a:extLst>
              <a:ext uri="{FF2B5EF4-FFF2-40B4-BE49-F238E27FC236}">
                <a16:creationId xmlns:a16="http://schemas.microsoft.com/office/drawing/2014/main" id="{BFB340FD-E5C8-40FB-8FFA-E3B74A3978E7}"/>
              </a:ext>
            </a:extLst>
          </p:cNvPr>
          <p:cNvSpPr>
            <a:spLocks noGrp="1"/>
          </p:cNvSpPr>
          <p:nvPr>
            <p:ph idx="1"/>
          </p:nvPr>
        </p:nvSpPr>
        <p:spPr>
          <a:xfrm>
            <a:off x="467544" y="2441228"/>
            <a:ext cx="7886700" cy="422813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Box 13">
            <a:extLst>
              <a:ext uri="{FF2B5EF4-FFF2-40B4-BE49-F238E27FC236}">
                <a16:creationId xmlns:a16="http://schemas.microsoft.com/office/drawing/2014/main" id="{10F4E70B-6F9B-4B81-A8BC-EE701668FC8C}"/>
              </a:ext>
            </a:extLst>
          </p:cNvPr>
          <p:cNvSpPr txBox="1"/>
          <p:nvPr userDrawn="1"/>
        </p:nvSpPr>
        <p:spPr>
          <a:xfrm>
            <a:off x="827584" y="667435"/>
            <a:ext cx="4104456" cy="338554"/>
          </a:xfrm>
          <a:prstGeom prst="rect">
            <a:avLst/>
          </a:prstGeom>
          <a:noFill/>
        </p:spPr>
        <p:txBody>
          <a:bodyPr wrap="square" rtlCol="0">
            <a:spAutoFit/>
          </a:bodyPr>
          <a:lstStyle/>
          <a:p>
            <a:r>
              <a:rPr lang="en-US" sz="1600" dirty="0">
                <a:solidFill>
                  <a:schemeClr val="tx1"/>
                </a:solidFill>
                <a:latin typeface="Century Gothic" panose="020B0502020202020204" pitchFamily="34" charset="0"/>
                <a:cs typeface="Arial" panose="020B0604020202020204" pitchFamily="34" charset="0"/>
              </a:rPr>
              <a:t>Five Year Program - Resiliency</a:t>
            </a:r>
          </a:p>
        </p:txBody>
      </p:sp>
      <p:pic>
        <p:nvPicPr>
          <p:cNvPr id="15" name="Picture 14">
            <a:extLst>
              <a:ext uri="{FF2B5EF4-FFF2-40B4-BE49-F238E27FC236}">
                <a16:creationId xmlns:a16="http://schemas.microsoft.com/office/drawing/2014/main" id="{2A6A4A1E-00E8-4703-9A84-6928751DC7B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995844" y="241171"/>
            <a:ext cx="1968643" cy="357935"/>
          </a:xfrm>
          <a:prstGeom prst="rect">
            <a:avLst/>
          </a:prstGeom>
        </p:spPr>
      </p:pic>
    </p:spTree>
    <p:extLst>
      <p:ext uri="{BB962C8B-B14F-4D97-AF65-F5344CB8AC3E}">
        <p14:creationId xmlns:p14="http://schemas.microsoft.com/office/powerpoint/2010/main" val="5190867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rgbClr val="8717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21574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65662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51845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65652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51984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5">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2276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E0F805B-ABC8-4A8B-B9D4-5845341EB6C9}"/>
              </a:ext>
            </a:extLst>
          </p:cNvPr>
          <p:cNvSpPr txBox="1"/>
          <p:nvPr userDrawn="1"/>
        </p:nvSpPr>
        <p:spPr>
          <a:xfrm>
            <a:off x="827584" y="667435"/>
            <a:ext cx="3738563" cy="338554"/>
          </a:xfrm>
          <a:prstGeom prst="rect">
            <a:avLst/>
          </a:prstGeom>
          <a:noFill/>
        </p:spPr>
        <p:txBody>
          <a:bodyPr wrap="square" rtlCol="0">
            <a:spAutoFit/>
          </a:bodyPr>
          <a:lstStyle/>
          <a:p>
            <a:r>
              <a:rPr lang="en-US" sz="1600" dirty="0">
                <a:solidFill>
                  <a:schemeClr val="tx1"/>
                </a:solidFill>
                <a:latin typeface="Century Gothic" panose="020B0502020202020204" pitchFamily="34" charset="0"/>
                <a:cs typeface="Arial" panose="020B0604020202020204" pitchFamily="34" charset="0"/>
              </a:rPr>
              <a:t>Five Year Program - Resiliency</a:t>
            </a:r>
          </a:p>
        </p:txBody>
      </p:sp>
      <p:sp>
        <p:nvSpPr>
          <p:cNvPr id="8" name="Rectangle 7">
            <a:extLst>
              <a:ext uri="{FF2B5EF4-FFF2-40B4-BE49-F238E27FC236}">
                <a16:creationId xmlns:a16="http://schemas.microsoft.com/office/drawing/2014/main" id="{245A3183-73DB-40B2-B6C8-E0DE1DE1D6DB}"/>
              </a:ext>
            </a:extLst>
          </p:cNvPr>
          <p:cNvSpPr/>
          <p:nvPr userDrawn="1"/>
        </p:nvSpPr>
        <p:spPr>
          <a:xfrm>
            <a:off x="0" y="764704"/>
            <a:ext cx="792088"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6ABBA2-AA3C-4D81-BF82-C5B05E586B69}"/>
              </a:ext>
            </a:extLst>
          </p:cNvPr>
          <p:cNvSpPr/>
          <p:nvPr userDrawn="1"/>
        </p:nvSpPr>
        <p:spPr>
          <a:xfrm>
            <a:off x="0" y="836712"/>
            <a:ext cx="792088"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2792F5-6345-4BA3-96B5-3BBA9D667573}"/>
              </a:ext>
            </a:extLst>
          </p:cNvPr>
          <p:cNvSpPr/>
          <p:nvPr userDrawn="1"/>
        </p:nvSpPr>
        <p:spPr>
          <a:xfrm>
            <a:off x="0" y="908720"/>
            <a:ext cx="7920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C9BAE6B-4BEF-472C-8DFA-A9B7788CA52B}"/>
              </a:ext>
            </a:extLst>
          </p:cNvPr>
          <p:cNvSpPr txBox="1"/>
          <p:nvPr userDrawn="1"/>
        </p:nvSpPr>
        <p:spPr>
          <a:xfrm>
            <a:off x="0" y="260648"/>
            <a:ext cx="792088" cy="400110"/>
          </a:xfrm>
          <a:prstGeom prst="rect">
            <a:avLst/>
          </a:prstGeom>
          <a:noFill/>
        </p:spPr>
        <p:txBody>
          <a:bodyPr wrap="square" rtlCol="0">
            <a:spAutoFit/>
          </a:bodyPr>
          <a:lstStyle/>
          <a:p>
            <a:pPr algn="ctr"/>
            <a:fld id="{5EF72394-20AE-4583-8A01-A144B1C77253}" type="slidenum">
              <a:rPr lang="en-US" sz="2000">
                <a:solidFill>
                  <a:schemeClr val="bg2"/>
                </a:solidFill>
                <a:latin typeface="Century Gothic" panose="020B0502020202020204" pitchFamily="34" charset="0"/>
              </a:rPr>
              <a:pPr algn="ctr"/>
              <a:t>‹#›</a:t>
            </a:fld>
            <a:endParaRPr lang="en-US" sz="2000" dirty="0">
              <a:solidFill>
                <a:schemeClr val="bg2"/>
              </a:solidFill>
              <a:latin typeface="Century Gothic" panose="020B0502020202020204" pitchFamily="34" charset="0"/>
            </a:endParaRPr>
          </a:p>
        </p:txBody>
      </p:sp>
      <p:pic>
        <p:nvPicPr>
          <p:cNvPr id="12" name="Picture 11">
            <a:extLst>
              <a:ext uri="{FF2B5EF4-FFF2-40B4-BE49-F238E27FC236}">
                <a16:creationId xmlns:a16="http://schemas.microsoft.com/office/drawing/2014/main" id="{EE2D34B2-1695-4BFA-89C2-1FD5419C3E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995844" y="241171"/>
            <a:ext cx="1968643" cy="357935"/>
          </a:xfrm>
          <a:prstGeom prst="rect">
            <a:avLst/>
          </a:prstGeom>
        </p:spPr>
      </p:pic>
    </p:spTree>
    <p:extLst>
      <p:ext uri="{BB962C8B-B14F-4D97-AF65-F5344CB8AC3E}">
        <p14:creationId xmlns:p14="http://schemas.microsoft.com/office/powerpoint/2010/main" val="7682811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25853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F3753E7-0F11-4D0E-8960-9E1C8FCC4C52}"/>
              </a:ext>
            </a:extLst>
          </p:cNvPr>
          <p:cNvSpPr/>
          <p:nvPr userDrawn="1"/>
        </p:nvSpPr>
        <p:spPr>
          <a:xfrm>
            <a:off x="0" y="0"/>
            <a:ext cx="9144000" cy="953344"/>
          </a:xfrm>
          <a:prstGeom prst="rect">
            <a:avLst/>
          </a:prstGeom>
          <a:gradFill flip="none" rotWithShape="1">
            <a:gsLst>
              <a:gs pos="0">
                <a:schemeClr val="bg1">
                  <a:lumMod val="95000"/>
                  <a:shade val="67500"/>
                  <a:satMod val="115000"/>
                </a:schemeClr>
              </a:gs>
              <a:gs pos="5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5C18299-3EBF-4651-B028-9D1F61A7FE89}"/>
              </a:ext>
            </a:extLst>
          </p:cNvPr>
          <p:cNvSpPr/>
          <p:nvPr userDrawn="1"/>
        </p:nvSpPr>
        <p:spPr>
          <a:xfrm>
            <a:off x="0" y="953344"/>
            <a:ext cx="9144000" cy="45719"/>
          </a:xfrm>
          <a:prstGeom prst="rect">
            <a:avLst/>
          </a:prstGeom>
          <a:solidFill>
            <a:schemeClr val="tx1">
              <a:lumMod val="95000"/>
              <a:lumOff val="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2933723-4C4E-4953-9B73-759969B589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75742" y="147581"/>
            <a:ext cx="2488746" cy="689131"/>
          </a:xfrm>
          <a:prstGeom prst="rect">
            <a:avLst/>
          </a:prstGeom>
        </p:spPr>
      </p:pic>
      <p:pic>
        <p:nvPicPr>
          <p:cNvPr id="9" name="Picture 8">
            <a:extLst>
              <a:ext uri="{FF2B5EF4-FFF2-40B4-BE49-F238E27FC236}">
                <a16:creationId xmlns:a16="http://schemas.microsoft.com/office/drawing/2014/main" id="{6D07DB7A-A277-47F1-B420-6EB252894AE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38273" y="4651364"/>
            <a:ext cx="3427833" cy="1657956"/>
          </a:xfrm>
          <a:prstGeom prst="rect">
            <a:avLst/>
          </a:prstGeom>
        </p:spPr>
      </p:pic>
      <p:pic>
        <p:nvPicPr>
          <p:cNvPr id="10" name="Picture 9">
            <a:extLst>
              <a:ext uri="{FF2B5EF4-FFF2-40B4-BE49-F238E27FC236}">
                <a16:creationId xmlns:a16="http://schemas.microsoft.com/office/drawing/2014/main" id="{2C9ED19C-16BB-4E11-A2E2-5E3DE3CF1B1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70" y="4651364"/>
            <a:ext cx="5758220" cy="1657956"/>
          </a:xfrm>
          <a:prstGeom prst="rect">
            <a:avLst/>
          </a:prstGeom>
        </p:spPr>
      </p:pic>
    </p:spTree>
    <p:extLst>
      <p:ext uri="{BB962C8B-B14F-4D97-AF65-F5344CB8AC3E}">
        <p14:creationId xmlns:p14="http://schemas.microsoft.com/office/powerpoint/2010/main" val="19050963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45A3183-73DB-40B2-B6C8-E0DE1DE1D6DB}"/>
              </a:ext>
            </a:extLst>
          </p:cNvPr>
          <p:cNvSpPr/>
          <p:nvPr userDrawn="1"/>
        </p:nvSpPr>
        <p:spPr>
          <a:xfrm>
            <a:off x="0" y="764704"/>
            <a:ext cx="792088" cy="45719"/>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6ABBA2-AA3C-4D81-BF82-C5B05E586B69}"/>
              </a:ext>
            </a:extLst>
          </p:cNvPr>
          <p:cNvSpPr/>
          <p:nvPr userDrawn="1"/>
        </p:nvSpPr>
        <p:spPr>
          <a:xfrm>
            <a:off x="0" y="836712"/>
            <a:ext cx="792088"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2792F5-6345-4BA3-96B5-3BBA9D667573}"/>
              </a:ext>
            </a:extLst>
          </p:cNvPr>
          <p:cNvSpPr/>
          <p:nvPr userDrawn="1"/>
        </p:nvSpPr>
        <p:spPr>
          <a:xfrm>
            <a:off x="0" y="908720"/>
            <a:ext cx="7920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C9BAE6B-4BEF-472C-8DFA-A9B7788CA52B}"/>
              </a:ext>
            </a:extLst>
          </p:cNvPr>
          <p:cNvSpPr txBox="1"/>
          <p:nvPr userDrawn="1"/>
        </p:nvSpPr>
        <p:spPr>
          <a:xfrm>
            <a:off x="0" y="260648"/>
            <a:ext cx="792088" cy="400110"/>
          </a:xfrm>
          <a:prstGeom prst="rect">
            <a:avLst/>
          </a:prstGeom>
          <a:noFill/>
        </p:spPr>
        <p:txBody>
          <a:bodyPr wrap="square" rtlCol="0">
            <a:spAutoFit/>
          </a:bodyPr>
          <a:lstStyle/>
          <a:p>
            <a:pPr algn="ctr"/>
            <a:fld id="{5EF72394-20AE-4583-8A01-A144B1C77253}" type="slidenum">
              <a:rPr lang="en-US" sz="2000">
                <a:solidFill>
                  <a:schemeClr val="bg2"/>
                </a:solidFill>
                <a:latin typeface="Century Gothic" panose="020B0502020202020204" pitchFamily="34" charset="0"/>
              </a:rPr>
              <a:pPr algn="ctr"/>
              <a:t>‹#›</a:t>
            </a:fld>
            <a:endParaRPr lang="en-US" sz="2000">
              <a:solidFill>
                <a:schemeClr val="bg2"/>
              </a:solidFill>
              <a:latin typeface="Century Gothic" panose="020B0502020202020204" pitchFamily="34" charset="0"/>
            </a:endParaRPr>
          </a:p>
        </p:txBody>
      </p:sp>
    </p:spTree>
    <p:extLst>
      <p:ext uri="{BB962C8B-B14F-4D97-AF65-F5344CB8AC3E}">
        <p14:creationId xmlns:p14="http://schemas.microsoft.com/office/powerpoint/2010/main" val="27873314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F3753E7-0F11-4D0E-8960-9E1C8FCC4C52}"/>
              </a:ext>
            </a:extLst>
          </p:cNvPr>
          <p:cNvSpPr/>
          <p:nvPr userDrawn="1"/>
        </p:nvSpPr>
        <p:spPr>
          <a:xfrm>
            <a:off x="0" y="0"/>
            <a:ext cx="9144000" cy="953344"/>
          </a:xfrm>
          <a:prstGeom prst="rect">
            <a:avLst/>
          </a:prstGeom>
          <a:gradFill flip="none" rotWithShape="1">
            <a:gsLst>
              <a:gs pos="0">
                <a:schemeClr val="bg1">
                  <a:lumMod val="95000"/>
                  <a:shade val="67500"/>
                  <a:satMod val="115000"/>
                </a:schemeClr>
              </a:gs>
              <a:gs pos="5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5C18299-3EBF-4651-B028-9D1F61A7FE89}"/>
              </a:ext>
            </a:extLst>
          </p:cNvPr>
          <p:cNvSpPr/>
          <p:nvPr userDrawn="1"/>
        </p:nvSpPr>
        <p:spPr>
          <a:xfrm>
            <a:off x="0" y="953344"/>
            <a:ext cx="9144000" cy="45719"/>
          </a:xfrm>
          <a:prstGeom prst="rect">
            <a:avLst/>
          </a:prstGeom>
          <a:solidFill>
            <a:schemeClr val="tx1">
              <a:lumMod val="95000"/>
              <a:lumOff val="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2933723-4C4E-4953-9B73-759969B589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75742" y="265897"/>
            <a:ext cx="2488746" cy="452499"/>
          </a:xfrm>
          <a:prstGeom prst="rect">
            <a:avLst/>
          </a:prstGeom>
        </p:spPr>
      </p:pic>
      <p:pic>
        <p:nvPicPr>
          <p:cNvPr id="9" name="Picture 8">
            <a:extLst>
              <a:ext uri="{FF2B5EF4-FFF2-40B4-BE49-F238E27FC236}">
                <a16:creationId xmlns:a16="http://schemas.microsoft.com/office/drawing/2014/main" id="{6D07DB7A-A277-47F1-B420-6EB252894AE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38273" y="4651364"/>
            <a:ext cx="3427833" cy="1657956"/>
          </a:xfrm>
          <a:prstGeom prst="rect">
            <a:avLst/>
          </a:prstGeom>
        </p:spPr>
      </p:pic>
      <p:pic>
        <p:nvPicPr>
          <p:cNvPr id="10" name="Picture 9">
            <a:extLst>
              <a:ext uri="{FF2B5EF4-FFF2-40B4-BE49-F238E27FC236}">
                <a16:creationId xmlns:a16="http://schemas.microsoft.com/office/drawing/2014/main" id="{2C9ED19C-16BB-4E11-A2E2-5E3DE3CF1B1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70" y="4651364"/>
            <a:ext cx="5758220" cy="1657956"/>
          </a:xfrm>
          <a:prstGeom prst="rect">
            <a:avLst/>
          </a:prstGeom>
        </p:spPr>
      </p:pic>
    </p:spTree>
    <p:extLst>
      <p:ext uri="{BB962C8B-B14F-4D97-AF65-F5344CB8AC3E}">
        <p14:creationId xmlns:p14="http://schemas.microsoft.com/office/powerpoint/2010/main" val="9850326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E0F805B-ABC8-4A8B-B9D4-5845341EB6C9}"/>
              </a:ext>
            </a:extLst>
          </p:cNvPr>
          <p:cNvSpPr txBox="1"/>
          <p:nvPr userDrawn="1"/>
        </p:nvSpPr>
        <p:spPr>
          <a:xfrm>
            <a:off x="827584" y="667435"/>
            <a:ext cx="3738563" cy="338554"/>
          </a:xfrm>
          <a:prstGeom prst="rect">
            <a:avLst/>
          </a:prstGeom>
          <a:noFill/>
        </p:spPr>
        <p:txBody>
          <a:bodyPr wrap="square" rtlCol="0">
            <a:spAutoFit/>
          </a:bodyPr>
          <a:lstStyle/>
          <a:p>
            <a:r>
              <a:rPr lang="en-US" sz="1600" dirty="0">
                <a:solidFill>
                  <a:schemeClr val="tx1"/>
                </a:solidFill>
                <a:latin typeface="+mj-lt"/>
                <a:cs typeface="Arial" panose="020B0604020202020204" pitchFamily="34" charset="0"/>
              </a:rPr>
              <a:t>RIGHTSIZING AND RESILIENCY</a:t>
            </a:r>
          </a:p>
        </p:txBody>
      </p:sp>
      <p:sp>
        <p:nvSpPr>
          <p:cNvPr id="8" name="Rectangle 7">
            <a:extLst>
              <a:ext uri="{FF2B5EF4-FFF2-40B4-BE49-F238E27FC236}">
                <a16:creationId xmlns:a16="http://schemas.microsoft.com/office/drawing/2014/main" id="{245A3183-73DB-40B2-B6C8-E0DE1DE1D6DB}"/>
              </a:ext>
            </a:extLst>
          </p:cNvPr>
          <p:cNvSpPr/>
          <p:nvPr userDrawn="1"/>
        </p:nvSpPr>
        <p:spPr>
          <a:xfrm>
            <a:off x="0" y="764704"/>
            <a:ext cx="792088"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6ABBA2-AA3C-4D81-BF82-C5B05E586B69}"/>
              </a:ext>
            </a:extLst>
          </p:cNvPr>
          <p:cNvSpPr/>
          <p:nvPr userDrawn="1"/>
        </p:nvSpPr>
        <p:spPr>
          <a:xfrm>
            <a:off x="0" y="836712"/>
            <a:ext cx="792088"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2792F5-6345-4BA3-96B5-3BBA9D667573}"/>
              </a:ext>
            </a:extLst>
          </p:cNvPr>
          <p:cNvSpPr/>
          <p:nvPr userDrawn="1"/>
        </p:nvSpPr>
        <p:spPr>
          <a:xfrm>
            <a:off x="0" y="908720"/>
            <a:ext cx="7920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C9BAE6B-4BEF-472C-8DFA-A9B7788CA52B}"/>
              </a:ext>
            </a:extLst>
          </p:cNvPr>
          <p:cNvSpPr txBox="1"/>
          <p:nvPr userDrawn="1"/>
        </p:nvSpPr>
        <p:spPr>
          <a:xfrm>
            <a:off x="0" y="260648"/>
            <a:ext cx="792088" cy="338554"/>
          </a:xfrm>
          <a:prstGeom prst="rect">
            <a:avLst/>
          </a:prstGeom>
          <a:noFill/>
        </p:spPr>
        <p:txBody>
          <a:bodyPr wrap="square" rtlCol="0">
            <a:spAutoFit/>
          </a:bodyPr>
          <a:lstStyle/>
          <a:p>
            <a:pPr algn="ctr"/>
            <a:fld id="{5EF72394-20AE-4583-8A01-A144B1C77253}" type="slidenum">
              <a:rPr lang="en-US" sz="1600">
                <a:solidFill>
                  <a:schemeClr val="bg2"/>
                </a:solidFill>
                <a:latin typeface="+mj-lt"/>
              </a:rPr>
              <a:pPr algn="ctr"/>
              <a:t>‹#›</a:t>
            </a:fld>
            <a:endParaRPr lang="en-US" sz="2000" dirty="0">
              <a:solidFill>
                <a:schemeClr val="bg2"/>
              </a:solidFill>
              <a:latin typeface="+mj-lt"/>
            </a:endParaRPr>
          </a:p>
        </p:txBody>
      </p:sp>
      <p:pic>
        <p:nvPicPr>
          <p:cNvPr id="12" name="Picture 11">
            <a:extLst>
              <a:ext uri="{FF2B5EF4-FFF2-40B4-BE49-F238E27FC236}">
                <a16:creationId xmlns:a16="http://schemas.microsoft.com/office/drawing/2014/main" id="{06924800-02BE-4D2C-A335-916C873F1DD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995844" y="241171"/>
            <a:ext cx="1968643" cy="357935"/>
          </a:xfrm>
          <a:prstGeom prst="rect">
            <a:avLst/>
          </a:prstGeom>
        </p:spPr>
      </p:pic>
    </p:spTree>
    <p:extLst>
      <p:ext uri="{BB962C8B-B14F-4D97-AF65-F5344CB8AC3E}">
        <p14:creationId xmlns:p14="http://schemas.microsoft.com/office/powerpoint/2010/main" val="3943374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E0F805B-ABC8-4A8B-B9D4-5845341EB6C9}"/>
              </a:ext>
            </a:extLst>
          </p:cNvPr>
          <p:cNvSpPr txBox="1"/>
          <p:nvPr userDrawn="1"/>
        </p:nvSpPr>
        <p:spPr>
          <a:xfrm>
            <a:off x="827584" y="667435"/>
            <a:ext cx="4887416" cy="338554"/>
          </a:xfrm>
          <a:prstGeom prst="rect">
            <a:avLst/>
          </a:prstGeom>
          <a:noFill/>
        </p:spPr>
        <p:txBody>
          <a:bodyPr wrap="square" rtlCol="0">
            <a:spAutoFit/>
          </a:bodyPr>
          <a:lstStyle/>
          <a:p>
            <a:r>
              <a:rPr lang="en-US" sz="1600" dirty="0">
                <a:solidFill>
                  <a:schemeClr val="tx1"/>
                </a:solidFill>
                <a:latin typeface="Century Gothic" panose="020B0502020202020204" pitchFamily="34" charset="0"/>
                <a:cs typeface="Arial" panose="020B0604020202020204" pitchFamily="34" charset="0"/>
              </a:rPr>
              <a:t>Five Year Program - Resiliency</a:t>
            </a:r>
          </a:p>
        </p:txBody>
      </p:sp>
      <p:sp>
        <p:nvSpPr>
          <p:cNvPr id="8" name="Rectangle 7">
            <a:extLst>
              <a:ext uri="{FF2B5EF4-FFF2-40B4-BE49-F238E27FC236}">
                <a16:creationId xmlns:a16="http://schemas.microsoft.com/office/drawing/2014/main" id="{245A3183-73DB-40B2-B6C8-E0DE1DE1D6DB}"/>
              </a:ext>
            </a:extLst>
          </p:cNvPr>
          <p:cNvSpPr/>
          <p:nvPr userDrawn="1"/>
        </p:nvSpPr>
        <p:spPr>
          <a:xfrm>
            <a:off x="0" y="764704"/>
            <a:ext cx="792088"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6ABBA2-AA3C-4D81-BF82-C5B05E586B69}"/>
              </a:ext>
            </a:extLst>
          </p:cNvPr>
          <p:cNvSpPr/>
          <p:nvPr userDrawn="1"/>
        </p:nvSpPr>
        <p:spPr>
          <a:xfrm>
            <a:off x="0" y="836712"/>
            <a:ext cx="792088"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2792F5-6345-4BA3-96B5-3BBA9D667573}"/>
              </a:ext>
            </a:extLst>
          </p:cNvPr>
          <p:cNvSpPr/>
          <p:nvPr userDrawn="1"/>
        </p:nvSpPr>
        <p:spPr>
          <a:xfrm>
            <a:off x="0" y="908720"/>
            <a:ext cx="7920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C9BAE6B-4BEF-472C-8DFA-A9B7788CA52B}"/>
              </a:ext>
            </a:extLst>
          </p:cNvPr>
          <p:cNvSpPr txBox="1"/>
          <p:nvPr userDrawn="1"/>
        </p:nvSpPr>
        <p:spPr>
          <a:xfrm>
            <a:off x="0" y="260648"/>
            <a:ext cx="792088" cy="338554"/>
          </a:xfrm>
          <a:prstGeom prst="rect">
            <a:avLst/>
          </a:prstGeom>
          <a:noFill/>
        </p:spPr>
        <p:txBody>
          <a:bodyPr wrap="square" rtlCol="0">
            <a:spAutoFit/>
          </a:bodyPr>
          <a:lstStyle/>
          <a:p>
            <a:pPr algn="ctr"/>
            <a:fld id="{5EF72394-20AE-4583-8A01-A144B1C77253}" type="slidenum">
              <a:rPr lang="en-US" sz="1600">
                <a:solidFill>
                  <a:schemeClr val="bg2"/>
                </a:solidFill>
                <a:latin typeface="+mj-lt"/>
              </a:rPr>
              <a:pPr algn="ctr"/>
              <a:t>‹#›</a:t>
            </a:fld>
            <a:endParaRPr lang="en-US" sz="2000" dirty="0">
              <a:solidFill>
                <a:schemeClr val="bg2"/>
              </a:solidFill>
              <a:latin typeface="+mj-lt"/>
            </a:endParaRPr>
          </a:p>
        </p:txBody>
      </p:sp>
      <p:sp>
        <p:nvSpPr>
          <p:cNvPr id="12" name="Title Placeholder 1">
            <a:extLst>
              <a:ext uri="{FF2B5EF4-FFF2-40B4-BE49-F238E27FC236}">
                <a16:creationId xmlns:a16="http://schemas.microsoft.com/office/drawing/2014/main" id="{54EF32B2-C520-493E-859D-A9D077D086E1}"/>
              </a:ext>
            </a:extLst>
          </p:cNvPr>
          <p:cNvSpPr>
            <a:spLocks noGrp="1"/>
          </p:cNvSpPr>
          <p:nvPr>
            <p:ph type="title"/>
          </p:nvPr>
        </p:nvSpPr>
        <p:spPr>
          <a:xfrm>
            <a:off x="467544" y="1340768"/>
            <a:ext cx="7886700" cy="965523"/>
          </a:xfrm>
          <a:prstGeom prst="rect">
            <a:avLst/>
          </a:prstGeom>
        </p:spPr>
        <p:txBody>
          <a:bodyPr vert="horz" lIns="91440" tIns="45720" rIns="91440" bIns="45720" rtlCol="0" anchor="ctr">
            <a:normAutofit/>
          </a:bodyPr>
          <a:lstStyle>
            <a:lvl1pPr>
              <a:defRPr/>
            </a:lvl1pPr>
          </a:lstStyle>
          <a:p>
            <a:endParaRPr lang="en-US" dirty="0"/>
          </a:p>
        </p:txBody>
      </p:sp>
      <p:sp>
        <p:nvSpPr>
          <p:cNvPr id="13" name="Text Placeholder 2">
            <a:extLst>
              <a:ext uri="{FF2B5EF4-FFF2-40B4-BE49-F238E27FC236}">
                <a16:creationId xmlns:a16="http://schemas.microsoft.com/office/drawing/2014/main" id="{BFB340FD-E5C8-40FB-8FFA-E3B74A3978E7}"/>
              </a:ext>
            </a:extLst>
          </p:cNvPr>
          <p:cNvSpPr>
            <a:spLocks noGrp="1"/>
          </p:cNvSpPr>
          <p:nvPr>
            <p:ph idx="1"/>
          </p:nvPr>
        </p:nvSpPr>
        <p:spPr>
          <a:xfrm>
            <a:off x="467544" y="2441228"/>
            <a:ext cx="7886700" cy="42281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a:extLst>
              <a:ext uri="{FF2B5EF4-FFF2-40B4-BE49-F238E27FC236}">
                <a16:creationId xmlns:a16="http://schemas.microsoft.com/office/drawing/2014/main" id="{126CD1F7-8364-405A-A198-38E65B6D58C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995844" y="241171"/>
            <a:ext cx="1968643" cy="357935"/>
          </a:xfrm>
          <a:prstGeom prst="rect">
            <a:avLst/>
          </a:prstGeom>
        </p:spPr>
      </p:pic>
    </p:spTree>
    <p:extLst>
      <p:ext uri="{BB962C8B-B14F-4D97-AF65-F5344CB8AC3E}">
        <p14:creationId xmlns:p14="http://schemas.microsoft.com/office/powerpoint/2010/main" val="18342831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rgbClr val="8717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27870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209519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30005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31400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E0F805B-ABC8-4A8B-B9D4-5845341EB6C9}"/>
              </a:ext>
            </a:extLst>
          </p:cNvPr>
          <p:cNvSpPr txBox="1"/>
          <p:nvPr userDrawn="1"/>
        </p:nvSpPr>
        <p:spPr>
          <a:xfrm>
            <a:off x="827584" y="667435"/>
            <a:ext cx="4104456" cy="338554"/>
          </a:xfrm>
          <a:prstGeom prst="rect">
            <a:avLst/>
          </a:prstGeom>
          <a:noFill/>
        </p:spPr>
        <p:txBody>
          <a:bodyPr wrap="square" rtlCol="0">
            <a:spAutoFit/>
          </a:bodyPr>
          <a:lstStyle/>
          <a:p>
            <a:r>
              <a:rPr lang="en-US" sz="1600" dirty="0">
                <a:solidFill>
                  <a:schemeClr val="tx1"/>
                </a:solidFill>
                <a:latin typeface="Century Gothic" panose="020B0502020202020204" pitchFamily="34" charset="0"/>
                <a:cs typeface="Arial" panose="020B0604020202020204" pitchFamily="34" charset="0"/>
              </a:rPr>
              <a:t>Five Year Program - Resiliency</a:t>
            </a:r>
          </a:p>
        </p:txBody>
      </p:sp>
      <p:sp>
        <p:nvSpPr>
          <p:cNvPr id="8" name="Rectangle 7">
            <a:extLst>
              <a:ext uri="{FF2B5EF4-FFF2-40B4-BE49-F238E27FC236}">
                <a16:creationId xmlns:a16="http://schemas.microsoft.com/office/drawing/2014/main" id="{245A3183-73DB-40B2-B6C8-E0DE1DE1D6DB}"/>
              </a:ext>
            </a:extLst>
          </p:cNvPr>
          <p:cNvSpPr/>
          <p:nvPr userDrawn="1"/>
        </p:nvSpPr>
        <p:spPr>
          <a:xfrm>
            <a:off x="0" y="764704"/>
            <a:ext cx="792088"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6ABBA2-AA3C-4D81-BF82-C5B05E586B69}"/>
              </a:ext>
            </a:extLst>
          </p:cNvPr>
          <p:cNvSpPr/>
          <p:nvPr userDrawn="1"/>
        </p:nvSpPr>
        <p:spPr>
          <a:xfrm>
            <a:off x="0" y="836712"/>
            <a:ext cx="792088"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2792F5-6345-4BA3-96B5-3BBA9D667573}"/>
              </a:ext>
            </a:extLst>
          </p:cNvPr>
          <p:cNvSpPr/>
          <p:nvPr userDrawn="1"/>
        </p:nvSpPr>
        <p:spPr>
          <a:xfrm>
            <a:off x="0" y="908720"/>
            <a:ext cx="7920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C9BAE6B-4BEF-472C-8DFA-A9B7788CA52B}"/>
              </a:ext>
            </a:extLst>
          </p:cNvPr>
          <p:cNvSpPr txBox="1"/>
          <p:nvPr userDrawn="1"/>
        </p:nvSpPr>
        <p:spPr>
          <a:xfrm>
            <a:off x="0" y="260648"/>
            <a:ext cx="792088" cy="400110"/>
          </a:xfrm>
          <a:prstGeom prst="rect">
            <a:avLst/>
          </a:prstGeom>
          <a:noFill/>
        </p:spPr>
        <p:txBody>
          <a:bodyPr wrap="square" rtlCol="0">
            <a:spAutoFit/>
          </a:bodyPr>
          <a:lstStyle/>
          <a:p>
            <a:pPr algn="ctr"/>
            <a:fld id="{5EF72394-20AE-4583-8A01-A144B1C77253}" type="slidenum">
              <a:rPr lang="en-US" sz="2000">
                <a:solidFill>
                  <a:schemeClr val="bg2"/>
                </a:solidFill>
                <a:latin typeface="Century Gothic" panose="020B0502020202020204" pitchFamily="34" charset="0"/>
              </a:rPr>
              <a:pPr algn="ctr"/>
              <a:t>‹#›</a:t>
            </a:fld>
            <a:endParaRPr lang="en-US" sz="2000" dirty="0">
              <a:solidFill>
                <a:schemeClr val="bg2"/>
              </a:solidFill>
              <a:latin typeface="Century Gothic" panose="020B0502020202020204" pitchFamily="34" charset="0"/>
            </a:endParaRPr>
          </a:p>
        </p:txBody>
      </p:sp>
      <p:sp>
        <p:nvSpPr>
          <p:cNvPr id="12" name="Title Placeholder 1">
            <a:extLst>
              <a:ext uri="{FF2B5EF4-FFF2-40B4-BE49-F238E27FC236}">
                <a16:creationId xmlns:a16="http://schemas.microsoft.com/office/drawing/2014/main" id="{54EF32B2-C520-493E-859D-A9D077D086E1}"/>
              </a:ext>
            </a:extLst>
          </p:cNvPr>
          <p:cNvSpPr>
            <a:spLocks noGrp="1"/>
          </p:cNvSpPr>
          <p:nvPr>
            <p:ph type="title"/>
          </p:nvPr>
        </p:nvSpPr>
        <p:spPr>
          <a:xfrm>
            <a:off x="467544" y="1340768"/>
            <a:ext cx="7886700" cy="965523"/>
          </a:xfrm>
          <a:prstGeom prst="rect">
            <a:avLst/>
          </a:prstGeom>
        </p:spPr>
        <p:txBody>
          <a:bodyPr vert="horz" lIns="91440" tIns="45720" rIns="91440" bIns="45720" rtlCol="0" anchor="ctr">
            <a:normAutofit/>
          </a:bodyPr>
          <a:lstStyle/>
          <a:p>
            <a:r>
              <a:rPr lang="en-US" dirty="0"/>
              <a:t>Click to edit Master title style</a:t>
            </a:r>
          </a:p>
        </p:txBody>
      </p:sp>
      <p:sp>
        <p:nvSpPr>
          <p:cNvPr id="13" name="Text Placeholder 2">
            <a:extLst>
              <a:ext uri="{FF2B5EF4-FFF2-40B4-BE49-F238E27FC236}">
                <a16:creationId xmlns:a16="http://schemas.microsoft.com/office/drawing/2014/main" id="{BFB340FD-E5C8-40FB-8FFA-E3B74A3978E7}"/>
              </a:ext>
            </a:extLst>
          </p:cNvPr>
          <p:cNvSpPr>
            <a:spLocks noGrp="1"/>
          </p:cNvSpPr>
          <p:nvPr>
            <p:ph idx="1"/>
          </p:nvPr>
        </p:nvSpPr>
        <p:spPr>
          <a:xfrm>
            <a:off x="467544" y="2441228"/>
            <a:ext cx="7886700" cy="422813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a:extLst>
              <a:ext uri="{FF2B5EF4-FFF2-40B4-BE49-F238E27FC236}">
                <a16:creationId xmlns:a16="http://schemas.microsoft.com/office/drawing/2014/main" id="{4B090BFF-5F1C-4E1B-A558-1EF915F6105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995844" y="241171"/>
            <a:ext cx="1968643" cy="357935"/>
          </a:xfrm>
          <a:prstGeom prst="rect">
            <a:avLst/>
          </a:prstGeom>
        </p:spPr>
      </p:pic>
    </p:spTree>
    <p:extLst>
      <p:ext uri="{BB962C8B-B14F-4D97-AF65-F5344CB8AC3E}">
        <p14:creationId xmlns:p14="http://schemas.microsoft.com/office/powerpoint/2010/main" val="3996413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253797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5">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819083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202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rgbClr val="8717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42763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70007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3707904" cy="6858000"/>
          </a:xfrm>
          <a:prstGeom prst="rect">
            <a:avLst/>
          </a:prstGeom>
          <a:solidFill>
            <a:schemeClr val="bg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97667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62221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4078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5">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53359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218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51" r:id="rId4"/>
    <p:sldLayoutId id="2147483654" r:id="rId5"/>
    <p:sldLayoutId id="2147483655" r:id="rId6"/>
    <p:sldLayoutId id="2147483652" r:id="rId7"/>
    <p:sldLayoutId id="2147483653" r:id="rId8"/>
    <p:sldLayoutId id="2147483656" r:id="rId9"/>
    <p:sldLayoutId id="2147483658" r:id="rId10"/>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6407369"/>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88763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1.pn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hyperlink" Target="https://iowadot.gov/iowainmotion/files/Draft-SLRTP-Chapter-5.pdf#page=40" TargetMode="External"/><Relationship Id="rId7" Type="http://schemas.openxmlformats.org/officeDocument/2006/relationships/diagramQuickStyle" Target="../diagrams/quickStyle1.xml"/><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6.png"/><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953344"/>
          </a:xfrm>
          <a:prstGeom prst="rect">
            <a:avLst/>
          </a:prstGeom>
          <a:gradFill flip="none" rotWithShape="1">
            <a:gsLst>
              <a:gs pos="0">
                <a:schemeClr val="bg1">
                  <a:lumMod val="95000"/>
                  <a:shade val="67500"/>
                  <a:satMod val="115000"/>
                </a:schemeClr>
              </a:gs>
              <a:gs pos="5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5742" y="147581"/>
            <a:ext cx="2488746" cy="689131"/>
          </a:xfrm>
          <a:prstGeom prst="rect">
            <a:avLst/>
          </a:prstGeom>
        </p:spPr>
      </p:pic>
      <p:sp>
        <p:nvSpPr>
          <p:cNvPr id="7" name="TextBox 6">
            <a:extLst>
              <a:ext uri="{FF2B5EF4-FFF2-40B4-BE49-F238E27FC236}">
                <a16:creationId xmlns:a16="http://schemas.microsoft.com/office/drawing/2014/main" id="{9EEEC4D6-EA04-4B21-A205-B47603995269}"/>
              </a:ext>
            </a:extLst>
          </p:cNvPr>
          <p:cNvSpPr txBox="1"/>
          <p:nvPr/>
        </p:nvSpPr>
        <p:spPr>
          <a:xfrm>
            <a:off x="32416" y="5013176"/>
            <a:ext cx="5580112" cy="707886"/>
          </a:xfrm>
          <a:prstGeom prst="rect">
            <a:avLst/>
          </a:prstGeom>
          <a:noFill/>
        </p:spPr>
        <p:txBody>
          <a:bodyPr wrap="square" rtlCol="0">
            <a:spAutoFit/>
          </a:bodyPr>
          <a:lstStyle/>
          <a:p>
            <a:r>
              <a:rPr lang="en-US" sz="2200" dirty="0">
                <a:solidFill>
                  <a:schemeClr val="bg1"/>
                </a:solidFill>
                <a:latin typeface="Century Gothic" panose="020B0502020202020204" pitchFamily="34" charset="0"/>
              </a:rPr>
              <a:t>Five-Year Program – Resiliency</a:t>
            </a:r>
          </a:p>
          <a:p>
            <a:r>
              <a:rPr lang="en-US" dirty="0">
                <a:solidFill>
                  <a:schemeClr val="bg1"/>
                </a:solidFill>
                <a:latin typeface="Century Gothic" panose="020B0502020202020204" pitchFamily="34" charset="0"/>
              </a:rPr>
              <a:t>November 8</a:t>
            </a:r>
            <a:r>
              <a:rPr lang="en-US" baseline="30000" dirty="0">
                <a:solidFill>
                  <a:schemeClr val="bg1"/>
                </a:solidFill>
                <a:latin typeface="Century Gothic" panose="020B0502020202020204" pitchFamily="34" charset="0"/>
              </a:rPr>
              <a:t>th</a:t>
            </a:r>
            <a:r>
              <a:rPr lang="en-US" dirty="0">
                <a:solidFill>
                  <a:schemeClr val="bg1"/>
                </a:solidFill>
                <a:latin typeface="Century Gothic" panose="020B0502020202020204" pitchFamily="34" charset="0"/>
              </a:rPr>
              <a:t>, 2022</a:t>
            </a:r>
            <a:endParaRPr lang="en-US" sz="2400"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00D5AE32-2FF3-4A86-A8A2-1C437D3822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1505"/>
          <a:stretch/>
        </p:blipFill>
        <p:spPr>
          <a:xfrm>
            <a:off x="3024336" y="962492"/>
            <a:ext cx="3059832" cy="1805202"/>
          </a:xfrm>
          <a:prstGeom prst="rect">
            <a:avLst/>
          </a:prstGeom>
          <a:ln>
            <a:solidFill>
              <a:srgbClr val="B1B3B3"/>
            </a:solidFill>
          </a:ln>
        </p:spPr>
      </p:pic>
      <p:pic>
        <p:nvPicPr>
          <p:cNvPr id="19" name="Picture 18">
            <a:extLst>
              <a:ext uri="{FF2B5EF4-FFF2-40B4-BE49-F238E27FC236}">
                <a16:creationId xmlns:a16="http://schemas.microsoft.com/office/drawing/2014/main" id="{9114B2EE-D51D-4AA7-8362-B4E2DC50A11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824" t="1012" b="1263"/>
          <a:stretch/>
        </p:blipFill>
        <p:spPr>
          <a:xfrm>
            <a:off x="-3030" y="2742542"/>
            <a:ext cx="3027366" cy="1792016"/>
          </a:xfrm>
          <a:prstGeom prst="rect">
            <a:avLst/>
          </a:prstGeom>
          <a:ln>
            <a:solidFill>
              <a:srgbClr val="B1B3B3"/>
            </a:solidFill>
          </a:ln>
        </p:spPr>
      </p:pic>
      <p:pic>
        <p:nvPicPr>
          <p:cNvPr id="5" name="Picture 4">
            <a:extLst>
              <a:ext uri="{FF2B5EF4-FFF2-40B4-BE49-F238E27FC236}">
                <a16:creationId xmlns:a16="http://schemas.microsoft.com/office/drawing/2014/main" id="{E2AFB96C-0002-4A85-A9AD-4B4677DFCA19}"/>
              </a:ext>
            </a:extLst>
          </p:cNvPr>
          <p:cNvPicPr>
            <a:picLocks noChangeAspect="1"/>
          </p:cNvPicPr>
          <p:nvPr/>
        </p:nvPicPr>
        <p:blipFill rotWithShape="1">
          <a:blip r:embed="rId6">
            <a:extLst>
              <a:ext uri="{28A0092B-C50C-407E-A947-70E740481C1C}">
                <a14:useLocalDpi xmlns:a14="http://schemas.microsoft.com/office/drawing/2010/main" val="0"/>
              </a:ext>
            </a:extLst>
          </a:blip>
          <a:srcRect l="13229" t="1264" r="3045" b="9865"/>
          <a:stretch/>
        </p:blipFill>
        <p:spPr>
          <a:xfrm>
            <a:off x="-3030" y="981075"/>
            <a:ext cx="3026350" cy="1771864"/>
          </a:xfrm>
          <a:prstGeom prst="rect">
            <a:avLst/>
          </a:prstGeom>
          <a:ln>
            <a:solidFill>
              <a:srgbClr val="B1B3B3"/>
            </a:solidFill>
          </a:ln>
        </p:spPr>
      </p:pic>
      <p:pic>
        <p:nvPicPr>
          <p:cNvPr id="1026" name="Picture 2" descr="Council Bluffs">
            <a:extLst>
              <a:ext uri="{FF2B5EF4-FFF2-40B4-BE49-F238E27FC236}">
                <a16:creationId xmlns:a16="http://schemas.microsoft.com/office/drawing/2014/main" id="{C56CACA3-9738-44C3-A9D8-DB27321BBB9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166"/>
          <a:stretch/>
        </p:blipFill>
        <p:spPr bwMode="auto">
          <a:xfrm>
            <a:off x="6084168" y="971550"/>
            <a:ext cx="3059832" cy="2017598"/>
          </a:xfrm>
          <a:prstGeom prst="rect">
            <a:avLst/>
          </a:prstGeom>
          <a:noFill/>
          <a:ln w="6350">
            <a:solidFill>
              <a:srgbClr val="B1B3B3"/>
            </a:solidFill>
          </a:ln>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7FF966C4-6CDA-41FD-A4C8-28A31A4AD6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968" t="6599" b="-1"/>
          <a:stretch/>
        </p:blipFill>
        <p:spPr>
          <a:xfrm>
            <a:off x="6062882" y="2776273"/>
            <a:ext cx="3081118" cy="1761259"/>
          </a:xfrm>
          <a:prstGeom prst="rect">
            <a:avLst/>
          </a:prstGeom>
          <a:ln>
            <a:solidFill>
              <a:srgbClr val="B1B3B3"/>
            </a:solidFill>
          </a:ln>
        </p:spPr>
      </p:pic>
      <p:pic>
        <p:nvPicPr>
          <p:cNvPr id="4" name="Picture 3">
            <a:extLst>
              <a:ext uri="{FF2B5EF4-FFF2-40B4-BE49-F238E27FC236}">
                <a16:creationId xmlns:a16="http://schemas.microsoft.com/office/drawing/2014/main" id="{C8B6202F-7C8C-4C27-8230-E092BD29E803}"/>
              </a:ext>
            </a:extLst>
          </p:cNvPr>
          <p:cNvPicPr>
            <a:picLocks noChangeAspect="1"/>
          </p:cNvPicPr>
          <p:nvPr/>
        </p:nvPicPr>
        <p:blipFill rotWithShape="1">
          <a:blip r:embed="rId9"/>
          <a:srcRect l="589" t="1368" b="1784"/>
          <a:stretch/>
        </p:blipFill>
        <p:spPr>
          <a:xfrm>
            <a:off x="3028950" y="2773369"/>
            <a:ext cx="3126720" cy="1764163"/>
          </a:xfrm>
          <a:prstGeom prst="rect">
            <a:avLst/>
          </a:prstGeom>
          <a:ln>
            <a:solidFill>
              <a:srgbClr val="B1B3B3"/>
            </a:solidFill>
          </a:ln>
        </p:spPr>
      </p:pic>
    </p:spTree>
    <p:extLst>
      <p:ext uri="{BB962C8B-B14F-4D97-AF65-F5344CB8AC3E}">
        <p14:creationId xmlns:p14="http://schemas.microsoft.com/office/powerpoint/2010/main" val="30719969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ECAB79-12CC-4996-BF97-4B00892AF2C3}"/>
              </a:ext>
            </a:extLst>
          </p:cNvPr>
          <p:cNvPicPr>
            <a:picLocks noChangeAspect="1"/>
          </p:cNvPicPr>
          <p:nvPr/>
        </p:nvPicPr>
        <p:blipFill>
          <a:blip r:embed="rId3"/>
          <a:stretch>
            <a:fillRect/>
          </a:stretch>
        </p:blipFill>
        <p:spPr>
          <a:xfrm>
            <a:off x="5004048" y="2526415"/>
            <a:ext cx="3321572" cy="4190216"/>
          </a:xfrm>
          <a:prstGeom prst="rect">
            <a:avLst/>
          </a:prstGeom>
          <a:ln>
            <a:solidFill>
              <a:schemeClr val="tx1">
                <a:lumMod val="50000"/>
              </a:schemeClr>
            </a:solidFill>
          </a:ln>
        </p:spPr>
      </p:pic>
      <p:sp>
        <p:nvSpPr>
          <p:cNvPr id="13" name="TextBox 12"/>
          <p:cNvSpPr txBox="1"/>
          <p:nvPr/>
        </p:nvSpPr>
        <p:spPr>
          <a:xfrm>
            <a:off x="683568" y="2183959"/>
            <a:ext cx="3738563" cy="261610"/>
          </a:xfrm>
          <a:prstGeom prst="rect">
            <a:avLst/>
          </a:prstGeom>
          <a:noFill/>
        </p:spPr>
        <p:txBody>
          <a:bodyPr wrap="square" rtlCol="0">
            <a:spAutoFit/>
          </a:bodyPr>
          <a:lstStyle/>
          <a:p>
            <a:r>
              <a:rPr lang="en-US" sz="1100" b="1">
                <a:solidFill>
                  <a:schemeClr val="bg1">
                    <a:lumMod val="50000"/>
                  </a:schemeClr>
                </a:solidFill>
                <a:latin typeface="Century Gothic" panose="020B0502020202020204" pitchFamily="34" charset="0"/>
                <a:cs typeface="Arial" panose="020B0604020202020204" pitchFamily="34" charset="0"/>
              </a:rPr>
              <a:t>Background</a:t>
            </a:r>
          </a:p>
        </p:txBody>
      </p:sp>
      <p:sp>
        <p:nvSpPr>
          <p:cNvPr id="15" name="TextBox 14"/>
          <p:cNvSpPr txBox="1"/>
          <p:nvPr/>
        </p:nvSpPr>
        <p:spPr>
          <a:xfrm>
            <a:off x="683568" y="2399983"/>
            <a:ext cx="3539099" cy="954107"/>
          </a:xfrm>
          <a:prstGeom prst="rect">
            <a:avLst/>
          </a:prstGeom>
          <a:noFill/>
        </p:spPr>
        <p:txBody>
          <a:bodyPr wrap="square" rtlCol="0">
            <a:spAutoFit/>
          </a:bodyPr>
          <a:lstStyle/>
          <a:p>
            <a:r>
              <a:rPr lang="en-US" sz="800">
                <a:solidFill>
                  <a:schemeClr val="tx1">
                    <a:lumMod val="50000"/>
                  </a:schemeClr>
                </a:solidFill>
              </a:rPr>
              <a:t>Over the last couple of decades, Iowa has been increasingly impacted by natural disasters, including historic flooding, snowstorms, and tornados. This trend is likely to increase as climate data shows strong trends towards increasing temperatures, precipitation, </a:t>
            </a:r>
            <a:r>
              <a:rPr lang="en-US" sz="800" err="1">
                <a:solidFill>
                  <a:schemeClr val="tx1">
                    <a:lumMod val="50000"/>
                  </a:schemeClr>
                </a:solidFill>
              </a:rPr>
              <a:t>streamflows</a:t>
            </a:r>
            <a:r>
              <a:rPr lang="en-US" sz="800">
                <a:solidFill>
                  <a:schemeClr val="tx1">
                    <a:lumMod val="50000"/>
                  </a:schemeClr>
                </a:solidFill>
              </a:rPr>
              <a:t> and flooding. Similarly, awareness of possible human-induced disruptions such as cyberattacks and terrorism have also been amplified. </a:t>
            </a:r>
          </a:p>
        </p:txBody>
      </p:sp>
      <p:sp>
        <p:nvSpPr>
          <p:cNvPr id="19" name="TextBox 18"/>
          <p:cNvSpPr txBox="1"/>
          <p:nvPr/>
        </p:nvSpPr>
        <p:spPr>
          <a:xfrm>
            <a:off x="683568" y="3336087"/>
            <a:ext cx="3738563" cy="261610"/>
          </a:xfrm>
          <a:prstGeom prst="rect">
            <a:avLst/>
          </a:prstGeom>
          <a:noFill/>
        </p:spPr>
        <p:txBody>
          <a:bodyPr wrap="square" rtlCol="0">
            <a:spAutoFit/>
          </a:bodyPr>
          <a:lstStyle/>
          <a:p>
            <a:r>
              <a:rPr lang="en-US" sz="1100" b="1">
                <a:solidFill>
                  <a:schemeClr val="bg1">
                    <a:lumMod val="50000"/>
                  </a:schemeClr>
                </a:solidFill>
                <a:latin typeface="Century Gothic" panose="020B0502020202020204" pitchFamily="34" charset="0"/>
                <a:cs typeface="Arial" panose="020B0604020202020204" pitchFamily="34" charset="0"/>
              </a:rPr>
              <a:t>Purpose</a:t>
            </a:r>
          </a:p>
        </p:txBody>
      </p:sp>
      <p:sp>
        <p:nvSpPr>
          <p:cNvPr id="21" name="TextBox 20"/>
          <p:cNvSpPr txBox="1"/>
          <p:nvPr/>
        </p:nvSpPr>
        <p:spPr>
          <a:xfrm>
            <a:off x="683568" y="3564305"/>
            <a:ext cx="3539099" cy="584775"/>
          </a:xfrm>
          <a:prstGeom prst="rect">
            <a:avLst/>
          </a:prstGeom>
          <a:noFill/>
        </p:spPr>
        <p:txBody>
          <a:bodyPr wrap="square" rtlCol="0">
            <a:spAutoFit/>
          </a:bodyPr>
          <a:lstStyle/>
          <a:p>
            <a:r>
              <a:rPr lang="en-US" sz="800">
                <a:solidFill>
                  <a:schemeClr val="tx1">
                    <a:lumMod val="50000"/>
                  </a:schemeClr>
                </a:solidFill>
              </a:rPr>
              <a:t>The Resiliency Working Group provides guidance, support, and coordination of resiliency efforts within the Iowa DOT. This includes proactive efforts to increase the system resiliency and response efforts to restore the operation of the system after a disruption.</a:t>
            </a:r>
          </a:p>
        </p:txBody>
      </p:sp>
      <p:sp>
        <p:nvSpPr>
          <p:cNvPr id="22" name="TextBox 21"/>
          <p:cNvSpPr txBox="1"/>
          <p:nvPr/>
        </p:nvSpPr>
        <p:spPr>
          <a:xfrm>
            <a:off x="683568" y="4272191"/>
            <a:ext cx="3738563" cy="261610"/>
          </a:xfrm>
          <a:prstGeom prst="rect">
            <a:avLst/>
          </a:prstGeom>
          <a:noFill/>
        </p:spPr>
        <p:txBody>
          <a:bodyPr wrap="square" rtlCol="0">
            <a:spAutoFit/>
          </a:bodyPr>
          <a:lstStyle/>
          <a:p>
            <a:r>
              <a:rPr lang="en-US" sz="1100" b="1">
                <a:solidFill>
                  <a:schemeClr val="bg1">
                    <a:lumMod val="50000"/>
                  </a:schemeClr>
                </a:solidFill>
                <a:latin typeface="Century Gothic" panose="020B0502020202020204" pitchFamily="34" charset="0"/>
                <a:cs typeface="Arial" panose="020B0604020202020204" pitchFamily="34" charset="0"/>
              </a:rPr>
              <a:t>Mission</a:t>
            </a:r>
          </a:p>
        </p:txBody>
      </p:sp>
      <p:sp>
        <p:nvSpPr>
          <p:cNvPr id="28" name="Rounded Rectangle 27"/>
          <p:cNvSpPr/>
          <p:nvPr/>
        </p:nvSpPr>
        <p:spPr>
          <a:xfrm>
            <a:off x="323528" y="2183959"/>
            <a:ext cx="288032" cy="288032"/>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683567" y="4496656"/>
            <a:ext cx="3539099" cy="707886"/>
          </a:xfrm>
          <a:prstGeom prst="rect">
            <a:avLst/>
          </a:prstGeom>
          <a:noFill/>
        </p:spPr>
        <p:txBody>
          <a:bodyPr wrap="square" rtlCol="0">
            <a:spAutoFit/>
          </a:bodyPr>
          <a:lstStyle/>
          <a:p>
            <a:r>
              <a:rPr lang="en-US" sz="800">
                <a:solidFill>
                  <a:schemeClr val="tx1">
                    <a:lumMod val="50000"/>
                  </a:schemeClr>
                </a:solidFill>
              </a:rPr>
              <a:t>The mission of the Resiliency Working Group is to properly prepare for and reduce the impact of future disruptions to Iowa’s transportation system, which is consistent with the department’s mission of getting our customers to their destination safely, efficiently, and conveniently.</a:t>
            </a:r>
            <a:endParaRPr lang="en-US" sz="100">
              <a:solidFill>
                <a:schemeClr val="tx1">
                  <a:lumMod val="50000"/>
                </a:schemeClr>
              </a:solidFill>
              <a:latin typeface="Century Gothic" panose="020B0502020202020204" pitchFamily="34" charset="0"/>
              <a:cs typeface="Arial" panose="020B0604020202020204" pitchFamily="34" charset="0"/>
            </a:endParaRPr>
          </a:p>
        </p:txBody>
      </p:sp>
      <p:sp>
        <p:nvSpPr>
          <p:cNvPr id="25" name="TextBox 24"/>
          <p:cNvSpPr txBox="1"/>
          <p:nvPr/>
        </p:nvSpPr>
        <p:spPr>
          <a:xfrm>
            <a:off x="683568" y="5234717"/>
            <a:ext cx="3738563" cy="261610"/>
          </a:xfrm>
          <a:prstGeom prst="rect">
            <a:avLst/>
          </a:prstGeom>
          <a:noFill/>
        </p:spPr>
        <p:txBody>
          <a:bodyPr wrap="square" rtlCol="0">
            <a:spAutoFit/>
          </a:bodyPr>
          <a:lstStyle/>
          <a:p>
            <a:r>
              <a:rPr lang="en-US" sz="1100" b="1">
                <a:solidFill>
                  <a:schemeClr val="bg1">
                    <a:lumMod val="50000"/>
                  </a:schemeClr>
                </a:solidFill>
                <a:latin typeface="Century Gothic" panose="020B0502020202020204" pitchFamily="34" charset="0"/>
                <a:cs typeface="Arial" panose="020B0604020202020204" pitchFamily="34" charset="0"/>
              </a:rPr>
              <a:t>Performance Measures</a:t>
            </a:r>
          </a:p>
        </p:txBody>
      </p:sp>
      <p:sp>
        <p:nvSpPr>
          <p:cNvPr id="27" name="TextBox 26"/>
          <p:cNvSpPr txBox="1"/>
          <p:nvPr/>
        </p:nvSpPr>
        <p:spPr>
          <a:xfrm>
            <a:off x="683568" y="5466710"/>
            <a:ext cx="3539099" cy="215444"/>
          </a:xfrm>
          <a:prstGeom prst="rect">
            <a:avLst/>
          </a:prstGeom>
          <a:noFill/>
        </p:spPr>
        <p:txBody>
          <a:bodyPr wrap="square" rtlCol="0">
            <a:spAutoFit/>
          </a:bodyPr>
          <a:lstStyle/>
          <a:p>
            <a:r>
              <a:rPr lang="en-US" sz="800">
                <a:solidFill>
                  <a:schemeClr val="tx1">
                    <a:lumMod val="50000"/>
                  </a:schemeClr>
                </a:solidFill>
                <a:latin typeface="Century Gothic" panose="020B0502020202020204" pitchFamily="34" charset="0"/>
                <a:cs typeface="Arial" panose="020B0604020202020204" pitchFamily="34" charset="0"/>
              </a:rPr>
              <a:t>Robustness, Redundancy, Resourcefulness, and Rapidity </a:t>
            </a:r>
          </a:p>
        </p:txBody>
      </p:sp>
      <p:sp>
        <p:nvSpPr>
          <p:cNvPr id="29" name="Rounded Rectangle 28"/>
          <p:cNvSpPr/>
          <p:nvPr/>
        </p:nvSpPr>
        <p:spPr>
          <a:xfrm>
            <a:off x="323528" y="3336087"/>
            <a:ext cx="288032" cy="28803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323528" y="4272191"/>
            <a:ext cx="288032" cy="28803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323528" y="5208295"/>
            <a:ext cx="288032" cy="288032"/>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tle 1">
            <a:extLst>
              <a:ext uri="{FF2B5EF4-FFF2-40B4-BE49-F238E27FC236}">
                <a16:creationId xmlns:a16="http://schemas.microsoft.com/office/drawing/2014/main" id="{B9301417-4A9D-44D9-8D8D-BAD9224D5FB2}"/>
              </a:ext>
            </a:extLst>
          </p:cNvPr>
          <p:cNvSpPr txBox="1">
            <a:spLocks/>
          </p:cNvSpPr>
          <p:nvPr/>
        </p:nvSpPr>
        <p:spPr>
          <a:xfrm>
            <a:off x="457200" y="1195428"/>
            <a:ext cx="8229600" cy="86542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dirty="0">
                <a:latin typeface="Calibri Light" panose="020F0302020204030204" pitchFamily="34" charset="0"/>
                <a:cs typeface="Calibri Light" panose="020F0302020204030204" pitchFamily="34" charset="0"/>
              </a:rPr>
              <a:t>Resiliency Working Group (RWG) </a:t>
            </a:r>
          </a:p>
        </p:txBody>
      </p:sp>
      <p:sp>
        <p:nvSpPr>
          <p:cNvPr id="4" name="TextBox 3">
            <a:extLst>
              <a:ext uri="{FF2B5EF4-FFF2-40B4-BE49-F238E27FC236}">
                <a16:creationId xmlns:a16="http://schemas.microsoft.com/office/drawing/2014/main" id="{3E9A2D6A-8CDC-457D-B2C3-780E538AC769}"/>
              </a:ext>
            </a:extLst>
          </p:cNvPr>
          <p:cNvSpPr txBox="1"/>
          <p:nvPr/>
        </p:nvSpPr>
        <p:spPr>
          <a:xfrm>
            <a:off x="6228184" y="3789040"/>
            <a:ext cx="2001416" cy="1200329"/>
          </a:xfrm>
          <a:prstGeom prst="rect">
            <a:avLst/>
          </a:prstGeom>
          <a:solidFill>
            <a:schemeClr val="bg1"/>
          </a:solidFill>
          <a:ln>
            <a:solidFill>
              <a:schemeClr val="tx1">
                <a:lumMod val="50000"/>
              </a:schemeClr>
            </a:solidFill>
          </a:ln>
        </p:spPr>
        <p:txBody>
          <a:bodyPr wrap="square" rtlCol="0">
            <a:spAutoFit/>
          </a:bodyPr>
          <a:lstStyle/>
          <a:p>
            <a:r>
              <a:rPr lang="en-US">
                <a:solidFill>
                  <a:srgbClr val="FF0000"/>
                </a:solidFill>
              </a:rPr>
              <a:t>Replace with screenshots of Resiliency Group Charter</a:t>
            </a:r>
          </a:p>
        </p:txBody>
      </p:sp>
      <p:pic>
        <p:nvPicPr>
          <p:cNvPr id="5" name="Picture 4">
            <a:extLst>
              <a:ext uri="{FF2B5EF4-FFF2-40B4-BE49-F238E27FC236}">
                <a16:creationId xmlns:a16="http://schemas.microsoft.com/office/drawing/2014/main" id="{E53CF50E-DB3C-43EC-940E-607497A7D089}"/>
              </a:ext>
            </a:extLst>
          </p:cNvPr>
          <p:cNvPicPr>
            <a:picLocks noChangeAspect="1"/>
          </p:cNvPicPr>
          <p:nvPr/>
        </p:nvPicPr>
        <p:blipFill>
          <a:blip r:embed="rId4"/>
          <a:stretch>
            <a:fillRect/>
          </a:stretch>
        </p:blipFill>
        <p:spPr>
          <a:xfrm>
            <a:off x="5634818" y="2327975"/>
            <a:ext cx="3329669" cy="4195757"/>
          </a:xfrm>
          <a:prstGeom prst="rect">
            <a:avLst/>
          </a:prstGeom>
          <a:ln>
            <a:solidFill>
              <a:schemeClr val="tx1">
                <a:lumMod val="50000"/>
              </a:schemeClr>
            </a:solidFill>
          </a:ln>
        </p:spPr>
      </p:pic>
    </p:spTree>
    <p:extLst>
      <p:ext uri="{BB962C8B-B14F-4D97-AF65-F5344CB8AC3E}">
        <p14:creationId xmlns:p14="http://schemas.microsoft.com/office/powerpoint/2010/main" val="7334929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EBFDB7D-DD97-44CE-AFFB-458781A3DB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posing for a photo&#10;&#10;Description automatically generated">
            <a:extLst>
              <a:ext uri="{FF2B5EF4-FFF2-40B4-BE49-F238E27FC236}">
                <a16:creationId xmlns:a16="http://schemas.microsoft.com/office/drawing/2014/main" id="{AE20C929-1E68-4E79-9ABD-17AD8BDAB899}"/>
              </a:ext>
            </a:extLst>
          </p:cNvPr>
          <p:cNvPicPr>
            <a:picLocks noChangeAspect="1"/>
          </p:cNvPicPr>
          <p:nvPr/>
        </p:nvPicPr>
        <p:blipFill rotWithShape="1">
          <a:blip r:embed="rId2">
            <a:extLst>
              <a:ext uri="{28A0092B-C50C-407E-A947-70E740481C1C}">
                <a14:useLocalDpi xmlns:a14="http://schemas.microsoft.com/office/drawing/2010/main" val="0"/>
              </a:ext>
            </a:extLst>
          </a:blip>
          <a:srcRect l="5603" r="18340"/>
          <a:stretch/>
        </p:blipFill>
        <p:spPr>
          <a:xfrm>
            <a:off x="21" y="10"/>
            <a:ext cx="6228163" cy="6857990"/>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p:spPr>
      </p:pic>
      <p:sp>
        <p:nvSpPr>
          <p:cNvPr id="11"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70420" y="1348782"/>
            <a:ext cx="701278"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3"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470495" y="1000124"/>
            <a:ext cx="571626"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8" name="TextBox 7">
            <a:extLst>
              <a:ext uri="{FF2B5EF4-FFF2-40B4-BE49-F238E27FC236}">
                <a16:creationId xmlns:a16="http://schemas.microsoft.com/office/drawing/2014/main" id="{64BFA325-7DE1-4D21-9DB0-65D1F59E82F6}"/>
              </a:ext>
            </a:extLst>
          </p:cNvPr>
          <p:cNvSpPr txBox="1"/>
          <p:nvPr/>
        </p:nvSpPr>
        <p:spPr>
          <a:xfrm>
            <a:off x="6222512" y="2832148"/>
            <a:ext cx="3063238" cy="830997"/>
          </a:xfrm>
          <a:prstGeom prst="rect">
            <a:avLst/>
          </a:prstGeom>
          <a:noFill/>
        </p:spPr>
        <p:txBody>
          <a:bodyPr wrap="square" rtlCol="0">
            <a:spAutoFit/>
          </a:bodyPr>
          <a:lstStyle/>
          <a:p>
            <a:r>
              <a:rPr lang="en-US" sz="1600" dirty="0">
                <a:latin typeface="Calibri Light" panose="020F0302020204030204" pitchFamily="34" charset="0"/>
                <a:cs typeface="Calibri Light" panose="020F0302020204030204" pitchFamily="34" charset="0"/>
              </a:rPr>
              <a:t>“employ a programmatic method for implementing resiliency into the 5-year program” </a:t>
            </a:r>
          </a:p>
        </p:txBody>
      </p:sp>
      <p:sp>
        <p:nvSpPr>
          <p:cNvPr id="14" name="Rectangle 13">
            <a:extLst>
              <a:ext uri="{FF2B5EF4-FFF2-40B4-BE49-F238E27FC236}">
                <a16:creationId xmlns:a16="http://schemas.microsoft.com/office/drawing/2014/main" id="{1F99553D-4659-42AC-9262-A7602C797998}"/>
              </a:ext>
            </a:extLst>
          </p:cNvPr>
          <p:cNvSpPr/>
          <p:nvPr/>
        </p:nvSpPr>
        <p:spPr>
          <a:xfrm>
            <a:off x="0" y="-99392"/>
            <a:ext cx="5806707" cy="1368152"/>
          </a:xfrm>
          <a:custGeom>
            <a:avLst/>
            <a:gdLst>
              <a:gd name="connsiteX0" fmla="*/ 0 w 5729964"/>
              <a:gd name="connsiteY0" fmla="*/ 0 h 1412776"/>
              <a:gd name="connsiteX1" fmla="*/ 5729964 w 5729964"/>
              <a:gd name="connsiteY1" fmla="*/ 0 h 1412776"/>
              <a:gd name="connsiteX2" fmla="*/ 5729964 w 5729964"/>
              <a:gd name="connsiteY2" fmla="*/ 1412776 h 1412776"/>
              <a:gd name="connsiteX3" fmla="*/ 0 w 5729964"/>
              <a:gd name="connsiteY3" fmla="*/ 1412776 h 1412776"/>
              <a:gd name="connsiteX4" fmla="*/ 0 w 5729964"/>
              <a:gd name="connsiteY4" fmla="*/ 0 h 1412776"/>
              <a:gd name="connsiteX0" fmla="*/ 0 w 5729964"/>
              <a:gd name="connsiteY0" fmla="*/ 0 h 1412776"/>
              <a:gd name="connsiteX1" fmla="*/ 5729964 w 5729964"/>
              <a:gd name="connsiteY1" fmla="*/ 0 h 1412776"/>
              <a:gd name="connsiteX2" fmla="*/ 5669004 w 5729964"/>
              <a:gd name="connsiteY2" fmla="*/ 1370866 h 1412776"/>
              <a:gd name="connsiteX3" fmla="*/ 0 w 5729964"/>
              <a:gd name="connsiteY3" fmla="*/ 1412776 h 1412776"/>
              <a:gd name="connsiteX4" fmla="*/ 0 w 5729964"/>
              <a:gd name="connsiteY4" fmla="*/ 0 h 1412776"/>
              <a:gd name="connsiteX0" fmla="*/ 0 w 5729964"/>
              <a:gd name="connsiteY0" fmla="*/ 0 h 1412776"/>
              <a:gd name="connsiteX1" fmla="*/ 5729964 w 5729964"/>
              <a:gd name="connsiteY1" fmla="*/ 0 h 1412776"/>
              <a:gd name="connsiteX2" fmla="*/ 5669004 w 5729964"/>
              <a:gd name="connsiteY2" fmla="*/ 1370866 h 1412776"/>
              <a:gd name="connsiteX3" fmla="*/ 0 w 5729964"/>
              <a:gd name="connsiteY3" fmla="*/ 1412776 h 1412776"/>
              <a:gd name="connsiteX4" fmla="*/ 0 w 5729964"/>
              <a:gd name="connsiteY4" fmla="*/ 0 h 1412776"/>
              <a:gd name="connsiteX0" fmla="*/ 0 w 5669004"/>
              <a:gd name="connsiteY0" fmla="*/ 0 h 1412776"/>
              <a:gd name="connsiteX1" fmla="*/ 5402304 w 5669004"/>
              <a:gd name="connsiteY1" fmla="*/ 60960 h 1412776"/>
              <a:gd name="connsiteX2" fmla="*/ 5669004 w 5669004"/>
              <a:gd name="connsiteY2" fmla="*/ 1370866 h 1412776"/>
              <a:gd name="connsiteX3" fmla="*/ 0 w 5669004"/>
              <a:gd name="connsiteY3" fmla="*/ 1412776 h 1412776"/>
              <a:gd name="connsiteX4" fmla="*/ 0 w 5669004"/>
              <a:gd name="connsiteY4" fmla="*/ 0 h 1412776"/>
              <a:gd name="connsiteX0" fmla="*/ 0 w 5669004"/>
              <a:gd name="connsiteY0" fmla="*/ 0 h 1412776"/>
              <a:gd name="connsiteX1" fmla="*/ 5402304 w 5669004"/>
              <a:gd name="connsiteY1" fmla="*/ 60960 h 1412776"/>
              <a:gd name="connsiteX2" fmla="*/ 5669004 w 5669004"/>
              <a:gd name="connsiteY2" fmla="*/ 1370866 h 1412776"/>
              <a:gd name="connsiteX3" fmla="*/ 0 w 5669004"/>
              <a:gd name="connsiteY3" fmla="*/ 1412776 h 1412776"/>
              <a:gd name="connsiteX4" fmla="*/ 0 w 5669004"/>
              <a:gd name="connsiteY4" fmla="*/ 0 h 1412776"/>
              <a:gd name="connsiteX0" fmla="*/ 0 w 5669004"/>
              <a:gd name="connsiteY0" fmla="*/ 0 h 1412776"/>
              <a:gd name="connsiteX1" fmla="*/ 5318484 w 5669004"/>
              <a:gd name="connsiteY1" fmla="*/ 114300 h 1412776"/>
              <a:gd name="connsiteX2" fmla="*/ 5669004 w 5669004"/>
              <a:gd name="connsiteY2" fmla="*/ 1370866 h 1412776"/>
              <a:gd name="connsiteX3" fmla="*/ 0 w 5669004"/>
              <a:gd name="connsiteY3" fmla="*/ 1412776 h 1412776"/>
              <a:gd name="connsiteX4" fmla="*/ 0 w 5669004"/>
              <a:gd name="connsiteY4" fmla="*/ 0 h 1412776"/>
              <a:gd name="connsiteX0" fmla="*/ 0 w 5669004"/>
              <a:gd name="connsiteY0" fmla="*/ 0 h 1412776"/>
              <a:gd name="connsiteX1" fmla="*/ 5318484 w 5669004"/>
              <a:gd name="connsiteY1" fmla="*/ 114300 h 1412776"/>
              <a:gd name="connsiteX2" fmla="*/ 5669004 w 5669004"/>
              <a:gd name="connsiteY2" fmla="*/ 1370866 h 1412776"/>
              <a:gd name="connsiteX3" fmla="*/ 0 w 5669004"/>
              <a:gd name="connsiteY3" fmla="*/ 1412776 h 1412776"/>
              <a:gd name="connsiteX4" fmla="*/ 0 w 5669004"/>
              <a:gd name="connsiteY4" fmla="*/ 0 h 1412776"/>
              <a:gd name="connsiteX0" fmla="*/ 0 w 5669004"/>
              <a:gd name="connsiteY0" fmla="*/ 0 h 1412776"/>
              <a:gd name="connsiteX1" fmla="*/ 5355681 w 5669004"/>
              <a:gd name="connsiteY1" fmla="*/ 106432 h 1412776"/>
              <a:gd name="connsiteX2" fmla="*/ 5669004 w 5669004"/>
              <a:gd name="connsiteY2" fmla="*/ 1370866 h 1412776"/>
              <a:gd name="connsiteX3" fmla="*/ 0 w 5669004"/>
              <a:gd name="connsiteY3" fmla="*/ 1412776 h 1412776"/>
              <a:gd name="connsiteX4" fmla="*/ 0 w 5669004"/>
              <a:gd name="connsiteY4" fmla="*/ 0 h 1412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9004" h="1412776">
                <a:moveTo>
                  <a:pt x="0" y="0"/>
                </a:moveTo>
                <a:lnTo>
                  <a:pt x="5355681" y="106432"/>
                </a:lnTo>
                <a:cubicBezTo>
                  <a:pt x="5430611" y="559577"/>
                  <a:pt x="5559784" y="929151"/>
                  <a:pt x="5669004" y="1370866"/>
                </a:cubicBezTo>
                <a:lnTo>
                  <a:pt x="0" y="1412776"/>
                </a:lnTo>
                <a:lnTo>
                  <a:pt x="0" y="0"/>
                </a:lnTo>
                <a:close/>
              </a:path>
            </a:pathLst>
          </a:custGeom>
          <a:solidFill>
            <a:schemeClr val="tx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14A5351-1EA1-466A-A94B-7C709D24347B}"/>
              </a:ext>
            </a:extLst>
          </p:cNvPr>
          <p:cNvSpPr txBox="1"/>
          <p:nvPr/>
        </p:nvSpPr>
        <p:spPr>
          <a:xfrm>
            <a:off x="-252536" y="123675"/>
            <a:ext cx="6059243" cy="830997"/>
          </a:xfrm>
          <a:prstGeom prst="rect">
            <a:avLst/>
          </a:prstGeom>
          <a:noFill/>
        </p:spPr>
        <p:txBody>
          <a:bodyPr wrap="square" rtlCol="0">
            <a:spAutoFit/>
          </a:bodyPr>
          <a:lstStyle/>
          <a:p>
            <a:pPr algn="ctr"/>
            <a:r>
              <a:rPr lang="en-US" sz="2400" b="1" dirty="0">
                <a:solidFill>
                  <a:schemeClr val="bg1"/>
                </a:solidFill>
                <a:latin typeface="Calibri Light" panose="020F0302020204030204" pitchFamily="34" charset="0"/>
                <a:cs typeface="Calibri Light" panose="020F0302020204030204" pitchFamily="34" charset="0"/>
              </a:rPr>
              <a:t>Resiliency and Sustainability Working Group’s Visioning Workshop Nov 2021</a:t>
            </a:r>
          </a:p>
        </p:txBody>
      </p:sp>
      <p:sp>
        <p:nvSpPr>
          <p:cNvPr id="19" name="TextBox 18">
            <a:extLst>
              <a:ext uri="{FF2B5EF4-FFF2-40B4-BE49-F238E27FC236}">
                <a16:creationId xmlns:a16="http://schemas.microsoft.com/office/drawing/2014/main" id="{851E0566-F95A-489E-8933-9C82E0A2FDDA}"/>
              </a:ext>
            </a:extLst>
          </p:cNvPr>
          <p:cNvSpPr txBox="1"/>
          <p:nvPr/>
        </p:nvSpPr>
        <p:spPr>
          <a:xfrm>
            <a:off x="6148801" y="2472108"/>
            <a:ext cx="3063238" cy="400110"/>
          </a:xfrm>
          <a:prstGeom prst="rect">
            <a:avLst/>
          </a:prstGeom>
          <a:noFill/>
        </p:spPr>
        <p:txBody>
          <a:bodyPr wrap="square" rtlCol="0">
            <a:spAutoFit/>
          </a:bodyPr>
          <a:lstStyle/>
          <a:p>
            <a:r>
              <a:rPr lang="en-US" sz="2000" b="1" dirty="0">
                <a:latin typeface="Calibri Light" panose="020F0302020204030204" pitchFamily="34" charset="0"/>
                <a:cs typeface="Calibri Light" panose="020F0302020204030204" pitchFamily="34" charset="0"/>
              </a:rPr>
              <a:t>Strategies Identified</a:t>
            </a:r>
          </a:p>
        </p:txBody>
      </p:sp>
      <p:sp>
        <p:nvSpPr>
          <p:cNvPr id="2" name="TextBox 1">
            <a:extLst>
              <a:ext uri="{FF2B5EF4-FFF2-40B4-BE49-F238E27FC236}">
                <a16:creationId xmlns:a16="http://schemas.microsoft.com/office/drawing/2014/main" id="{F7327E1E-29F7-46AB-B41F-F579CEAAF7AE}"/>
              </a:ext>
            </a:extLst>
          </p:cNvPr>
          <p:cNvSpPr txBox="1"/>
          <p:nvPr/>
        </p:nvSpPr>
        <p:spPr>
          <a:xfrm>
            <a:off x="8590058" y="139064"/>
            <a:ext cx="553921" cy="400110"/>
          </a:xfrm>
          <a:prstGeom prst="rect">
            <a:avLst/>
          </a:prstGeom>
          <a:noFill/>
        </p:spPr>
        <p:txBody>
          <a:bodyPr wrap="square" rtlCol="0">
            <a:spAutoFit/>
          </a:bodyPr>
          <a:lstStyle/>
          <a:p>
            <a:r>
              <a:rPr lang="en-US" sz="2000" dirty="0">
                <a:solidFill>
                  <a:schemeClr val="bg2"/>
                </a:solidFill>
              </a:rPr>
              <a:t>11</a:t>
            </a:r>
          </a:p>
        </p:txBody>
      </p:sp>
    </p:spTree>
    <p:extLst>
      <p:ext uri="{BB962C8B-B14F-4D97-AF65-F5344CB8AC3E}">
        <p14:creationId xmlns:p14="http://schemas.microsoft.com/office/powerpoint/2010/main" val="2125858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D34BA-BCB7-414E-8AC5-DE54E1456D5E}"/>
              </a:ext>
            </a:extLst>
          </p:cNvPr>
          <p:cNvSpPr>
            <a:spLocks noGrp="1"/>
          </p:cNvSpPr>
          <p:nvPr>
            <p:ph type="title"/>
          </p:nvPr>
        </p:nvSpPr>
        <p:spPr>
          <a:xfrm>
            <a:off x="467544" y="1340768"/>
            <a:ext cx="7920880" cy="965523"/>
          </a:xfrm>
        </p:spPr>
        <p:txBody>
          <a:bodyPr>
            <a:noAutofit/>
          </a:bodyPr>
          <a:lstStyle/>
          <a:p>
            <a:r>
              <a:rPr lang="en-US" sz="3200" dirty="0"/>
              <a:t>Framework for Screening &amp; Prioritization</a:t>
            </a:r>
          </a:p>
        </p:txBody>
      </p:sp>
      <p:sp>
        <p:nvSpPr>
          <p:cNvPr id="3" name="Content Placeholder 2">
            <a:extLst>
              <a:ext uri="{FF2B5EF4-FFF2-40B4-BE49-F238E27FC236}">
                <a16:creationId xmlns:a16="http://schemas.microsoft.com/office/drawing/2014/main" id="{774A1D7A-DA63-4D19-914B-AD6B4190F295}"/>
              </a:ext>
            </a:extLst>
          </p:cNvPr>
          <p:cNvSpPr>
            <a:spLocks noGrp="1"/>
          </p:cNvSpPr>
          <p:nvPr>
            <p:ph idx="1"/>
          </p:nvPr>
        </p:nvSpPr>
        <p:spPr/>
        <p:txBody>
          <a:bodyPr>
            <a:normAutofit fontScale="62500" lnSpcReduction="20000"/>
          </a:bodyPr>
          <a:lstStyle/>
          <a:p>
            <a:r>
              <a:rPr lang="en-US" sz="3200" dirty="0"/>
              <a:t>Impetus for creating this framework: Visioning Workshop strategy and new Promoting Resilient Operations for Transformative, Cost-saving Transportation (</a:t>
            </a:r>
            <a:r>
              <a:rPr lang="en-US" dirty="0"/>
              <a:t>PROTECT) formula program</a:t>
            </a:r>
          </a:p>
          <a:p>
            <a:pPr lvl="1"/>
            <a:r>
              <a:rPr lang="en-US" dirty="0"/>
              <a:t>2 Screening Phases:</a:t>
            </a:r>
          </a:p>
          <a:p>
            <a:pPr lvl="2"/>
            <a:r>
              <a:rPr lang="en-US" dirty="0"/>
              <a:t>Project location is in an area that has been or is likely to be impacted by natural disruptive events. </a:t>
            </a:r>
          </a:p>
          <a:p>
            <a:pPr lvl="2"/>
            <a:r>
              <a:rPr lang="en-US" dirty="0"/>
              <a:t>Project is eligible for PROTECT funding.</a:t>
            </a:r>
          </a:p>
          <a:p>
            <a:pPr lvl="1"/>
            <a:r>
              <a:rPr lang="en-US" dirty="0"/>
              <a:t>Prioritization Phase:</a:t>
            </a:r>
          </a:p>
          <a:p>
            <a:pPr lvl="2"/>
            <a:r>
              <a:rPr lang="en-US" dirty="0"/>
              <a:t>Projects are evaluated based on their relative criticality to the system.</a:t>
            </a:r>
          </a:p>
          <a:p>
            <a:pPr lvl="2"/>
            <a:r>
              <a:rPr lang="en-US" dirty="0"/>
              <a:t>Potential tie breaks are resolved by evaluating remaining service life of the impacted pavements. </a:t>
            </a:r>
          </a:p>
          <a:p>
            <a:pPr lvl="1"/>
            <a:r>
              <a:rPr lang="en-US" dirty="0"/>
              <a:t>Recommendation Phase:</a:t>
            </a:r>
          </a:p>
          <a:p>
            <a:pPr lvl="2"/>
            <a:r>
              <a:rPr lang="en-US" dirty="0"/>
              <a:t>Candidate projects would be reviewed by the RWG with a recommendation to Executive Leadership.</a:t>
            </a:r>
          </a:p>
          <a:p>
            <a:pPr lvl="2"/>
            <a:r>
              <a:rPr lang="en-US" dirty="0"/>
              <a:t>Selected resilience projects would then be added to the candidates list for future programming consideration by the Commission.</a:t>
            </a:r>
          </a:p>
        </p:txBody>
      </p:sp>
    </p:spTree>
    <p:extLst>
      <p:ext uri="{BB962C8B-B14F-4D97-AF65-F5344CB8AC3E}">
        <p14:creationId xmlns:p14="http://schemas.microsoft.com/office/powerpoint/2010/main" val="3053038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D844233-4064-439D-B861-39784D2D876C}"/>
              </a:ext>
            </a:extLst>
          </p:cNvPr>
          <p:cNvSpPr txBox="1"/>
          <p:nvPr/>
        </p:nvSpPr>
        <p:spPr>
          <a:xfrm>
            <a:off x="759024" y="2844225"/>
            <a:ext cx="33843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PROTECT</a:t>
            </a:r>
          </a:p>
        </p:txBody>
      </p:sp>
      <p:sp>
        <p:nvSpPr>
          <p:cNvPr id="10" name="TextBox 9">
            <a:extLst>
              <a:ext uri="{FF2B5EF4-FFF2-40B4-BE49-F238E27FC236}">
                <a16:creationId xmlns:a16="http://schemas.microsoft.com/office/drawing/2014/main" id="{2E6322C2-F047-4631-9421-A968BDFB4952}"/>
              </a:ext>
            </a:extLst>
          </p:cNvPr>
          <p:cNvSpPr txBox="1"/>
          <p:nvPr/>
        </p:nvSpPr>
        <p:spPr>
          <a:xfrm>
            <a:off x="759024" y="3267562"/>
            <a:ext cx="38164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Program</a:t>
            </a:r>
          </a:p>
        </p:txBody>
      </p:sp>
    </p:spTree>
    <p:extLst>
      <p:ext uri="{BB962C8B-B14F-4D97-AF65-F5344CB8AC3E}">
        <p14:creationId xmlns:p14="http://schemas.microsoft.com/office/powerpoint/2010/main" val="13039021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467544" y="1484784"/>
            <a:ext cx="8208912" cy="4896544"/>
          </a:xfrm>
          <a:prstGeom prst="rect">
            <a:avLst/>
          </a:prstGeom>
        </p:spPr>
        <p:txBody>
          <a:bodyPr vert="horz" lIns="91440" tIns="45720" rIns="91440" bIns="45720" rtlCol="0">
            <a:normAutofit fontScale="92500" lnSpcReduction="20000"/>
          </a:bodyPr>
          <a:lstStyle/>
          <a:p>
            <a:r>
              <a:rPr lang="en-US" sz="3000" dirty="0">
                <a:latin typeface="Calibri Light" panose="020F0302020204030204" pitchFamily="34" charset="0"/>
                <a:cs typeface="Calibri Light" panose="020F0302020204030204" pitchFamily="34" charset="0"/>
              </a:rPr>
              <a:t>Promoting Resilient Operations for Transformative, Cost-saving Transportation (PROTECT) Program</a:t>
            </a:r>
          </a:p>
          <a:p>
            <a:pPr lvl="1"/>
            <a:r>
              <a:rPr lang="en-US" sz="2400" dirty="0">
                <a:latin typeface="Calibri Light" panose="020F0302020204030204" pitchFamily="34" charset="0"/>
                <a:cs typeface="Calibri Light" panose="020F0302020204030204" pitchFamily="34" charset="0"/>
              </a:rPr>
              <a:t>Purpose</a:t>
            </a:r>
          </a:p>
          <a:p>
            <a:pPr lvl="3"/>
            <a:r>
              <a:rPr lang="en-US" dirty="0">
                <a:latin typeface="Calibri Light" panose="020F0302020204030204" pitchFamily="34" charset="0"/>
                <a:cs typeface="Calibri Light" panose="020F0302020204030204" pitchFamily="34" charset="0"/>
              </a:rPr>
              <a:t>Iowa’s share of Apportioned Federal Formula Funding is approximately $18.4 million for FFY 2023</a:t>
            </a:r>
          </a:p>
          <a:p>
            <a:pPr lvl="4"/>
            <a:r>
              <a:rPr lang="en-US" dirty="0">
                <a:latin typeface="Calibri Light" panose="020F0302020204030204" pitchFamily="34" charset="0"/>
                <a:cs typeface="Calibri Light" panose="020F0302020204030204" pitchFamily="34" charset="0"/>
              </a:rPr>
              <a:t>Funds apportioned to the state may be used for natural infrastructure or the construction or modification of storm surge, flood protection, or aquatic ecosystem restoration elements that are functionally connected to a transportation improvement. </a:t>
            </a:r>
          </a:p>
          <a:p>
            <a:pPr lvl="4"/>
            <a:r>
              <a:rPr lang="en-US" dirty="0">
                <a:latin typeface="Calibri Light" panose="020F0302020204030204" pitchFamily="34" charset="0"/>
                <a:cs typeface="Calibri Light" panose="020F0302020204030204" pitchFamily="34" charset="0"/>
              </a:rPr>
              <a:t>Guidance released on 7/29/2022</a:t>
            </a:r>
          </a:p>
          <a:p>
            <a:pPr lvl="3"/>
            <a:r>
              <a:rPr lang="en-US" dirty="0">
                <a:latin typeface="Calibri Light" panose="020F0302020204030204" pitchFamily="34" charset="0"/>
                <a:cs typeface="Calibri Light" panose="020F0302020204030204" pitchFamily="34" charset="0"/>
              </a:rPr>
              <a:t>Discretionary Competitive Funding</a:t>
            </a:r>
          </a:p>
          <a:p>
            <a:pPr lvl="4"/>
            <a:r>
              <a:rPr lang="en-US" dirty="0">
                <a:latin typeface="Calibri Light" panose="020F0302020204030204" pitchFamily="34" charset="0"/>
                <a:cs typeface="Calibri Light" panose="020F0302020204030204" pitchFamily="34" charset="0"/>
              </a:rPr>
              <a:t>Planning Grants</a:t>
            </a:r>
          </a:p>
          <a:p>
            <a:pPr lvl="4"/>
            <a:r>
              <a:rPr lang="en-US" dirty="0">
                <a:latin typeface="Calibri Light" panose="020F0302020204030204" pitchFamily="34" charset="0"/>
                <a:cs typeface="Calibri Light" panose="020F0302020204030204" pitchFamily="34" charset="0"/>
              </a:rPr>
              <a:t>Resilience Improvement Grants</a:t>
            </a:r>
          </a:p>
          <a:p>
            <a:pPr lvl="4"/>
            <a:r>
              <a:rPr lang="en-US" dirty="0">
                <a:latin typeface="Calibri Light" panose="020F0302020204030204" pitchFamily="34" charset="0"/>
                <a:cs typeface="Calibri Light" panose="020F0302020204030204" pitchFamily="34" charset="0"/>
              </a:rPr>
              <a:t>Community Resilience and Evacuation Route Grants</a:t>
            </a:r>
          </a:p>
          <a:p>
            <a:pPr lvl="4"/>
            <a:r>
              <a:rPr lang="en-US" dirty="0">
                <a:latin typeface="Calibri Light" panose="020F0302020204030204" pitchFamily="34" charset="0"/>
                <a:cs typeface="Calibri Light" panose="020F0302020204030204" pitchFamily="34" charset="0"/>
              </a:rPr>
              <a:t>At-Risk Coastal Infrastructure</a:t>
            </a:r>
          </a:p>
          <a:p>
            <a:pPr lvl="4"/>
            <a:endParaRPr lang="en-US" dirty="0">
              <a:solidFill>
                <a:schemeClr val="tx1">
                  <a:lumMod val="50000"/>
                </a:schemeClr>
              </a:solidFill>
            </a:endParaRPr>
          </a:p>
        </p:txBody>
      </p:sp>
    </p:spTree>
    <p:extLst>
      <p:ext uri="{BB962C8B-B14F-4D97-AF65-F5344CB8AC3E}">
        <p14:creationId xmlns:p14="http://schemas.microsoft.com/office/powerpoint/2010/main" val="2240928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467544" y="1484784"/>
            <a:ext cx="8208912" cy="4896544"/>
          </a:xfrm>
          <a:prstGeom prst="rect">
            <a:avLst/>
          </a:prstGeom>
        </p:spPr>
        <p:txBody>
          <a:bodyPr vert="horz" lIns="91440" tIns="45720" rIns="91440" bIns="45720" rtlCol="0">
            <a:normAutofit/>
          </a:bodyPr>
          <a:lstStyle/>
          <a:p>
            <a:r>
              <a:rPr lang="en-US" sz="2800" dirty="0">
                <a:latin typeface="Calibri Light" panose="020F0302020204030204" pitchFamily="34" charset="0"/>
                <a:cs typeface="Calibri Light" panose="020F0302020204030204" pitchFamily="34" charset="0"/>
              </a:rPr>
              <a:t>PROTECT Program</a:t>
            </a:r>
          </a:p>
          <a:p>
            <a:pPr lvl="1"/>
            <a:r>
              <a:rPr lang="en-US" sz="2200" dirty="0">
                <a:latin typeface="Calibri Light" panose="020F0302020204030204" pitchFamily="34" charset="0"/>
                <a:cs typeface="Calibri Light" panose="020F0302020204030204" pitchFamily="34" charset="0"/>
              </a:rPr>
              <a:t>Resilience Improvement Plan</a:t>
            </a:r>
          </a:p>
          <a:p>
            <a:pPr lvl="2"/>
            <a:r>
              <a:rPr lang="en-US" sz="2000" dirty="0">
                <a:latin typeface="Calibri Light" panose="020F0302020204030204" pitchFamily="34" charset="0"/>
                <a:cs typeface="Calibri Light" panose="020F0302020204030204" pitchFamily="34" charset="0"/>
              </a:rPr>
              <a:t>Voluntary planning component</a:t>
            </a:r>
          </a:p>
          <a:p>
            <a:pPr lvl="3"/>
            <a:r>
              <a:rPr lang="en-US" sz="1600" dirty="0">
                <a:latin typeface="Calibri Light" panose="020F0302020204030204" pitchFamily="34" charset="0"/>
                <a:cs typeface="Calibri Light" panose="020F0302020204030204" pitchFamily="34" charset="0"/>
              </a:rPr>
              <a:t>Development of a resilience Improvement plan may reduce the non-federal cost share of a project by up to 10 percent.</a:t>
            </a:r>
          </a:p>
          <a:p>
            <a:pPr lvl="3"/>
            <a:r>
              <a:rPr lang="en-US" sz="1600" dirty="0">
                <a:latin typeface="Calibri Light" panose="020F0302020204030204" pitchFamily="34" charset="0"/>
                <a:cs typeface="Calibri Light" panose="020F0302020204030204" pitchFamily="34" charset="0"/>
              </a:rPr>
              <a:t>Plan contents:</a:t>
            </a:r>
          </a:p>
          <a:p>
            <a:pPr lvl="4"/>
            <a:r>
              <a:rPr lang="en-US" sz="1600" dirty="0">
                <a:latin typeface="Calibri Light" panose="020F0302020204030204" pitchFamily="34" charset="0"/>
                <a:cs typeface="Calibri Light" panose="020F0302020204030204" pitchFamily="34" charset="0"/>
              </a:rPr>
              <a:t>Systemic approach</a:t>
            </a:r>
          </a:p>
          <a:p>
            <a:pPr lvl="4"/>
            <a:r>
              <a:rPr lang="en-US" sz="1600" dirty="0">
                <a:latin typeface="Calibri Light" panose="020F0302020204030204" pitchFamily="34" charset="0"/>
                <a:cs typeface="Calibri Light" panose="020F0302020204030204" pitchFamily="34" charset="0"/>
              </a:rPr>
              <a:t>Risk based assessments</a:t>
            </a:r>
          </a:p>
          <a:p>
            <a:pPr lvl="4"/>
            <a:r>
              <a:rPr lang="en-US" sz="1600" dirty="0">
                <a:latin typeface="Calibri Light" panose="020F0302020204030204" pitchFamily="34" charset="0"/>
                <a:cs typeface="Calibri Light" panose="020F0302020204030204" pitchFamily="34" charset="0"/>
              </a:rPr>
              <a:t>Strategy development</a:t>
            </a:r>
          </a:p>
          <a:p>
            <a:pPr lvl="4"/>
            <a:r>
              <a:rPr lang="en-US" sz="1600" dirty="0">
                <a:latin typeface="Calibri Light" panose="020F0302020204030204" pitchFamily="34" charset="0"/>
                <a:cs typeface="Calibri Light" panose="020F0302020204030204" pitchFamily="34" charset="0"/>
              </a:rPr>
              <a:t>Investment plan</a:t>
            </a:r>
          </a:p>
          <a:p>
            <a:pPr lvl="2"/>
            <a:r>
              <a:rPr lang="en-US" sz="2000" dirty="0">
                <a:latin typeface="Calibri Light" panose="020F0302020204030204" pitchFamily="34" charset="0"/>
                <a:cs typeface="Calibri Light" panose="020F0302020204030204" pitchFamily="34" charset="0"/>
              </a:rPr>
              <a:t>Iowa DOT staff has initiated efforts to develop this voluntary plan.</a:t>
            </a:r>
          </a:p>
          <a:p>
            <a:pPr lvl="4"/>
            <a:endParaRPr lang="en-US" sz="1600" dirty="0">
              <a:solidFill>
                <a:schemeClr val="tx1">
                  <a:lumMod val="50000"/>
                </a:schemeClr>
              </a:solidFill>
            </a:endParaRPr>
          </a:p>
        </p:txBody>
      </p:sp>
    </p:spTree>
    <p:extLst>
      <p:ext uri="{BB962C8B-B14F-4D97-AF65-F5344CB8AC3E}">
        <p14:creationId xmlns:p14="http://schemas.microsoft.com/office/powerpoint/2010/main" val="13164490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61864" y="4066456"/>
            <a:ext cx="2286000" cy="370656"/>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347864" y="4066456"/>
            <a:ext cx="2286000" cy="370656"/>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633864" y="4066456"/>
            <a:ext cx="2286000" cy="370656"/>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347864" y="5445224"/>
            <a:ext cx="2457400" cy="738664"/>
          </a:xfrm>
          <a:prstGeom prst="rect">
            <a:avLst/>
          </a:prstGeom>
          <a:noFill/>
        </p:spPr>
        <p:txBody>
          <a:bodyPr wrap="square" rtlCol="0">
            <a:spAutoFit/>
          </a:bodyPr>
          <a:lstStyle/>
          <a:p>
            <a:pPr algn="ctr"/>
            <a:r>
              <a:rPr lang="en-US" sz="1400" b="1" dirty="0">
                <a:solidFill>
                  <a:schemeClr val="bg1">
                    <a:lumMod val="50000"/>
                  </a:schemeClr>
                </a:solidFill>
                <a:latin typeface="Century Gothic" panose="020B0502020202020204" pitchFamily="34" charset="0"/>
                <a:cs typeface="Arial" panose="020B0604020202020204" pitchFamily="34" charset="0"/>
              </a:rPr>
              <a:t>Samuel Sturtz</a:t>
            </a:r>
          </a:p>
          <a:p>
            <a:pPr algn="ctr"/>
            <a:r>
              <a:rPr lang="en-US" sz="1400" b="1" dirty="0">
                <a:solidFill>
                  <a:schemeClr val="bg1">
                    <a:lumMod val="50000"/>
                  </a:schemeClr>
                </a:solidFill>
                <a:latin typeface="Century Gothic" panose="020B0502020202020204" pitchFamily="34" charset="0"/>
                <a:cs typeface="Arial" panose="020B0604020202020204" pitchFamily="34" charset="0"/>
              </a:rPr>
              <a:t>Transportation Planner</a:t>
            </a:r>
          </a:p>
          <a:p>
            <a:pPr algn="ctr"/>
            <a:r>
              <a:rPr lang="en-US" sz="1400" b="1" dirty="0">
                <a:solidFill>
                  <a:schemeClr val="bg1">
                    <a:lumMod val="50000"/>
                  </a:schemeClr>
                </a:solidFill>
                <a:latin typeface="Century Gothic" panose="020B0502020202020204" pitchFamily="34" charset="0"/>
                <a:cs typeface="Arial" panose="020B0604020202020204" pitchFamily="34" charset="0"/>
              </a:rPr>
              <a:t>Systems Planning Bureau</a:t>
            </a:r>
          </a:p>
        </p:txBody>
      </p:sp>
      <p:sp>
        <p:nvSpPr>
          <p:cNvPr id="28" name="TextBox 27">
            <a:extLst>
              <a:ext uri="{FF2B5EF4-FFF2-40B4-BE49-F238E27FC236}">
                <a16:creationId xmlns:a16="http://schemas.microsoft.com/office/drawing/2014/main" id="{20B11247-CDAF-4DD5-BE81-B56FBF4D67D9}"/>
              </a:ext>
            </a:extLst>
          </p:cNvPr>
          <p:cNvSpPr txBox="1"/>
          <p:nvPr/>
        </p:nvSpPr>
        <p:spPr>
          <a:xfrm>
            <a:off x="107504" y="3573016"/>
            <a:ext cx="9036496" cy="369332"/>
          </a:xfrm>
          <a:prstGeom prst="rect">
            <a:avLst/>
          </a:prstGeom>
          <a:noFill/>
        </p:spPr>
        <p:txBody>
          <a:bodyPr wrap="square" rtlCol="0">
            <a:spAutoFit/>
          </a:bodyPr>
          <a:lstStyle/>
          <a:p>
            <a:pPr algn="ctr"/>
            <a:r>
              <a:rPr lang="en-US" dirty="0">
                <a:latin typeface="Century Gothic" panose="020B0502020202020204" pitchFamily="34" charset="0"/>
                <a:cs typeface="Arial" panose="020B0604020202020204" pitchFamily="34" charset="0"/>
              </a:rPr>
              <a:t>THANK YOU FOR YOUR TIME AND ATTENTION</a:t>
            </a:r>
          </a:p>
        </p:txBody>
      </p:sp>
      <p:pic>
        <p:nvPicPr>
          <p:cNvPr id="5" name="Picture 4">
            <a:extLst>
              <a:ext uri="{FF2B5EF4-FFF2-40B4-BE49-F238E27FC236}">
                <a16:creationId xmlns:a16="http://schemas.microsoft.com/office/drawing/2014/main" id="{90A748D6-E5EE-44F0-BED6-59197E46CA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5293" y="983876"/>
            <a:ext cx="2471142" cy="2021844"/>
          </a:xfrm>
          <a:prstGeom prst="rect">
            <a:avLst/>
          </a:prstGeom>
        </p:spPr>
      </p:pic>
    </p:spTree>
    <p:extLst>
      <p:ext uri="{BB962C8B-B14F-4D97-AF65-F5344CB8AC3E}">
        <p14:creationId xmlns:p14="http://schemas.microsoft.com/office/powerpoint/2010/main" val="3398219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sky, ground, nature&#10;&#10;Description automatically generated">
            <a:extLst>
              <a:ext uri="{FF2B5EF4-FFF2-40B4-BE49-F238E27FC236}">
                <a16:creationId xmlns:a16="http://schemas.microsoft.com/office/drawing/2014/main" id="{9BC2C6BC-AEF6-4803-ABEF-4281A12E3610}"/>
              </a:ext>
            </a:extLst>
          </p:cNvPr>
          <p:cNvPicPr>
            <a:picLocks noChangeAspect="1"/>
          </p:cNvPicPr>
          <p:nvPr/>
        </p:nvPicPr>
        <p:blipFill rotWithShape="1">
          <a:blip r:embed="rId3">
            <a:alphaModFix amt="65000"/>
            <a:extLst>
              <a:ext uri="{BEBA8EAE-BF5A-486C-A8C5-ECC9F3942E4B}">
                <a14:imgProps xmlns:a14="http://schemas.microsoft.com/office/drawing/2010/main">
                  <a14:imgLayer r:embed="rId4">
                    <a14:imgEffect>
                      <a14:backgroundRemoval t="9817" b="97656" l="1270" r="98340">
                        <a14:foregroundMark x1="4932" y1="46374" x2="82617" y2="53626"/>
                        <a14:foregroundMark x1="91846" y1="54505" x2="91846" y2="54505"/>
                        <a14:foregroundMark x1="34814" y1="54359" x2="34814" y2="54359"/>
                        <a14:foregroundMark x1="25635" y1="57143" x2="47705" y2="58242"/>
                        <a14:foregroundMark x1="3320" y1="45128" x2="29980" y2="48718"/>
                        <a14:foregroundMark x1="29980" y1="48718" x2="67139" y2="44542"/>
                        <a14:foregroundMark x1="67139" y1="44542" x2="79736" y2="44542"/>
                        <a14:foregroundMark x1="79736" y1="44542" x2="94043" y2="43443"/>
                        <a14:foregroundMark x1="67090" y1="64396" x2="80225" y2="77436"/>
                        <a14:foregroundMark x1="80225" y1="77436" x2="97607" y2="91648"/>
                        <a14:foregroundMark x1="7959" y1="76703" x2="76953" y2="85495"/>
                        <a14:foregroundMark x1="76953" y1="85495" x2="87549" y2="94652"/>
                        <a14:foregroundMark x1="87549" y1="94652" x2="98047" y2="97656"/>
                        <a14:foregroundMark x1="2979" y1="91062" x2="1318" y2="52527"/>
                        <a14:foregroundMark x1="1318" y1="52527" x2="1563" y2="49158"/>
                        <a14:foregroundMark x1="3857" y1="39121" x2="93408" y2="40220"/>
                        <a14:foregroundMark x1="95508" y1="40952" x2="98340" y2="38974"/>
                        <a14:foregroundMark x1="3320" y1="32967" x2="91602" y2="32967"/>
                        <a14:foregroundMark x1="2539" y1="25861" x2="5420" y2="25714"/>
                        <a14:foregroundMark x1="1563" y1="19121" x2="11621" y2="19121"/>
                        <a14:foregroundMark x1="11621" y1="19121" x2="29004" y2="18462"/>
                        <a14:foregroundMark x1="29004" y1="18462" x2="92188" y2="24542"/>
                        <a14:foregroundMark x1="92188" y1="24542" x2="98242" y2="29451"/>
                        <a14:backgroundMark x1="50977" y1="11136" x2="50977" y2="11136"/>
                      </a14:backgroundRemoval>
                    </a14:imgEffect>
                  </a14:imgLayer>
                </a14:imgProps>
              </a:ext>
              <a:ext uri="{28A0092B-C50C-407E-A947-70E740481C1C}">
                <a14:useLocalDpi xmlns:a14="http://schemas.microsoft.com/office/drawing/2010/main" val="0"/>
              </a:ext>
            </a:extLst>
          </a:blip>
          <a:srcRect t="23511"/>
          <a:stretch/>
        </p:blipFill>
        <p:spPr>
          <a:xfrm>
            <a:off x="-324544" y="2106123"/>
            <a:ext cx="9793087" cy="4854084"/>
          </a:xfrm>
          <a:prstGeom prst="rect">
            <a:avLst/>
          </a:prstGeom>
          <a:effectLst>
            <a:softEdge rad="88900"/>
          </a:effectLst>
        </p:spPr>
      </p:pic>
      <p:sp>
        <p:nvSpPr>
          <p:cNvPr id="16" name="TextBox 15"/>
          <p:cNvSpPr txBox="1"/>
          <p:nvPr/>
        </p:nvSpPr>
        <p:spPr>
          <a:xfrm>
            <a:off x="755576" y="1268760"/>
            <a:ext cx="2485800" cy="461665"/>
          </a:xfrm>
          <a:prstGeom prst="rect">
            <a:avLst/>
          </a:prstGeom>
          <a:noFill/>
        </p:spPr>
        <p:txBody>
          <a:bodyPr wrap="square" rtlCol="0">
            <a:spAutoFit/>
          </a:bodyPr>
          <a:lstStyle/>
          <a:p>
            <a:r>
              <a:rPr lang="en-US" sz="2400">
                <a:solidFill>
                  <a:srgbClr val="871721"/>
                </a:solidFill>
                <a:latin typeface="Century Gothic" panose="020B0502020202020204" pitchFamily="34" charset="0"/>
              </a:rPr>
              <a:t>Defining </a:t>
            </a:r>
          </a:p>
        </p:txBody>
      </p:sp>
      <p:sp>
        <p:nvSpPr>
          <p:cNvPr id="17" name="TextBox 16"/>
          <p:cNvSpPr txBox="1"/>
          <p:nvPr/>
        </p:nvSpPr>
        <p:spPr>
          <a:xfrm>
            <a:off x="755576" y="1571601"/>
            <a:ext cx="3205880" cy="584775"/>
          </a:xfrm>
          <a:prstGeom prst="rect">
            <a:avLst/>
          </a:prstGeom>
          <a:noFill/>
        </p:spPr>
        <p:txBody>
          <a:bodyPr wrap="square" rtlCol="0">
            <a:spAutoFit/>
          </a:bodyPr>
          <a:lstStyle/>
          <a:p>
            <a:r>
              <a:rPr lang="en-US" sz="3200" b="1" dirty="0">
                <a:solidFill>
                  <a:schemeClr val="bg1">
                    <a:lumMod val="50000"/>
                  </a:schemeClr>
                </a:solidFill>
                <a:latin typeface="Century Gothic" panose="020B0502020202020204" pitchFamily="34" charset="0"/>
              </a:rPr>
              <a:t>Resiliency</a:t>
            </a:r>
          </a:p>
        </p:txBody>
      </p:sp>
      <p:pic>
        <p:nvPicPr>
          <p:cNvPr id="18" name="Picture 17">
            <a:extLst>
              <a:ext uri="{FF2B5EF4-FFF2-40B4-BE49-F238E27FC236}">
                <a16:creationId xmlns:a16="http://schemas.microsoft.com/office/drawing/2014/main" id="{586F3367-06B6-4043-A142-A1346C2414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5" name="Rectangle 14"/>
          <p:cNvSpPr/>
          <p:nvPr/>
        </p:nvSpPr>
        <p:spPr>
          <a:xfrm>
            <a:off x="738808" y="2217058"/>
            <a:ext cx="7128792" cy="1446550"/>
          </a:xfrm>
          <a:prstGeom prst="rect">
            <a:avLst/>
          </a:prstGeom>
        </p:spPr>
        <p:txBody>
          <a:bodyPr wrap="square">
            <a:spAutoFit/>
          </a:bodyPr>
          <a:lstStyle/>
          <a:p>
            <a:r>
              <a:rPr lang="en-US" b="1" dirty="0">
                <a:solidFill>
                  <a:schemeClr val="tx1">
                    <a:lumMod val="50000"/>
                  </a:schemeClr>
                </a:solidFill>
              </a:rPr>
              <a:t>“The ability to anticipate, prepare for, and adapt to changing conditions and withstand, respond to, and quickly recover from disruptions.” </a:t>
            </a:r>
          </a:p>
          <a:p>
            <a:pPr algn="r"/>
            <a:r>
              <a:rPr lang="en-US" b="1" dirty="0">
                <a:solidFill>
                  <a:schemeClr val="tx1">
                    <a:lumMod val="50000"/>
                  </a:schemeClr>
                </a:solidFill>
              </a:rPr>
              <a:t>-Iowa DOT Resiliency Working Group (RWG)</a:t>
            </a:r>
            <a:br>
              <a:rPr lang="en-US" sz="1600" dirty="0"/>
            </a:br>
            <a:endParaRPr lang="en-US" sz="1600" dirty="0">
              <a:solidFill>
                <a:schemeClr val="bg1">
                  <a:lumMod val="65000"/>
                </a:schemeClr>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2223597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CC6DE2A-155B-4E56-997F-109D3162FEEF}"/>
              </a:ext>
            </a:extLst>
          </p:cNvPr>
          <p:cNvGrpSpPr/>
          <p:nvPr/>
        </p:nvGrpSpPr>
        <p:grpSpPr>
          <a:xfrm>
            <a:off x="188420" y="1412776"/>
            <a:ext cx="8767160" cy="4696208"/>
            <a:chOff x="188420" y="1852274"/>
            <a:chExt cx="8767160" cy="4696208"/>
          </a:xfrm>
        </p:grpSpPr>
        <p:pic>
          <p:nvPicPr>
            <p:cNvPr id="2" name="Picture 1">
              <a:extLst>
                <a:ext uri="{FF2B5EF4-FFF2-40B4-BE49-F238E27FC236}">
                  <a16:creationId xmlns:a16="http://schemas.microsoft.com/office/drawing/2014/main" id="{FA94866D-B4B6-4B51-87D8-4CC92AC8366D}"/>
                </a:ext>
              </a:extLst>
            </p:cNvPr>
            <p:cNvPicPr>
              <a:picLocks noChangeAspect="1"/>
            </p:cNvPicPr>
            <p:nvPr/>
          </p:nvPicPr>
          <p:blipFill rotWithShape="1">
            <a:blip r:embed="rId3"/>
            <a:srcRect t="20338" b="3202"/>
            <a:stretch/>
          </p:blipFill>
          <p:spPr>
            <a:xfrm>
              <a:off x="188420" y="1939970"/>
              <a:ext cx="8767160" cy="4608512"/>
            </a:xfrm>
            <a:prstGeom prst="rect">
              <a:avLst/>
            </a:prstGeom>
          </p:spPr>
        </p:pic>
        <p:grpSp>
          <p:nvGrpSpPr>
            <p:cNvPr id="5" name="Group 4">
              <a:extLst>
                <a:ext uri="{FF2B5EF4-FFF2-40B4-BE49-F238E27FC236}">
                  <a16:creationId xmlns:a16="http://schemas.microsoft.com/office/drawing/2014/main" id="{6E280DCB-98F8-463C-984B-74AF481C49F6}"/>
                </a:ext>
              </a:extLst>
            </p:cNvPr>
            <p:cNvGrpSpPr/>
            <p:nvPr/>
          </p:nvGrpSpPr>
          <p:grpSpPr>
            <a:xfrm>
              <a:off x="1235750" y="1852274"/>
              <a:ext cx="6697688" cy="280582"/>
              <a:chOff x="1235750" y="1852274"/>
              <a:chExt cx="6697688" cy="280582"/>
            </a:xfrm>
          </p:grpSpPr>
          <p:sp>
            <p:nvSpPr>
              <p:cNvPr id="3" name="Rectangle: Rounded Corners 2">
                <a:extLst>
                  <a:ext uri="{FF2B5EF4-FFF2-40B4-BE49-F238E27FC236}">
                    <a16:creationId xmlns:a16="http://schemas.microsoft.com/office/drawing/2014/main" id="{4BDFF3C1-0E0F-49F1-A60F-BC32AB5D0182}"/>
                  </a:ext>
                </a:extLst>
              </p:cNvPr>
              <p:cNvSpPr/>
              <p:nvPr/>
            </p:nvSpPr>
            <p:spPr>
              <a:xfrm>
                <a:off x="1235750" y="1916832"/>
                <a:ext cx="4392488" cy="21602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F85767BC-0C63-4E0C-879A-4A4B9D9E7E39}"/>
                  </a:ext>
                </a:extLst>
              </p:cNvPr>
              <p:cNvSpPr/>
              <p:nvPr/>
            </p:nvSpPr>
            <p:spPr>
              <a:xfrm>
                <a:off x="3540950" y="1852274"/>
                <a:ext cx="4392488" cy="21602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897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7" descr="A screenshot of a cell phone&#10;&#10;Description generated with very high confidence">
            <a:extLst>
              <a:ext uri="{FF2B5EF4-FFF2-40B4-BE49-F238E27FC236}">
                <a16:creationId xmlns:a16="http://schemas.microsoft.com/office/drawing/2014/main" id="{9D73A997-007F-4AE7-8300-A46C3DBE0B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56633">
            <a:off x="298316" y="2451160"/>
            <a:ext cx="2457523" cy="3170311"/>
          </a:xfrm>
          <a:prstGeom prst="rect">
            <a:avLst/>
          </a:prstGeom>
          <a:ln>
            <a:solidFill>
              <a:schemeClr val="tx1">
                <a:lumMod val="50000"/>
              </a:schemeClr>
            </a:solidFill>
          </a:ln>
        </p:spPr>
      </p:pic>
      <p:sp>
        <p:nvSpPr>
          <p:cNvPr id="5" name="Title 10">
            <a:extLst>
              <a:ext uri="{FF2B5EF4-FFF2-40B4-BE49-F238E27FC236}">
                <a16:creationId xmlns:a16="http://schemas.microsoft.com/office/drawing/2014/main" id="{EF9D7C83-361A-427D-AC79-C3FF53772E1A}"/>
              </a:ext>
            </a:extLst>
          </p:cNvPr>
          <p:cNvSpPr>
            <a:spLocks noGrp="1"/>
          </p:cNvSpPr>
          <p:nvPr>
            <p:ph type="title"/>
          </p:nvPr>
        </p:nvSpPr>
        <p:spPr>
          <a:xfrm>
            <a:off x="628650" y="1205895"/>
            <a:ext cx="7886700" cy="965523"/>
          </a:xfrm>
        </p:spPr>
        <p:txBody>
          <a:bodyPr>
            <a:normAutofit/>
          </a:bodyPr>
          <a:lstStyle/>
          <a:p>
            <a:r>
              <a:rPr lang="en-US" sz="3800" dirty="0">
                <a:latin typeface="Calibri Light" panose="020F0302020204030204" pitchFamily="34" charset="0"/>
                <a:cs typeface="Calibri Light" panose="020F0302020204030204" pitchFamily="34" charset="0"/>
              </a:rPr>
              <a:t>Recent Iowa DOT efforts</a:t>
            </a:r>
          </a:p>
        </p:txBody>
      </p:sp>
      <p:pic>
        <p:nvPicPr>
          <p:cNvPr id="4" name="Picture 3">
            <a:extLst>
              <a:ext uri="{FF2B5EF4-FFF2-40B4-BE49-F238E27FC236}">
                <a16:creationId xmlns:a16="http://schemas.microsoft.com/office/drawing/2014/main" id="{B5FE57CE-64FD-47A1-810D-424E01FE3AAF}"/>
              </a:ext>
            </a:extLst>
          </p:cNvPr>
          <p:cNvPicPr>
            <a:picLocks noChangeAspect="1"/>
          </p:cNvPicPr>
          <p:nvPr/>
        </p:nvPicPr>
        <p:blipFill>
          <a:blip r:embed="rId4"/>
          <a:stretch>
            <a:fillRect/>
          </a:stretch>
        </p:blipFill>
        <p:spPr>
          <a:xfrm>
            <a:off x="4572000" y="2408737"/>
            <a:ext cx="4006464" cy="2040526"/>
          </a:xfrm>
          <a:prstGeom prst="rect">
            <a:avLst/>
          </a:prstGeom>
          <a:ln>
            <a:solidFill>
              <a:schemeClr val="tx1">
                <a:lumMod val="50000"/>
              </a:schemeClr>
            </a:solidFill>
          </a:ln>
        </p:spPr>
      </p:pic>
      <p:pic>
        <p:nvPicPr>
          <p:cNvPr id="7" name="Picture 6">
            <a:extLst>
              <a:ext uri="{FF2B5EF4-FFF2-40B4-BE49-F238E27FC236}">
                <a16:creationId xmlns:a16="http://schemas.microsoft.com/office/drawing/2014/main" id="{F9E7A163-3110-42FE-AF8A-25E76F507685}"/>
              </a:ext>
            </a:extLst>
          </p:cNvPr>
          <p:cNvPicPr>
            <a:picLocks noChangeAspect="1"/>
          </p:cNvPicPr>
          <p:nvPr/>
        </p:nvPicPr>
        <p:blipFill>
          <a:blip r:embed="rId5"/>
          <a:stretch>
            <a:fillRect/>
          </a:stretch>
        </p:blipFill>
        <p:spPr>
          <a:xfrm>
            <a:off x="6060598" y="4221088"/>
            <a:ext cx="2517866" cy="1591194"/>
          </a:xfrm>
          <a:prstGeom prst="rect">
            <a:avLst/>
          </a:prstGeom>
          <a:ln>
            <a:solidFill>
              <a:schemeClr val="tx1">
                <a:lumMod val="50000"/>
              </a:schemeClr>
            </a:solidFill>
          </a:ln>
        </p:spPr>
      </p:pic>
      <p:pic>
        <p:nvPicPr>
          <p:cNvPr id="6" name="Picture 5">
            <a:extLst>
              <a:ext uri="{FF2B5EF4-FFF2-40B4-BE49-F238E27FC236}">
                <a16:creationId xmlns:a16="http://schemas.microsoft.com/office/drawing/2014/main" id="{B9CE87B3-12F9-4F80-BDD0-951E7226C493}"/>
              </a:ext>
            </a:extLst>
          </p:cNvPr>
          <p:cNvPicPr>
            <a:picLocks noChangeAspect="1"/>
          </p:cNvPicPr>
          <p:nvPr/>
        </p:nvPicPr>
        <p:blipFill>
          <a:blip r:embed="rId6"/>
          <a:stretch>
            <a:fillRect/>
          </a:stretch>
        </p:blipFill>
        <p:spPr>
          <a:xfrm>
            <a:off x="2822817" y="4449263"/>
            <a:ext cx="3237781" cy="2331973"/>
          </a:xfrm>
          <a:prstGeom prst="rect">
            <a:avLst/>
          </a:prstGeom>
        </p:spPr>
      </p:pic>
      <p:pic>
        <p:nvPicPr>
          <p:cNvPr id="2" name="Picture 1">
            <a:extLst>
              <a:ext uri="{FF2B5EF4-FFF2-40B4-BE49-F238E27FC236}">
                <a16:creationId xmlns:a16="http://schemas.microsoft.com/office/drawing/2014/main" id="{7EB0F05E-EBB7-400F-B2FE-A31D3C611F10}"/>
              </a:ext>
            </a:extLst>
          </p:cNvPr>
          <p:cNvPicPr>
            <a:picLocks noChangeAspect="1"/>
          </p:cNvPicPr>
          <p:nvPr/>
        </p:nvPicPr>
        <p:blipFill>
          <a:blip r:embed="rId7"/>
          <a:stretch>
            <a:fillRect/>
          </a:stretch>
        </p:blipFill>
        <p:spPr>
          <a:xfrm rot="1375760">
            <a:off x="1079731" y="3062869"/>
            <a:ext cx="2459982" cy="3170311"/>
          </a:xfrm>
          <a:prstGeom prst="rect">
            <a:avLst/>
          </a:prstGeom>
        </p:spPr>
      </p:pic>
    </p:spTree>
    <p:extLst>
      <p:ext uri="{BB962C8B-B14F-4D97-AF65-F5344CB8AC3E}">
        <p14:creationId xmlns:p14="http://schemas.microsoft.com/office/powerpoint/2010/main" val="911642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0">
            <a:extLst>
              <a:ext uri="{FF2B5EF4-FFF2-40B4-BE49-F238E27FC236}">
                <a16:creationId xmlns:a16="http://schemas.microsoft.com/office/drawing/2014/main" id="{EF9D7C83-361A-427D-AC79-C3FF53772E1A}"/>
              </a:ext>
            </a:extLst>
          </p:cNvPr>
          <p:cNvSpPr>
            <a:spLocks noGrp="1"/>
          </p:cNvSpPr>
          <p:nvPr>
            <p:ph type="title"/>
          </p:nvPr>
        </p:nvSpPr>
        <p:spPr>
          <a:xfrm>
            <a:off x="503548" y="1330575"/>
            <a:ext cx="8136904" cy="965523"/>
          </a:xfrm>
        </p:spPr>
        <p:txBody>
          <a:bodyPr>
            <a:normAutofit/>
          </a:bodyPr>
          <a:lstStyle/>
          <a:p>
            <a:r>
              <a:rPr lang="en-US" sz="3800" dirty="0">
                <a:latin typeface="Calibri Light" panose="020F0302020204030204" pitchFamily="34" charset="0"/>
                <a:cs typeface="Calibri Light" panose="020F0302020204030204" pitchFamily="34" charset="0"/>
              </a:rPr>
              <a:t>Beyond traditional resilience efforts</a:t>
            </a:r>
          </a:p>
        </p:txBody>
      </p:sp>
      <p:sp>
        <p:nvSpPr>
          <p:cNvPr id="6" name="Rectangle 5">
            <a:extLst>
              <a:ext uri="{FF2B5EF4-FFF2-40B4-BE49-F238E27FC236}">
                <a16:creationId xmlns:a16="http://schemas.microsoft.com/office/drawing/2014/main" id="{9DA9212A-61CB-49EB-9D6E-63B768E292EE}"/>
              </a:ext>
            </a:extLst>
          </p:cNvPr>
          <p:cNvSpPr/>
          <p:nvPr/>
        </p:nvSpPr>
        <p:spPr>
          <a:xfrm>
            <a:off x="-1265" y="2246040"/>
            <a:ext cx="179512" cy="2160240"/>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12C1F14-3D1A-4873-9CC4-2D91516EBECC}"/>
              </a:ext>
            </a:extLst>
          </p:cNvPr>
          <p:cNvSpPr/>
          <p:nvPr/>
        </p:nvSpPr>
        <p:spPr>
          <a:xfrm>
            <a:off x="227286" y="2246040"/>
            <a:ext cx="5472608" cy="21602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BEC94D4-CAF1-44FE-8FA9-8727FBA2A863}"/>
              </a:ext>
            </a:extLst>
          </p:cNvPr>
          <p:cNvSpPr/>
          <p:nvPr/>
        </p:nvSpPr>
        <p:spPr>
          <a:xfrm>
            <a:off x="5736406" y="2246040"/>
            <a:ext cx="3406329" cy="21602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3E48E69-A1F1-47F2-8B7C-7FA362975780}"/>
              </a:ext>
            </a:extLst>
          </p:cNvPr>
          <p:cNvSpPr/>
          <p:nvPr/>
        </p:nvSpPr>
        <p:spPr>
          <a:xfrm>
            <a:off x="3671392" y="4437112"/>
            <a:ext cx="5472608" cy="21602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34694D7-1F1D-438E-BB07-4C44BDF32617}"/>
              </a:ext>
            </a:extLst>
          </p:cNvPr>
          <p:cNvSpPr/>
          <p:nvPr/>
        </p:nvSpPr>
        <p:spPr>
          <a:xfrm>
            <a:off x="-1265" y="4437112"/>
            <a:ext cx="3635896" cy="21602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Getting started in cybersecurity – 6 essential skills to consider |  2021-07-15 | Security Magazine">
            <a:extLst>
              <a:ext uri="{FF2B5EF4-FFF2-40B4-BE49-F238E27FC236}">
                <a16:creationId xmlns:a16="http://schemas.microsoft.com/office/drawing/2014/main" id="{C52C03C6-7DB3-4E5D-9B3F-7A2A6A8CC8B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3" y="4437111"/>
            <a:ext cx="3635896" cy="216024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6C2DE21-6641-495B-B9AF-3F926FB57D27}"/>
              </a:ext>
            </a:extLst>
          </p:cNvPr>
          <p:cNvPicPr>
            <a:picLocks noChangeAspect="1"/>
          </p:cNvPicPr>
          <p:nvPr/>
        </p:nvPicPr>
        <p:blipFill>
          <a:blip r:embed="rId4"/>
          <a:stretch>
            <a:fillRect/>
          </a:stretch>
        </p:blipFill>
        <p:spPr>
          <a:xfrm>
            <a:off x="5760639" y="2266425"/>
            <a:ext cx="3347865" cy="2117247"/>
          </a:xfrm>
          <a:prstGeom prst="rect">
            <a:avLst/>
          </a:prstGeom>
        </p:spPr>
      </p:pic>
      <p:pic>
        <p:nvPicPr>
          <p:cNvPr id="4" name="Picture 3">
            <a:extLst>
              <a:ext uri="{FF2B5EF4-FFF2-40B4-BE49-F238E27FC236}">
                <a16:creationId xmlns:a16="http://schemas.microsoft.com/office/drawing/2014/main" id="{2A86AF52-1155-48B1-A4F0-9704D8261177}"/>
              </a:ext>
            </a:extLst>
          </p:cNvPr>
          <p:cNvPicPr>
            <a:picLocks noChangeAspect="1"/>
          </p:cNvPicPr>
          <p:nvPr/>
        </p:nvPicPr>
        <p:blipFill rotWithShape="1">
          <a:blip r:embed="rId5"/>
          <a:srcRect t="8014"/>
          <a:stretch/>
        </p:blipFill>
        <p:spPr>
          <a:xfrm>
            <a:off x="227287" y="2246039"/>
            <a:ext cx="5472607" cy="2140967"/>
          </a:xfrm>
          <a:prstGeom prst="rect">
            <a:avLst/>
          </a:prstGeom>
        </p:spPr>
      </p:pic>
      <p:pic>
        <p:nvPicPr>
          <p:cNvPr id="12" name="Picture 11">
            <a:extLst>
              <a:ext uri="{FF2B5EF4-FFF2-40B4-BE49-F238E27FC236}">
                <a16:creationId xmlns:a16="http://schemas.microsoft.com/office/drawing/2014/main" id="{3CE0F3C0-E8B0-4A14-BB5C-D37157A084C4}"/>
              </a:ext>
            </a:extLst>
          </p:cNvPr>
          <p:cNvPicPr>
            <a:picLocks noChangeAspect="1"/>
          </p:cNvPicPr>
          <p:nvPr/>
        </p:nvPicPr>
        <p:blipFill rotWithShape="1">
          <a:blip r:embed="rId6"/>
          <a:srcRect b="5387"/>
          <a:stretch/>
        </p:blipFill>
        <p:spPr>
          <a:xfrm>
            <a:off x="3694922" y="4456387"/>
            <a:ext cx="5413582" cy="2140966"/>
          </a:xfrm>
          <a:prstGeom prst="rect">
            <a:avLst/>
          </a:prstGeom>
        </p:spPr>
      </p:pic>
      <p:sp>
        <p:nvSpPr>
          <p:cNvPr id="13" name="TextBox 12">
            <a:extLst>
              <a:ext uri="{FF2B5EF4-FFF2-40B4-BE49-F238E27FC236}">
                <a16:creationId xmlns:a16="http://schemas.microsoft.com/office/drawing/2014/main" id="{3E78630F-880E-4E0C-8E0E-17A4B7F9023C}"/>
              </a:ext>
            </a:extLst>
          </p:cNvPr>
          <p:cNvSpPr txBox="1"/>
          <p:nvPr/>
        </p:nvSpPr>
        <p:spPr>
          <a:xfrm>
            <a:off x="323528" y="2306291"/>
            <a:ext cx="5040560" cy="461665"/>
          </a:xfrm>
          <a:prstGeom prst="rect">
            <a:avLst/>
          </a:prstGeom>
          <a:noFill/>
        </p:spPr>
        <p:txBody>
          <a:bodyPr wrap="square" rtlCol="0">
            <a:spAutoFit/>
          </a:bodyPr>
          <a:lstStyle/>
          <a:p>
            <a:r>
              <a:rPr lang="en-US" sz="2400" b="1">
                <a:solidFill>
                  <a:srgbClr val="871721"/>
                </a:solidFill>
              </a:rPr>
              <a:t>Operations &amp; Freight</a:t>
            </a:r>
          </a:p>
        </p:txBody>
      </p:sp>
      <p:sp>
        <p:nvSpPr>
          <p:cNvPr id="17" name="TextBox 16">
            <a:extLst>
              <a:ext uri="{FF2B5EF4-FFF2-40B4-BE49-F238E27FC236}">
                <a16:creationId xmlns:a16="http://schemas.microsoft.com/office/drawing/2014/main" id="{A6FD4F48-A465-4EB0-A98A-EB8C2BF5A51E}"/>
              </a:ext>
            </a:extLst>
          </p:cNvPr>
          <p:cNvSpPr txBox="1"/>
          <p:nvPr/>
        </p:nvSpPr>
        <p:spPr>
          <a:xfrm>
            <a:off x="5713891" y="2329398"/>
            <a:ext cx="2314493" cy="461665"/>
          </a:xfrm>
          <a:prstGeom prst="rect">
            <a:avLst/>
          </a:prstGeom>
          <a:noFill/>
        </p:spPr>
        <p:txBody>
          <a:bodyPr wrap="square" rtlCol="0">
            <a:spAutoFit/>
          </a:bodyPr>
          <a:lstStyle/>
          <a:p>
            <a:r>
              <a:rPr lang="en-US" sz="2400" b="1">
                <a:solidFill>
                  <a:srgbClr val="B55813"/>
                </a:solidFill>
              </a:rPr>
              <a:t>Workforce</a:t>
            </a:r>
          </a:p>
        </p:txBody>
      </p:sp>
      <p:sp>
        <p:nvSpPr>
          <p:cNvPr id="20" name="TextBox 19">
            <a:extLst>
              <a:ext uri="{FF2B5EF4-FFF2-40B4-BE49-F238E27FC236}">
                <a16:creationId xmlns:a16="http://schemas.microsoft.com/office/drawing/2014/main" id="{EA86C27E-5CEE-4B70-9329-C1DB900C361C}"/>
              </a:ext>
            </a:extLst>
          </p:cNvPr>
          <p:cNvSpPr txBox="1"/>
          <p:nvPr/>
        </p:nvSpPr>
        <p:spPr>
          <a:xfrm>
            <a:off x="-16277" y="6135687"/>
            <a:ext cx="2314493" cy="461665"/>
          </a:xfrm>
          <a:prstGeom prst="rect">
            <a:avLst/>
          </a:prstGeom>
          <a:noFill/>
        </p:spPr>
        <p:txBody>
          <a:bodyPr wrap="square" rtlCol="0">
            <a:spAutoFit/>
          </a:bodyPr>
          <a:lstStyle/>
          <a:p>
            <a:r>
              <a:rPr lang="en-US" sz="2400" b="1">
                <a:solidFill>
                  <a:srgbClr val="B1B3B3"/>
                </a:solidFill>
              </a:rPr>
              <a:t>Cybersecurity</a:t>
            </a:r>
          </a:p>
        </p:txBody>
      </p:sp>
      <p:sp>
        <p:nvSpPr>
          <p:cNvPr id="18" name="TextBox 17">
            <a:extLst>
              <a:ext uri="{FF2B5EF4-FFF2-40B4-BE49-F238E27FC236}">
                <a16:creationId xmlns:a16="http://schemas.microsoft.com/office/drawing/2014/main" id="{8069697F-59D5-4D41-82E7-784DE252E431}"/>
              </a:ext>
            </a:extLst>
          </p:cNvPr>
          <p:cNvSpPr txBox="1"/>
          <p:nvPr/>
        </p:nvSpPr>
        <p:spPr>
          <a:xfrm>
            <a:off x="3701370" y="6140759"/>
            <a:ext cx="4327014" cy="461665"/>
          </a:xfrm>
          <a:prstGeom prst="rect">
            <a:avLst/>
          </a:prstGeom>
          <a:noFill/>
        </p:spPr>
        <p:txBody>
          <a:bodyPr wrap="square" rtlCol="0">
            <a:spAutoFit/>
          </a:bodyPr>
          <a:lstStyle/>
          <a:p>
            <a:r>
              <a:rPr lang="en-US" sz="2400" b="1">
                <a:solidFill>
                  <a:srgbClr val="00717F"/>
                </a:solidFill>
              </a:rPr>
              <a:t>Response and Enforcement</a:t>
            </a:r>
          </a:p>
        </p:txBody>
      </p:sp>
    </p:spTree>
    <p:extLst>
      <p:ext uri="{BB962C8B-B14F-4D97-AF65-F5344CB8AC3E}">
        <p14:creationId xmlns:p14="http://schemas.microsoft.com/office/powerpoint/2010/main" val="3859178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B35F08-53CA-493F-AA67-E1BAFBBE3B7B}"/>
              </a:ext>
            </a:extLst>
          </p:cNvPr>
          <p:cNvPicPr>
            <a:picLocks noChangeAspect="1"/>
          </p:cNvPicPr>
          <p:nvPr/>
        </p:nvPicPr>
        <p:blipFill>
          <a:blip r:embed="rId3"/>
          <a:stretch>
            <a:fillRect/>
          </a:stretch>
        </p:blipFill>
        <p:spPr>
          <a:xfrm>
            <a:off x="6228184" y="3573016"/>
            <a:ext cx="2701243" cy="2085324"/>
          </a:xfrm>
          <a:prstGeom prst="rect">
            <a:avLst/>
          </a:prstGeom>
          <a:ln>
            <a:solidFill>
              <a:schemeClr val="tx1"/>
            </a:solidFill>
          </a:ln>
        </p:spPr>
      </p:pic>
      <p:sp>
        <p:nvSpPr>
          <p:cNvPr id="4" name="Title 3">
            <a:extLst>
              <a:ext uri="{FF2B5EF4-FFF2-40B4-BE49-F238E27FC236}">
                <a16:creationId xmlns:a16="http://schemas.microsoft.com/office/drawing/2014/main" id="{D0B3D75C-6E31-46D9-91AA-F1759FC5DE60}"/>
              </a:ext>
            </a:extLst>
          </p:cNvPr>
          <p:cNvSpPr>
            <a:spLocks noGrp="1"/>
          </p:cNvSpPr>
          <p:nvPr>
            <p:ph type="title"/>
          </p:nvPr>
        </p:nvSpPr>
        <p:spPr>
          <a:xfrm>
            <a:off x="628650" y="1340768"/>
            <a:ext cx="7886700" cy="965523"/>
          </a:xfrm>
        </p:spPr>
        <p:txBody>
          <a:bodyPr>
            <a:normAutofit/>
          </a:bodyPr>
          <a:lstStyle/>
          <a:p>
            <a:r>
              <a:rPr lang="en-US" sz="3800" dirty="0">
                <a:latin typeface="Calibri Light" panose="020F0302020204030204" pitchFamily="34" charset="0"/>
                <a:cs typeface="Calibri Light" panose="020F0302020204030204" pitchFamily="34" charset="0"/>
              </a:rPr>
              <a:t>Iowa in Motion 2050</a:t>
            </a:r>
          </a:p>
        </p:txBody>
      </p:sp>
      <p:sp>
        <p:nvSpPr>
          <p:cNvPr id="5" name="Content Placeholder 4">
            <a:extLst>
              <a:ext uri="{FF2B5EF4-FFF2-40B4-BE49-F238E27FC236}">
                <a16:creationId xmlns:a16="http://schemas.microsoft.com/office/drawing/2014/main" id="{878CC943-532A-467B-82AB-A859C453F48D}"/>
              </a:ext>
            </a:extLst>
          </p:cNvPr>
          <p:cNvSpPr>
            <a:spLocks noGrp="1"/>
          </p:cNvSpPr>
          <p:nvPr>
            <p:ph idx="1"/>
          </p:nvPr>
        </p:nvSpPr>
        <p:spPr>
          <a:xfrm>
            <a:off x="467544" y="2441228"/>
            <a:ext cx="6048671" cy="4228132"/>
          </a:xfrm>
        </p:spPr>
        <p:txBody>
          <a:bodyPr>
            <a:normAutofit fontScale="77500" lnSpcReduction="20000"/>
          </a:bodyPr>
          <a:lstStyle/>
          <a:p>
            <a:r>
              <a:rPr lang="en-US" dirty="0">
                <a:latin typeface="Calibri Light" panose="020F0302020204030204" pitchFamily="34" charset="0"/>
                <a:cs typeface="Calibri Light" panose="020F0302020204030204" pitchFamily="34" charset="0"/>
              </a:rPr>
              <a:t>State long-range transportation plan (SLRTP)</a:t>
            </a:r>
          </a:p>
          <a:p>
            <a:r>
              <a:rPr lang="en-US" dirty="0">
                <a:latin typeface="Calibri Light" panose="020F0302020204030204" pitchFamily="34" charset="0"/>
                <a:cs typeface="Calibri Light" panose="020F0302020204030204" pitchFamily="34" charset="0"/>
              </a:rPr>
              <a:t>Adopted by the Commission May 10, 2022</a:t>
            </a:r>
          </a:p>
          <a:p>
            <a:r>
              <a:rPr lang="en-US" dirty="0">
                <a:latin typeface="Calibri Light" panose="020F0302020204030204" pitchFamily="34" charset="0"/>
                <a:cs typeface="Calibri Light" panose="020F0302020204030204" pitchFamily="34" charset="0"/>
              </a:rPr>
              <a:t>Key enhancements</a:t>
            </a:r>
          </a:p>
          <a:p>
            <a:pPr lvl="1"/>
            <a:r>
              <a:rPr lang="en-US" dirty="0">
                <a:latin typeface="Calibri Light" panose="020F0302020204030204" pitchFamily="34" charset="0"/>
                <a:cs typeface="Calibri Light" panose="020F0302020204030204" pitchFamily="34" charset="0"/>
              </a:rPr>
              <a:t>Clearly defined system objectives</a:t>
            </a:r>
          </a:p>
          <a:p>
            <a:pPr lvl="1"/>
            <a:r>
              <a:rPr lang="en-US" dirty="0">
                <a:latin typeface="Calibri Light" panose="020F0302020204030204" pitchFamily="34" charset="0"/>
                <a:cs typeface="Calibri Light" panose="020F0302020204030204" pitchFamily="34" charset="0"/>
              </a:rPr>
              <a:t>Expanded consideration and analysis of safety</a:t>
            </a:r>
          </a:p>
          <a:p>
            <a:pPr lvl="1"/>
            <a:r>
              <a:rPr lang="en-US" dirty="0">
                <a:latin typeface="Calibri Light" panose="020F0302020204030204" pitchFamily="34" charset="0"/>
                <a:cs typeface="Calibri Light" panose="020F0302020204030204" pitchFamily="34" charset="0"/>
              </a:rPr>
              <a:t>Accessibility and equity considerations</a:t>
            </a:r>
          </a:p>
          <a:p>
            <a:pPr lvl="1"/>
            <a:r>
              <a:rPr lang="en-US" b="1" dirty="0">
                <a:solidFill>
                  <a:schemeClr val="tx2"/>
                </a:solidFill>
                <a:latin typeface="Calibri Light" panose="020F0302020204030204" pitchFamily="34" charset="0"/>
                <a:cs typeface="Calibri Light" panose="020F0302020204030204" pitchFamily="34" charset="0"/>
              </a:rPr>
              <a:t>Rightsizing policy guidance</a:t>
            </a:r>
          </a:p>
          <a:p>
            <a:pPr lvl="1"/>
            <a:r>
              <a:rPr lang="en-US" b="1" dirty="0">
                <a:solidFill>
                  <a:schemeClr val="tx2"/>
                </a:solidFill>
                <a:latin typeface="Calibri Light" panose="020F0302020204030204" pitchFamily="34" charset="0"/>
                <a:cs typeface="Calibri Light" panose="020F0302020204030204" pitchFamily="34" charset="0"/>
              </a:rPr>
              <a:t>Focus on infrastructure resiliency</a:t>
            </a:r>
          </a:p>
          <a:p>
            <a:pPr lvl="1"/>
            <a:r>
              <a:rPr lang="en-US" dirty="0">
                <a:latin typeface="Calibri Light" panose="020F0302020204030204" pitchFamily="34" charset="0"/>
                <a:cs typeface="Calibri Light" panose="020F0302020204030204" pitchFamily="34" charset="0"/>
              </a:rPr>
              <a:t>Clarified role in project development</a:t>
            </a:r>
          </a:p>
          <a:p>
            <a:pPr lvl="1"/>
            <a:endParaRPr lang="en-US" dirty="0"/>
          </a:p>
          <a:p>
            <a:endParaRPr lang="en-US" dirty="0"/>
          </a:p>
        </p:txBody>
      </p:sp>
    </p:spTree>
    <p:extLst>
      <p:ext uri="{BB962C8B-B14F-4D97-AF65-F5344CB8AC3E}">
        <p14:creationId xmlns:p14="http://schemas.microsoft.com/office/powerpoint/2010/main" val="2567033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2FB28-6E3F-47C9-A1EB-126EB52C9DA1}"/>
              </a:ext>
            </a:extLst>
          </p:cNvPr>
          <p:cNvSpPr>
            <a:spLocks noGrp="1"/>
          </p:cNvSpPr>
          <p:nvPr>
            <p:ph type="title"/>
          </p:nvPr>
        </p:nvSpPr>
        <p:spPr>
          <a:xfrm>
            <a:off x="628650" y="1342448"/>
            <a:ext cx="7886700" cy="965523"/>
          </a:xfrm>
        </p:spPr>
        <p:txBody>
          <a:bodyPr>
            <a:normAutofit/>
          </a:bodyPr>
          <a:lstStyle/>
          <a:p>
            <a:r>
              <a:rPr lang="en-US" sz="3800" dirty="0">
                <a:latin typeface="Calibri Light" panose="020F0302020204030204" pitchFamily="34" charset="0"/>
                <a:cs typeface="Calibri Light" panose="020F0302020204030204" pitchFamily="34" charset="0"/>
              </a:rPr>
              <a:t>Resiliency policy statement</a:t>
            </a:r>
          </a:p>
        </p:txBody>
      </p:sp>
      <p:sp>
        <p:nvSpPr>
          <p:cNvPr id="3" name="Content Placeholder 2">
            <a:extLst>
              <a:ext uri="{FF2B5EF4-FFF2-40B4-BE49-F238E27FC236}">
                <a16:creationId xmlns:a16="http://schemas.microsoft.com/office/drawing/2014/main" id="{57C71C5C-943B-402E-9BCD-8B2C4CD5E01F}"/>
              </a:ext>
            </a:extLst>
          </p:cNvPr>
          <p:cNvSpPr>
            <a:spLocks noGrp="1"/>
          </p:cNvSpPr>
          <p:nvPr>
            <p:ph idx="1"/>
          </p:nvPr>
        </p:nvSpPr>
        <p:spPr>
          <a:xfrm>
            <a:off x="467544" y="2441228"/>
            <a:ext cx="4561656" cy="4228132"/>
          </a:xfrm>
        </p:spPr>
        <p:txBody>
          <a:bodyPr>
            <a:normAutofit fontScale="70000" lnSpcReduction="20000"/>
          </a:bodyPr>
          <a:lstStyle/>
          <a:p>
            <a:r>
              <a:rPr lang="en-US" dirty="0">
                <a:latin typeface="Calibri Light" panose="020F0302020204030204" pitchFamily="34" charset="0"/>
                <a:cs typeface="Calibri Light" panose="020F0302020204030204" pitchFamily="34" charset="0"/>
              </a:rPr>
              <a:t>The department shall assess, plan for, and invest in the resiliency of the multimodal transportation system to mitigate against natural and human-made disruptions. Such activities should consider proactive and reactive measures that are proportional to existing and potential threats.</a:t>
            </a:r>
          </a:p>
          <a:p>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SLRTP discusses:</a:t>
            </a:r>
          </a:p>
          <a:p>
            <a:pPr lvl="1"/>
            <a:r>
              <a:rPr lang="en-US" dirty="0">
                <a:latin typeface="Calibri Light" panose="020F0302020204030204" pitchFamily="34" charset="0"/>
                <a:cs typeface="Calibri Light" panose="020F0302020204030204" pitchFamily="34" charset="0"/>
              </a:rPr>
              <a:t>What this means</a:t>
            </a:r>
          </a:p>
          <a:p>
            <a:pPr lvl="1"/>
            <a:r>
              <a:rPr lang="en-US" dirty="0">
                <a:latin typeface="Calibri Light" panose="020F0302020204030204" pitchFamily="34" charset="0"/>
                <a:cs typeface="Calibri Light" panose="020F0302020204030204" pitchFamily="34" charset="0"/>
              </a:rPr>
              <a:t>How it might be implemented</a:t>
            </a:r>
          </a:p>
        </p:txBody>
      </p:sp>
      <p:pic>
        <p:nvPicPr>
          <p:cNvPr id="5" name="Picture 4">
            <a:extLst>
              <a:ext uri="{FF2B5EF4-FFF2-40B4-BE49-F238E27FC236}">
                <a16:creationId xmlns:a16="http://schemas.microsoft.com/office/drawing/2014/main" id="{2DAD020E-C612-4E8C-9610-DC40D63A96F6}"/>
              </a:ext>
            </a:extLst>
          </p:cNvPr>
          <p:cNvPicPr>
            <a:picLocks noChangeAspect="1"/>
          </p:cNvPicPr>
          <p:nvPr/>
        </p:nvPicPr>
        <p:blipFill>
          <a:blip r:embed="rId3"/>
          <a:stretch>
            <a:fillRect/>
          </a:stretch>
        </p:blipFill>
        <p:spPr>
          <a:xfrm>
            <a:off x="5029200" y="3050077"/>
            <a:ext cx="3886199" cy="3003265"/>
          </a:xfrm>
          <a:prstGeom prst="rect">
            <a:avLst/>
          </a:prstGeom>
          <a:ln>
            <a:solidFill>
              <a:schemeClr val="tx1"/>
            </a:solidFill>
          </a:ln>
        </p:spPr>
      </p:pic>
    </p:spTree>
    <p:extLst>
      <p:ext uri="{BB962C8B-B14F-4D97-AF65-F5344CB8AC3E}">
        <p14:creationId xmlns:p14="http://schemas.microsoft.com/office/powerpoint/2010/main" val="2615438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50FED-3641-4AAB-BBB5-B496CB19F8DE}"/>
              </a:ext>
            </a:extLst>
          </p:cNvPr>
          <p:cNvSpPr>
            <a:spLocks noGrp="1"/>
          </p:cNvSpPr>
          <p:nvPr>
            <p:ph type="title"/>
          </p:nvPr>
        </p:nvSpPr>
        <p:spPr>
          <a:xfrm>
            <a:off x="628650" y="1340768"/>
            <a:ext cx="7886700" cy="965523"/>
          </a:xfrm>
        </p:spPr>
        <p:txBody>
          <a:bodyPr>
            <a:normAutofit/>
          </a:bodyPr>
          <a:lstStyle/>
          <a:p>
            <a:r>
              <a:rPr lang="en-US" sz="3800" dirty="0">
                <a:latin typeface="Calibri Light" panose="020F0302020204030204" pitchFamily="34" charset="0"/>
                <a:cs typeface="Calibri Light" panose="020F0302020204030204" pitchFamily="34" charset="0"/>
              </a:rPr>
              <a:t>Translating analysis to the SLRTP</a:t>
            </a:r>
          </a:p>
        </p:txBody>
      </p:sp>
      <p:pic>
        <p:nvPicPr>
          <p:cNvPr id="5" name="Picture 4">
            <a:extLst>
              <a:ext uri="{FF2B5EF4-FFF2-40B4-BE49-F238E27FC236}">
                <a16:creationId xmlns:a16="http://schemas.microsoft.com/office/drawing/2014/main" id="{F3C194BB-89BB-41AA-8782-93F3E862EECD}"/>
              </a:ext>
            </a:extLst>
          </p:cNvPr>
          <p:cNvPicPr>
            <a:picLocks noChangeAspect="1"/>
          </p:cNvPicPr>
          <p:nvPr/>
        </p:nvPicPr>
        <p:blipFill>
          <a:blip r:embed="rId3"/>
          <a:stretch>
            <a:fillRect/>
          </a:stretch>
        </p:blipFill>
        <p:spPr>
          <a:xfrm>
            <a:off x="0" y="2441228"/>
            <a:ext cx="9144000" cy="3505783"/>
          </a:xfrm>
          <a:prstGeom prst="rect">
            <a:avLst/>
          </a:prstGeom>
          <a:ln>
            <a:solidFill>
              <a:schemeClr val="tx1"/>
            </a:solidFill>
          </a:ln>
        </p:spPr>
      </p:pic>
    </p:spTree>
    <p:extLst>
      <p:ext uri="{BB962C8B-B14F-4D97-AF65-F5344CB8AC3E}">
        <p14:creationId xmlns:p14="http://schemas.microsoft.com/office/powerpoint/2010/main" val="2555439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F6B31-16C8-4745-9655-707D72C12B41}"/>
              </a:ext>
            </a:extLst>
          </p:cNvPr>
          <p:cNvSpPr>
            <a:spLocks noGrp="1"/>
          </p:cNvSpPr>
          <p:nvPr>
            <p:ph type="title"/>
          </p:nvPr>
        </p:nvSpPr>
        <p:spPr>
          <a:xfrm>
            <a:off x="628650" y="1305447"/>
            <a:ext cx="7886700" cy="965523"/>
          </a:xfrm>
        </p:spPr>
        <p:txBody>
          <a:bodyPr>
            <a:normAutofit/>
          </a:bodyPr>
          <a:lstStyle/>
          <a:p>
            <a:r>
              <a:rPr lang="en-US" sz="3800" dirty="0">
                <a:latin typeface="Calibri Light" panose="020F0302020204030204" pitchFamily="34" charset="0"/>
                <a:cs typeface="Calibri Light" panose="020F0302020204030204" pitchFamily="34" charset="0"/>
              </a:rPr>
              <a:t>Highway needs and risks</a:t>
            </a:r>
          </a:p>
        </p:txBody>
      </p:sp>
      <p:sp>
        <p:nvSpPr>
          <p:cNvPr id="3" name="Content Placeholder 2">
            <a:extLst>
              <a:ext uri="{FF2B5EF4-FFF2-40B4-BE49-F238E27FC236}">
                <a16:creationId xmlns:a16="http://schemas.microsoft.com/office/drawing/2014/main" id="{7DBDA442-5FCE-4C7D-9682-3ABEDA1E1230}"/>
              </a:ext>
            </a:extLst>
          </p:cNvPr>
          <p:cNvSpPr>
            <a:spLocks noGrp="1"/>
          </p:cNvSpPr>
          <p:nvPr>
            <p:ph idx="1"/>
          </p:nvPr>
        </p:nvSpPr>
        <p:spPr>
          <a:xfrm>
            <a:off x="467544" y="2441228"/>
            <a:ext cx="6161856" cy="1306040"/>
          </a:xfrm>
        </p:spPr>
        <p:txBody>
          <a:bodyPr>
            <a:normAutofit fontScale="70000" lnSpcReduction="20000"/>
          </a:bodyPr>
          <a:lstStyle/>
          <a:p>
            <a:pPr marL="171450" indent="-171450"/>
            <a:r>
              <a:rPr lang="en-US" dirty="0">
                <a:latin typeface="Calibri Light" panose="020F0302020204030204" pitchFamily="34" charset="0"/>
                <a:ea typeface="Times New Roman" panose="02020603050405020304" pitchFamily="18" charset="0"/>
                <a:cs typeface="Calibri Light" panose="020F0302020204030204" pitchFamily="34" charset="0"/>
              </a:rPr>
              <a:t>Ten-layer analysis across 464 corridors covering entire Primary Highway System</a:t>
            </a:r>
          </a:p>
          <a:p>
            <a:pPr marL="171450" indent="-171450"/>
            <a:r>
              <a:rPr lang="en-US" dirty="0">
                <a:latin typeface="Calibri Light" panose="020F0302020204030204" pitchFamily="34" charset="0"/>
                <a:ea typeface="Times New Roman" panose="02020603050405020304" pitchFamily="18" charset="0"/>
                <a:cs typeface="Calibri Light" panose="020F0302020204030204" pitchFamily="34" charset="0"/>
              </a:rPr>
              <a:t>Targeted locations based on each need/risk analysis; combined in a matrix of all corridors</a:t>
            </a:r>
          </a:p>
          <a:p>
            <a:endParaRPr lang="en-US" dirty="0"/>
          </a:p>
        </p:txBody>
      </p:sp>
      <p:pic>
        <p:nvPicPr>
          <p:cNvPr id="4" name="Picture 3">
            <a:hlinkClick r:id="rId3"/>
            <a:extLst>
              <a:ext uri="{FF2B5EF4-FFF2-40B4-BE49-F238E27FC236}">
                <a16:creationId xmlns:a16="http://schemas.microsoft.com/office/drawing/2014/main" id="{479D148D-F81E-4908-B76B-AA46FD890840}"/>
              </a:ext>
            </a:extLst>
          </p:cNvPr>
          <p:cNvPicPr>
            <a:picLocks noChangeAspect="1"/>
          </p:cNvPicPr>
          <p:nvPr/>
        </p:nvPicPr>
        <p:blipFill>
          <a:blip r:embed="rId4"/>
          <a:stretch>
            <a:fillRect/>
          </a:stretch>
        </p:blipFill>
        <p:spPr>
          <a:xfrm>
            <a:off x="0" y="3747268"/>
            <a:ext cx="6543463" cy="2515118"/>
          </a:xfrm>
          <a:prstGeom prst="rect">
            <a:avLst/>
          </a:prstGeom>
        </p:spPr>
      </p:pic>
      <p:graphicFrame>
        <p:nvGraphicFramePr>
          <p:cNvPr id="6" name="Diagram 5">
            <a:extLst>
              <a:ext uri="{FF2B5EF4-FFF2-40B4-BE49-F238E27FC236}">
                <a16:creationId xmlns:a16="http://schemas.microsoft.com/office/drawing/2014/main" id="{6188E2CD-ED09-4116-A005-F89CE99A530E}"/>
              </a:ext>
            </a:extLst>
          </p:cNvPr>
          <p:cNvGraphicFramePr/>
          <p:nvPr>
            <p:extLst>
              <p:ext uri="{D42A27DB-BD31-4B8C-83A1-F6EECF244321}">
                <p14:modId xmlns:p14="http://schemas.microsoft.com/office/powerpoint/2010/main" val="2853031012"/>
              </p:ext>
            </p:extLst>
          </p:nvPr>
        </p:nvGraphicFramePr>
        <p:xfrm>
          <a:off x="6400800" y="2441228"/>
          <a:ext cx="2853266" cy="40100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17860921"/>
      </p:ext>
    </p:extLst>
  </p:cSld>
  <p:clrMapOvr>
    <a:masterClrMapping/>
  </p:clrMapOvr>
</p:sld>
</file>

<file path=ppt/theme/theme1.xml><?xml version="1.0" encoding="utf-8"?>
<a:theme xmlns:a="http://schemas.openxmlformats.org/drawingml/2006/main" name="Office Theme">
  <a:themeElements>
    <a:clrScheme name="Custom 15">
      <a:dk1>
        <a:srgbClr val="53565A"/>
      </a:dk1>
      <a:lt1>
        <a:sysClr val="window" lastClr="FFFFFF"/>
      </a:lt1>
      <a:dk2>
        <a:srgbClr val="7C2529"/>
      </a:dk2>
      <a:lt2>
        <a:srgbClr val="B1B3B3"/>
      </a:lt2>
      <a:accent1>
        <a:srgbClr val="0097A9"/>
      </a:accent1>
      <a:accent2>
        <a:srgbClr val="E87722"/>
      </a:accent2>
      <a:accent3>
        <a:srgbClr val="FFC72C"/>
      </a:accent3>
      <a:accent4>
        <a:srgbClr val="5E366E"/>
      </a:accent4>
      <a:accent5>
        <a:srgbClr val="719949"/>
      </a:accent5>
      <a:accent6>
        <a:srgbClr val="4698CB"/>
      </a:accent6>
      <a:hlink>
        <a:srgbClr val="2C739F"/>
      </a:hlink>
      <a:folHlink>
        <a:srgbClr val="53565A"/>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95000"/>
            <a:lumOff val="5000"/>
            <a:alpha val="9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1_Office Theme">
  <a:themeElements>
    <a:clrScheme name="Custom 15">
      <a:dk1>
        <a:srgbClr val="53565A"/>
      </a:dk1>
      <a:lt1>
        <a:sysClr val="window" lastClr="FFFFFF"/>
      </a:lt1>
      <a:dk2>
        <a:srgbClr val="7C2529"/>
      </a:dk2>
      <a:lt2>
        <a:srgbClr val="B1B3B3"/>
      </a:lt2>
      <a:accent1>
        <a:srgbClr val="0097A9"/>
      </a:accent1>
      <a:accent2>
        <a:srgbClr val="E87722"/>
      </a:accent2>
      <a:accent3>
        <a:srgbClr val="FFC72C"/>
      </a:accent3>
      <a:accent4>
        <a:srgbClr val="5E366E"/>
      </a:accent4>
      <a:accent5>
        <a:srgbClr val="719949"/>
      </a:accent5>
      <a:accent6>
        <a:srgbClr val="4698CB"/>
      </a:accent6>
      <a:hlink>
        <a:srgbClr val="2C739F"/>
      </a:hlink>
      <a:folHlink>
        <a:srgbClr val="53565A"/>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95000"/>
            <a:lumOff val="5000"/>
            <a:alpha val="9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2_Office Theme">
  <a:themeElements>
    <a:clrScheme name="DOT">
      <a:dk1>
        <a:srgbClr val="53565A"/>
      </a:dk1>
      <a:lt1>
        <a:sysClr val="window" lastClr="FFFFFF"/>
      </a:lt1>
      <a:dk2>
        <a:srgbClr val="7C2529"/>
      </a:dk2>
      <a:lt2>
        <a:srgbClr val="B1B3B3"/>
      </a:lt2>
      <a:accent1>
        <a:srgbClr val="B86125"/>
      </a:accent1>
      <a:accent2>
        <a:srgbClr val="007681"/>
      </a:accent2>
      <a:accent3>
        <a:srgbClr val="244C5A"/>
      </a:accent3>
      <a:accent4>
        <a:srgbClr val="275D38"/>
      </a:accent4>
      <a:accent5>
        <a:srgbClr val="F0B323"/>
      </a:accent5>
      <a:accent6>
        <a:srgbClr val="5E366E"/>
      </a:accent6>
      <a:hlink>
        <a:srgbClr val="2C739F"/>
      </a:hlink>
      <a:folHlink>
        <a:srgbClr val="53565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95000"/>
            <a:lumOff val="5000"/>
            <a:alpha val="9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etting-you-there-PowerPoint-Template.potm [Read-Only]" id="{EF08A2F2-4E95-47A6-870B-27180581EC73}" vid="{9218BD09-7C4D-4EC1-B417-5EBD8DF7DEA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6231</TotalTime>
  <Words>1979</Words>
  <Application>Microsoft Office PowerPoint</Application>
  <PresentationFormat>On-screen Show (4:3)</PresentationFormat>
  <Paragraphs>143</Paragraphs>
  <Slides>16</Slides>
  <Notes>10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16</vt:i4>
      </vt:variant>
    </vt:vector>
  </HeadingPairs>
  <TitlesOfParts>
    <vt:vector size="27" baseType="lpstr">
      <vt:lpstr>Arial</vt:lpstr>
      <vt:lpstr>Calibri</vt:lpstr>
      <vt:lpstr>Calibri Light</vt:lpstr>
      <vt:lpstr>Century Gothic</vt:lpstr>
      <vt:lpstr>Courier New</vt:lpstr>
      <vt:lpstr>Segoe UI</vt:lpstr>
      <vt:lpstr>Symbol</vt:lpstr>
      <vt:lpstr>Wingdings</vt:lpstr>
      <vt:lpstr>Office Theme</vt:lpstr>
      <vt:lpstr>1_Office Theme</vt:lpstr>
      <vt:lpstr>2_Office Theme</vt:lpstr>
      <vt:lpstr>PowerPoint Presentation</vt:lpstr>
      <vt:lpstr>PowerPoint Presentation</vt:lpstr>
      <vt:lpstr>PowerPoint Presentation</vt:lpstr>
      <vt:lpstr>Recent Iowa DOT efforts</vt:lpstr>
      <vt:lpstr>Beyond traditional resilience efforts</vt:lpstr>
      <vt:lpstr>Iowa in Motion 2050</vt:lpstr>
      <vt:lpstr>Resiliency policy statement</vt:lpstr>
      <vt:lpstr>Translating analysis to the SLRTP</vt:lpstr>
      <vt:lpstr>Highway needs and risks</vt:lpstr>
      <vt:lpstr>PowerPoint Presentation</vt:lpstr>
      <vt:lpstr>PowerPoint Presentation</vt:lpstr>
      <vt:lpstr>Framework for Screening &amp; Prioritization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Sturtz, Samuel</dc:creator>
  <cp:lastModifiedBy>Sturtz, Samuel</cp:lastModifiedBy>
  <cp:revision>294</cp:revision>
  <dcterms:created xsi:type="dcterms:W3CDTF">2021-03-01T21:43:31Z</dcterms:created>
  <dcterms:modified xsi:type="dcterms:W3CDTF">2022-10-27T13:53:05Z</dcterms:modified>
</cp:coreProperties>
</file>