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48" r:id="rId5"/>
  </p:sldMasterIdLst>
  <p:notesMasterIdLst>
    <p:notesMasterId r:id="rId27"/>
  </p:notesMasterIdLst>
  <p:sldIdLst>
    <p:sldId id="325" r:id="rId6"/>
    <p:sldId id="258" r:id="rId7"/>
    <p:sldId id="321" r:id="rId8"/>
    <p:sldId id="310" r:id="rId9"/>
    <p:sldId id="283" r:id="rId10"/>
    <p:sldId id="284" r:id="rId11"/>
    <p:sldId id="285" r:id="rId12"/>
    <p:sldId id="278" r:id="rId13"/>
    <p:sldId id="291" r:id="rId14"/>
    <p:sldId id="280" r:id="rId15"/>
    <p:sldId id="265" r:id="rId16"/>
    <p:sldId id="317" r:id="rId17"/>
    <p:sldId id="289" r:id="rId18"/>
    <p:sldId id="277" r:id="rId19"/>
    <p:sldId id="290" r:id="rId20"/>
    <p:sldId id="286" r:id="rId21"/>
    <p:sldId id="307" r:id="rId22"/>
    <p:sldId id="320" r:id="rId23"/>
    <p:sldId id="264" r:id="rId24"/>
    <p:sldId id="315" r:id="rId25"/>
    <p:sldId id="32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rs, Greg" initials="SG" lastIdx="20" clrIdx="0">
    <p:extLst>
      <p:ext uri="{19B8F6BF-5375-455C-9EA6-DF929625EA0E}">
        <p15:presenceInfo xmlns:p15="http://schemas.microsoft.com/office/powerpoint/2012/main" userId="S::Greg.Sanders@woolpert.com::250b3eb0-3b15-48aa-8fd2-cebcd0dcc865" providerId="AD"/>
      </p:ext>
    </p:extLst>
  </p:cmAuthor>
  <p:cmAuthor id="2" name="Cocanougher, Marc" initials="CM" lastIdx="16" clrIdx="1">
    <p:extLst>
      <p:ext uri="{19B8F6BF-5375-455C-9EA6-DF929625EA0E}">
        <p15:presenceInfo xmlns:p15="http://schemas.microsoft.com/office/powerpoint/2012/main" userId="S::Marc.Cocanougher@woolpert.com::a4f76539-5a97-401e-b3bb-1e2df086b4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629"/>
    <a:srgbClr val="55575A"/>
    <a:srgbClr val="005580"/>
    <a:srgbClr val="FFFFFF"/>
    <a:srgbClr val="244C5A"/>
    <a:srgbClr val="007681"/>
    <a:srgbClr val="F0B323"/>
    <a:srgbClr val="275D38"/>
    <a:srgbClr val="B86125"/>
    <a:srgbClr val="10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4" autoAdjust="0"/>
  </p:normalViewPr>
  <p:slideViewPr>
    <p:cSldViewPr snapToGrid="0">
      <p:cViewPr varScale="1">
        <p:scale>
          <a:sx n="99" d="100"/>
          <a:sy n="99" d="100"/>
        </p:scale>
        <p:origin x="193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Iowa!$A$2</c:f>
              <c:strCache>
                <c:ptCount val="1"/>
                <c:pt idx="0">
                  <c:v>Des Moines International Airport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Iowa!$N$1:$Y$1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Iowa!$N$2:$Y$2</c:f>
              <c:numCache>
                <c:formatCode>_(* #,##0_);_(* \(#,##0\);_(* "-"??_);_(@_)</c:formatCode>
                <c:ptCount val="12"/>
                <c:pt idx="0">
                  <c:v>72732.618419999999</c:v>
                </c:pt>
                <c:pt idx="1">
                  <c:v>62637.663439999997</c:v>
                </c:pt>
                <c:pt idx="2">
                  <c:v>67884.659039999999</c:v>
                </c:pt>
                <c:pt idx="3">
                  <c:v>74100.992984699988</c:v>
                </c:pt>
                <c:pt idx="4">
                  <c:v>70248.011679999996</c:v>
                </c:pt>
                <c:pt idx="5">
                  <c:v>69404.832714799995</c:v>
                </c:pt>
                <c:pt idx="6">
                  <c:v>70814.599019999994</c:v>
                </c:pt>
                <c:pt idx="7">
                  <c:v>68580.216649999988</c:v>
                </c:pt>
                <c:pt idx="8">
                  <c:v>50653.349119999999</c:v>
                </c:pt>
                <c:pt idx="9">
                  <c:v>44509.073179999999</c:v>
                </c:pt>
                <c:pt idx="10">
                  <c:v>54357.110719999997</c:v>
                </c:pt>
                <c:pt idx="11">
                  <c:v>57964.971349999993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89-475E-8565-13FAF3625E3C}"/>
            </c:ext>
          </c:extLst>
        </c:ser>
        <c:ser>
          <c:idx val="1"/>
          <c:order val="1"/>
          <c:tx>
            <c:strRef>
              <c:f>Iowa!$A$3</c:f>
              <c:strCache>
                <c:ptCount val="1"/>
                <c:pt idx="0">
                  <c:v>The Eastern Iowa Airport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Iowa!$N$1:$Y$1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Iowa!$N$3:$Y$3</c:f>
              <c:numCache>
                <c:formatCode>_(* #,##0_);_(* \(#,##0\);_(* "-"??_);_(@_)</c:formatCode>
                <c:ptCount val="12"/>
                <c:pt idx="0">
                  <c:v>23591.638619999998</c:v>
                </c:pt>
                <c:pt idx="1">
                  <c:v>25142.588789999998</c:v>
                </c:pt>
                <c:pt idx="2">
                  <c:v>25328.383140499998</c:v>
                </c:pt>
                <c:pt idx="3">
                  <c:v>26980.139559999996</c:v>
                </c:pt>
                <c:pt idx="4">
                  <c:v>23868.384568599999</c:v>
                </c:pt>
                <c:pt idx="5">
                  <c:v>26126.951619999996</c:v>
                </c:pt>
                <c:pt idx="6">
                  <c:v>25814.997889999999</c:v>
                </c:pt>
                <c:pt idx="7">
                  <c:v>25767.598559999999</c:v>
                </c:pt>
                <c:pt idx="8">
                  <c:v>27530.192249999996</c:v>
                </c:pt>
                <c:pt idx="9">
                  <c:v>32660.342989999997</c:v>
                </c:pt>
                <c:pt idx="10">
                  <c:v>33671.161259999993</c:v>
                </c:pt>
                <c:pt idx="11">
                  <c:v>35256.283039999995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89-475E-8565-13FAF3625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133984"/>
        <c:axId val="1533242112"/>
      </c:lineChart>
      <c:catAx>
        <c:axId val="1914133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242112"/>
        <c:crosses val="autoZero"/>
        <c:auto val="1"/>
        <c:lblAlgn val="ctr"/>
        <c:lblOffset val="100"/>
        <c:noMultiLvlLbl val="0"/>
      </c:catAx>
      <c:valAx>
        <c:axId val="153324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Annual Short</a:t>
                </a:r>
                <a:r>
                  <a:rPr lang="en-US" baseline="0" dirty="0"/>
                  <a:t> Tons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413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A2B03-C2C3-413B-A07F-8E38F2EF913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7C46B-9192-4693-AA95-A9255612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1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89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4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33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54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1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7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9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9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01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9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54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1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4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0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3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2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3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89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7C46B-9192-4693-AA95-A9255612E4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7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6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2BFB05B4-8F28-4C64-985E-0EE679741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ADC89E3-DE02-4BC5-98A5-67F47E0D1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25" y="148860"/>
            <a:ext cx="2012492" cy="20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47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3DD9-A301-4929-A961-07453F18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9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3DD9-A301-4929-A961-07453F18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793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97A0-BCB5-474B-8D96-4D9966CC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397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039A98-B6A0-4613-A893-0C234385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92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37001-2820-496E-B9E6-851F08F9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A6CF6-1FB8-499F-AC40-5E484EEC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B0559-3D69-4B24-B845-85E365F3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0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6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8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8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5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25F6F1-8204-4EE7-8170-409FF3AA29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49" r:id="rId12"/>
    <p:sldLayoutId id="2147483657" r:id="rId13"/>
    <p:sldLayoutId id="2147483673" r:id="rId14"/>
    <p:sldLayoutId id="214748365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6ECBC-D8D7-4DEF-93A0-22909C05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3B023-DFC3-447C-89A1-01D296BE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BB644-9714-4EE7-B4E1-FA6B17142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0AA-85F5-45E4-AC31-05894038E51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29FD7-F278-4979-80FB-B07A928EA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9F563-7D3C-48B8-AFBC-C89D253EA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F5EA-2349-42B5-879A-763278377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7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chart" Target="../charts/chart1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385AAB-9CD8-4873-862C-C5BBE1D6A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619" y="1183910"/>
            <a:ext cx="4203304" cy="4542282"/>
          </a:xfrm>
          <a:custGeom>
            <a:avLst/>
            <a:gdLst>
              <a:gd name="connsiteX0" fmla="*/ 3711555 w 5604405"/>
              <a:gd name="connsiteY0" fmla="*/ 4579520 h 6056376"/>
              <a:gd name="connsiteX1" fmla="*/ 4416613 w 5604405"/>
              <a:gd name="connsiteY1" fmla="*/ 4579520 h 6056376"/>
              <a:gd name="connsiteX2" fmla="*/ 4517335 w 5604405"/>
              <a:gd name="connsiteY2" fmla="*/ 4637144 h 6056376"/>
              <a:gd name="connsiteX3" fmla="*/ 4869863 w 5604405"/>
              <a:gd name="connsiteY3" fmla="*/ 5258191 h 6056376"/>
              <a:gd name="connsiteX4" fmla="*/ 4869863 w 5604405"/>
              <a:gd name="connsiteY4" fmla="*/ 5377706 h 6056376"/>
              <a:gd name="connsiteX5" fmla="*/ 4517335 w 5604405"/>
              <a:gd name="connsiteY5" fmla="*/ 5998753 h 6056376"/>
              <a:gd name="connsiteX6" fmla="*/ 4416613 w 5604405"/>
              <a:gd name="connsiteY6" fmla="*/ 6056376 h 6056376"/>
              <a:gd name="connsiteX7" fmla="*/ 3711555 w 5604405"/>
              <a:gd name="connsiteY7" fmla="*/ 6056376 h 6056376"/>
              <a:gd name="connsiteX8" fmla="*/ 3610833 w 5604405"/>
              <a:gd name="connsiteY8" fmla="*/ 5998753 h 6056376"/>
              <a:gd name="connsiteX9" fmla="*/ 3258304 w 5604405"/>
              <a:gd name="connsiteY9" fmla="*/ 5377706 h 6056376"/>
              <a:gd name="connsiteX10" fmla="*/ 3258304 w 5604405"/>
              <a:gd name="connsiteY10" fmla="*/ 5258191 h 6056376"/>
              <a:gd name="connsiteX11" fmla="*/ 3610833 w 5604405"/>
              <a:gd name="connsiteY11" fmla="*/ 4637144 h 6056376"/>
              <a:gd name="connsiteX12" fmla="*/ 3711555 w 5604405"/>
              <a:gd name="connsiteY12" fmla="*/ 4579520 h 6056376"/>
              <a:gd name="connsiteX13" fmla="*/ 2553202 w 5604405"/>
              <a:gd name="connsiteY13" fmla="*/ 3910405 h 6056376"/>
              <a:gd name="connsiteX14" fmla="*/ 3112130 w 5604405"/>
              <a:gd name="connsiteY14" fmla="*/ 3910405 h 6056376"/>
              <a:gd name="connsiteX15" fmla="*/ 3138444 w 5604405"/>
              <a:gd name="connsiteY15" fmla="*/ 3913900 h 6056376"/>
              <a:gd name="connsiteX16" fmla="*/ 3156541 w 5604405"/>
              <a:gd name="connsiteY16" fmla="*/ 3921488 h 6056376"/>
              <a:gd name="connsiteX17" fmla="*/ 3145481 w 5604405"/>
              <a:gd name="connsiteY17" fmla="*/ 3940617 h 6056376"/>
              <a:gd name="connsiteX18" fmla="*/ 2753632 w 5604405"/>
              <a:gd name="connsiteY18" fmla="*/ 4618329 h 6056376"/>
              <a:gd name="connsiteX19" fmla="*/ 2520177 w 5604405"/>
              <a:gd name="connsiteY19" fmla="*/ 4754008 h 6056376"/>
              <a:gd name="connsiteX20" fmla="*/ 2332520 w 5604405"/>
              <a:gd name="connsiteY20" fmla="*/ 4754008 h 6056376"/>
              <a:gd name="connsiteX21" fmla="*/ 2310629 w 5604405"/>
              <a:gd name="connsiteY21" fmla="*/ 4754008 h 6056376"/>
              <a:gd name="connsiteX22" fmla="*/ 2289740 w 5604405"/>
              <a:gd name="connsiteY22" fmla="*/ 4718037 h 6056376"/>
              <a:gd name="connsiteX23" fmla="*/ 2187423 w 5604405"/>
              <a:gd name="connsiteY23" fmla="*/ 4541838 h 6056376"/>
              <a:gd name="connsiteX24" fmla="*/ 2187423 w 5604405"/>
              <a:gd name="connsiteY24" fmla="*/ 4443215 h 6056376"/>
              <a:gd name="connsiteX25" fmla="*/ 2467492 w 5604405"/>
              <a:gd name="connsiteY25" fmla="*/ 3960919 h 6056376"/>
              <a:gd name="connsiteX26" fmla="*/ 2553202 w 5604405"/>
              <a:gd name="connsiteY26" fmla="*/ 3910405 h 6056376"/>
              <a:gd name="connsiteX27" fmla="*/ 1018932 w 5604405"/>
              <a:gd name="connsiteY27" fmla="*/ 1626925 h 6056376"/>
              <a:gd name="connsiteX28" fmla="*/ 2520177 w 5604405"/>
              <a:gd name="connsiteY28" fmla="*/ 1626925 h 6056376"/>
              <a:gd name="connsiteX29" fmla="*/ 2753632 w 5604405"/>
              <a:gd name="connsiteY29" fmla="*/ 1762604 h 6056376"/>
              <a:gd name="connsiteX30" fmla="*/ 3502633 w 5604405"/>
              <a:gd name="connsiteY30" fmla="*/ 3058018 h 6056376"/>
              <a:gd name="connsiteX31" fmla="*/ 3502633 w 5604405"/>
              <a:gd name="connsiteY31" fmla="*/ 3322916 h 6056376"/>
              <a:gd name="connsiteX32" fmla="*/ 3224524 w 5604405"/>
              <a:gd name="connsiteY32" fmla="*/ 3803912 h 6056376"/>
              <a:gd name="connsiteX33" fmla="*/ 3201086 w 5604405"/>
              <a:gd name="connsiteY33" fmla="*/ 3844448 h 6056376"/>
              <a:gd name="connsiteX34" fmla="*/ 3201910 w 5604405"/>
              <a:gd name="connsiteY34" fmla="*/ 3844794 h 6056376"/>
              <a:gd name="connsiteX35" fmla="*/ 3243273 w 5604405"/>
              <a:gd name="connsiteY35" fmla="*/ 3886511 h 6056376"/>
              <a:gd name="connsiteX36" fmla="*/ 3557826 w 5604405"/>
              <a:gd name="connsiteY36" fmla="*/ 4430538 h 6056376"/>
              <a:gd name="connsiteX37" fmla="*/ 3557826 w 5604405"/>
              <a:gd name="connsiteY37" fmla="*/ 4541785 h 6056376"/>
              <a:gd name="connsiteX38" fmla="*/ 3243273 w 5604405"/>
              <a:gd name="connsiteY38" fmla="*/ 5085811 h 6056376"/>
              <a:gd name="connsiteX39" fmla="*/ 3145229 w 5604405"/>
              <a:gd name="connsiteY39" fmla="*/ 5142791 h 6056376"/>
              <a:gd name="connsiteX40" fmla="*/ 2514761 w 5604405"/>
              <a:gd name="connsiteY40" fmla="*/ 5142791 h 6056376"/>
              <a:gd name="connsiteX41" fmla="*/ 2418080 w 5604405"/>
              <a:gd name="connsiteY41" fmla="*/ 5085811 h 6056376"/>
              <a:gd name="connsiteX42" fmla="*/ 2248631 w 5604405"/>
              <a:gd name="connsiteY42" fmla="*/ 4794008 h 6056376"/>
              <a:gd name="connsiteX43" fmla="*/ 2229489 w 5604405"/>
              <a:gd name="connsiteY43" fmla="*/ 4761043 h 6056376"/>
              <a:gd name="connsiteX44" fmla="*/ 2244550 w 5604405"/>
              <a:gd name="connsiteY44" fmla="*/ 4761043 h 6056376"/>
              <a:gd name="connsiteX45" fmla="*/ 2315741 w 5604405"/>
              <a:gd name="connsiteY45" fmla="*/ 4761043 h 6056376"/>
              <a:gd name="connsiteX46" fmla="*/ 2346666 w 5604405"/>
              <a:gd name="connsiteY46" fmla="*/ 4814300 h 6056376"/>
              <a:gd name="connsiteX47" fmla="*/ 2464819 w 5604405"/>
              <a:gd name="connsiteY47" fmla="*/ 5017769 h 6056376"/>
              <a:gd name="connsiteX48" fmla="*/ 2550531 w 5604405"/>
              <a:gd name="connsiteY48" fmla="*/ 5068284 h 6056376"/>
              <a:gd name="connsiteX49" fmla="*/ 3109460 w 5604405"/>
              <a:gd name="connsiteY49" fmla="*/ 5068284 h 6056376"/>
              <a:gd name="connsiteX50" fmla="*/ 3196377 w 5604405"/>
              <a:gd name="connsiteY50" fmla="*/ 5017769 h 6056376"/>
              <a:gd name="connsiteX51" fmla="*/ 3475238 w 5604405"/>
              <a:gd name="connsiteY51" fmla="*/ 4535474 h 6056376"/>
              <a:gd name="connsiteX52" fmla="*/ 3475238 w 5604405"/>
              <a:gd name="connsiteY52" fmla="*/ 4436849 h 6056376"/>
              <a:gd name="connsiteX53" fmla="*/ 3196377 w 5604405"/>
              <a:gd name="connsiteY53" fmla="*/ 3954554 h 6056376"/>
              <a:gd name="connsiteX54" fmla="*/ 3159709 w 5604405"/>
              <a:gd name="connsiteY54" fmla="*/ 3917570 h 6056376"/>
              <a:gd name="connsiteX55" fmla="*/ 3155466 w 5604405"/>
              <a:gd name="connsiteY55" fmla="*/ 3915792 h 6056376"/>
              <a:gd name="connsiteX56" fmla="*/ 3178212 w 5604405"/>
              <a:gd name="connsiteY56" fmla="*/ 3876454 h 6056376"/>
              <a:gd name="connsiteX57" fmla="*/ 3195127 w 5604405"/>
              <a:gd name="connsiteY57" fmla="*/ 3847197 h 6056376"/>
              <a:gd name="connsiteX58" fmla="*/ 3177582 w 5604405"/>
              <a:gd name="connsiteY58" fmla="*/ 3839840 h 6056376"/>
              <a:gd name="connsiteX59" fmla="*/ 3147901 w 5604405"/>
              <a:gd name="connsiteY59" fmla="*/ 3835897 h 6056376"/>
              <a:gd name="connsiteX60" fmla="*/ 2517432 w 5604405"/>
              <a:gd name="connsiteY60" fmla="*/ 3835897 h 6056376"/>
              <a:gd name="connsiteX61" fmla="*/ 2420752 w 5604405"/>
              <a:gd name="connsiteY61" fmla="*/ 3892877 h 6056376"/>
              <a:gd name="connsiteX62" fmla="*/ 2104837 w 5604405"/>
              <a:gd name="connsiteY62" fmla="*/ 4436903 h 6056376"/>
              <a:gd name="connsiteX63" fmla="*/ 2104837 w 5604405"/>
              <a:gd name="connsiteY63" fmla="*/ 4548151 h 6056376"/>
              <a:gd name="connsiteX64" fmla="*/ 2209113 w 5604405"/>
              <a:gd name="connsiteY64" fmla="*/ 4727721 h 6056376"/>
              <a:gd name="connsiteX65" fmla="*/ 2224378 w 5604405"/>
              <a:gd name="connsiteY65" fmla="*/ 4754008 h 6056376"/>
              <a:gd name="connsiteX66" fmla="*/ 2153663 w 5604405"/>
              <a:gd name="connsiteY66" fmla="*/ 4754008 h 6056376"/>
              <a:gd name="connsiteX67" fmla="*/ 1018932 w 5604405"/>
              <a:gd name="connsiteY67" fmla="*/ 4754008 h 6056376"/>
              <a:gd name="connsiteX68" fmla="*/ 788719 w 5604405"/>
              <a:gd name="connsiteY68" fmla="*/ 4618329 h 6056376"/>
              <a:gd name="connsiteX69" fmla="*/ 36477 w 5604405"/>
              <a:gd name="connsiteY69" fmla="*/ 3322916 h 6056376"/>
              <a:gd name="connsiteX70" fmla="*/ 36477 w 5604405"/>
              <a:gd name="connsiteY70" fmla="*/ 3058018 h 6056376"/>
              <a:gd name="connsiteX71" fmla="*/ 788719 w 5604405"/>
              <a:gd name="connsiteY71" fmla="*/ 1762604 h 6056376"/>
              <a:gd name="connsiteX72" fmla="*/ 1018932 w 5604405"/>
              <a:gd name="connsiteY72" fmla="*/ 1626925 h 6056376"/>
              <a:gd name="connsiteX73" fmla="*/ 3636614 w 5604405"/>
              <a:gd name="connsiteY73" fmla="*/ 339380 h 6056376"/>
              <a:gd name="connsiteX74" fmla="*/ 4821522 w 5604405"/>
              <a:gd name="connsiteY74" fmla="*/ 339380 h 6056376"/>
              <a:gd name="connsiteX75" fmla="*/ 4990793 w 5604405"/>
              <a:gd name="connsiteY75" fmla="*/ 436221 h 6056376"/>
              <a:gd name="connsiteX76" fmla="*/ 5583246 w 5604405"/>
              <a:gd name="connsiteY76" fmla="*/ 1479943 h 6056376"/>
              <a:gd name="connsiteX77" fmla="*/ 5583246 w 5604405"/>
              <a:gd name="connsiteY77" fmla="*/ 1680798 h 6056376"/>
              <a:gd name="connsiteX78" fmla="*/ 4990793 w 5604405"/>
              <a:gd name="connsiteY78" fmla="*/ 2724519 h 6056376"/>
              <a:gd name="connsiteX79" fmla="*/ 4821522 w 5604405"/>
              <a:gd name="connsiteY79" fmla="*/ 2821359 h 6056376"/>
              <a:gd name="connsiteX80" fmla="*/ 3636614 w 5604405"/>
              <a:gd name="connsiteY80" fmla="*/ 2821359 h 6056376"/>
              <a:gd name="connsiteX81" fmla="*/ 3467343 w 5604405"/>
              <a:gd name="connsiteY81" fmla="*/ 2724519 h 6056376"/>
              <a:gd name="connsiteX82" fmla="*/ 2874889 w 5604405"/>
              <a:gd name="connsiteY82" fmla="*/ 1680798 h 6056376"/>
              <a:gd name="connsiteX83" fmla="*/ 2874889 w 5604405"/>
              <a:gd name="connsiteY83" fmla="*/ 1479943 h 6056376"/>
              <a:gd name="connsiteX84" fmla="*/ 3467343 w 5604405"/>
              <a:gd name="connsiteY84" fmla="*/ 436221 h 6056376"/>
              <a:gd name="connsiteX85" fmla="*/ 3636614 w 5604405"/>
              <a:gd name="connsiteY85" fmla="*/ 339380 h 6056376"/>
              <a:gd name="connsiteX86" fmla="*/ 1941243 w 5604405"/>
              <a:gd name="connsiteY86" fmla="*/ 0 h 6056376"/>
              <a:gd name="connsiteX87" fmla="*/ 2646300 w 5604405"/>
              <a:gd name="connsiteY87" fmla="*/ 0 h 6056376"/>
              <a:gd name="connsiteX88" fmla="*/ 2747022 w 5604405"/>
              <a:gd name="connsiteY88" fmla="*/ 57624 h 6056376"/>
              <a:gd name="connsiteX89" fmla="*/ 3099551 w 5604405"/>
              <a:gd name="connsiteY89" fmla="*/ 678671 h 6056376"/>
              <a:gd name="connsiteX90" fmla="*/ 3099551 w 5604405"/>
              <a:gd name="connsiteY90" fmla="*/ 798186 h 6056376"/>
              <a:gd name="connsiteX91" fmla="*/ 2747022 w 5604405"/>
              <a:gd name="connsiteY91" fmla="*/ 1419233 h 6056376"/>
              <a:gd name="connsiteX92" fmla="*/ 2646300 w 5604405"/>
              <a:gd name="connsiteY92" fmla="*/ 1476856 h 6056376"/>
              <a:gd name="connsiteX93" fmla="*/ 1941243 w 5604405"/>
              <a:gd name="connsiteY93" fmla="*/ 1476856 h 6056376"/>
              <a:gd name="connsiteX94" fmla="*/ 1840520 w 5604405"/>
              <a:gd name="connsiteY94" fmla="*/ 1419233 h 6056376"/>
              <a:gd name="connsiteX95" fmla="*/ 1487992 w 5604405"/>
              <a:gd name="connsiteY95" fmla="*/ 798186 h 6056376"/>
              <a:gd name="connsiteX96" fmla="*/ 1487992 w 5604405"/>
              <a:gd name="connsiteY96" fmla="*/ 678671 h 6056376"/>
              <a:gd name="connsiteX97" fmla="*/ 1840520 w 5604405"/>
              <a:gd name="connsiteY97" fmla="*/ 57624 h 6056376"/>
              <a:gd name="connsiteX98" fmla="*/ 1941243 w 5604405"/>
              <a:gd name="connsiteY98" fmla="*/ 0 h 605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604405" h="6056376">
                <a:moveTo>
                  <a:pt x="3711555" y="4579520"/>
                </a:moveTo>
                <a:cubicBezTo>
                  <a:pt x="4416613" y="4579520"/>
                  <a:pt x="4416613" y="4579520"/>
                  <a:pt x="4416613" y="4579520"/>
                </a:cubicBezTo>
                <a:cubicBezTo>
                  <a:pt x="4452285" y="4579520"/>
                  <a:pt x="4498450" y="4605130"/>
                  <a:pt x="4517335" y="4637144"/>
                </a:cubicBezTo>
                <a:cubicBezTo>
                  <a:pt x="4869863" y="5258191"/>
                  <a:pt x="4869863" y="5258191"/>
                  <a:pt x="4869863" y="5258191"/>
                </a:cubicBezTo>
                <a:cubicBezTo>
                  <a:pt x="4886651" y="5292338"/>
                  <a:pt x="4886651" y="5343558"/>
                  <a:pt x="4869863" y="5377706"/>
                </a:cubicBezTo>
                <a:cubicBezTo>
                  <a:pt x="4517335" y="5998753"/>
                  <a:pt x="4517335" y="5998753"/>
                  <a:pt x="4517335" y="5998753"/>
                </a:cubicBezTo>
                <a:cubicBezTo>
                  <a:pt x="4498450" y="6030767"/>
                  <a:pt x="4452285" y="6056376"/>
                  <a:pt x="4416613" y="6056376"/>
                </a:cubicBezTo>
                <a:lnTo>
                  <a:pt x="3711555" y="6056376"/>
                </a:lnTo>
                <a:cubicBezTo>
                  <a:pt x="3673784" y="6056376"/>
                  <a:pt x="3627620" y="6030767"/>
                  <a:pt x="3610833" y="5998753"/>
                </a:cubicBezTo>
                <a:cubicBezTo>
                  <a:pt x="3258304" y="5377706"/>
                  <a:pt x="3258304" y="5377706"/>
                  <a:pt x="3258304" y="5377706"/>
                </a:cubicBezTo>
                <a:cubicBezTo>
                  <a:pt x="3239418" y="5343558"/>
                  <a:pt x="3239418" y="5292338"/>
                  <a:pt x="3258304" y="5258191"/>
                </a:cubicBezTo>
                <a:cubicBezTo>
                  <a:pt x="3610833" y="4637144"/>
                  <a:pt x="3610833" y="4637144"/>
                  <a:pt x="3610833" y="4637144"/>
                </a:cubicBezTo>
                <a:cubicBezTo>
                  <a:pt x="3627620" y="4605130"/>
                  <a:pt x="3673784" y="4579520"/>
                  <a:pt x="3711555" y="4579520"/>
                </a:cubicBezTo>
                <a:close/>
                <a:moveTo>
                  <a:pt x="2553202" y="3910405"/>
                </a:moveTo>
                <a:cubicBezTo>
                  <a:pt x="2553202" y="3910405"/>
                  <a:pt x="2553202" y="3910405"/>
                  <a:pt x="3112130" y="3910405"/>
                </a:cubicBezTo>
                <a:cubicBezTo>
                  <a:pt x="3121184" y="3910405"/>
                  <a:pt x="3130013" y="3911607"/>
                  <a:pt x="3138444" y="3913900"/>
                </a:cubicBezTo>
                <a:lnTo>
                  <a:pt x="3156541" y="3921488"/>
                </a:lnTo>
                <a:lnTo>
                  <a:pt x="3145481" y="3940617"/>
                </a:lnTo>
                <a:cubicBezTo>
                  <a:pt x="3045479" y="4113572"/>
                  <a:pt x="2917476" y="4334957"/>
                  <a:pt x="2753632" y="4618329"/>
                </a:cubicBezTo>
                <a:cubicBezTo>
                  <a:pt x="2704996" y="4702320"/>
                  <a:pt x="2617449" y="4754008"/>
                  <a:pt x="2520177" y="4754008"/>
                </a:cubicBezTo>
                <a:cubicBezTo>
                  <a:pt x="2520177" y="4754008"/>
                  <a:pt x="2520177" y="4754008"/>
                  <a:pt x="2332520" y="4754008"/>
                </a:cubicBezTo>
                <a:lnTo>
                  <a:pt x="2310629" y="4754008"/>
                </a:lnTo>
                <a:lnTo>
                  <a:pt x="2289740" y="4718037"/>
                </a:lnTo>
                <a:cubicBezTo>
                  <a:pt x="2260653" y="4667947"/>
                  <a:pt x="2226808" y="4609662"/>
                  <a:pt x="2187423" y="4541838"/>
                </a:cubicBezTo>
                <a:cubicBezTo>
                  <a:pt x="2169316" y="4511770"/>
                  <a:pt x="2169316" y="4473284"/>
                  <a:pt x="2187423" y="4443215"/>
                </a:cubicBezTo>
                <a:cubicBezTo>
                  <a:pt x="2187423" y="4443215"/>
                  <a:pt x="2187423" y="4443215"/>
                  <a:pt x="2467492" y="3960919"/>
                </a:cubicBezTo>
                <a:cubicBezTo>
                  <a:pt x="2484393" y="3929649"/>
                  <a:pt x="2518193" y="3910405"/>
                  <a:pt x="2553202" y="3910405"/>
                </a:cubicBezTo>
                <a:close/>
                <a:moveTo>
                  <a:pt x="1018932" y="1626925"/>
                </a:moveTo>
                <a:cubicBezTo>
                  <a:pt x="1018932" y="1626925"/>
                  <a:pt x="1018932" y="1626925"/>
                  <a:pt x="2520177" y="1626925"/>
                </a:cubicBezTo>
                <a:cubicBezTo>
                  <a:pt x="2617449" y="1626925"/>
                  <a:pt x="2704996" y="1678612"/>
                  <a:pt x="2753632" y="1762604"/>
                </a:cubicBezTo>
                <a:cubicBezTo>
                  <a:pt x="2753632" y="1762604"/>
                  <a:pt x="2753632" y="1762604"/>
                  <a:pt x="3502633" y="3058018"/>
                </a:cubicBezTo>
                <a:cubicBezTo>
                  <a:pt x="3551270" y="3138780"/>
                  <a:pt x="3551270" y="3242154"/>
                  <a:pt x="3502633" y="3322916"/>
                </a:cubicBezTo>
                <a:cubicBezTo>
                  <a:pt x="3502633" y="3322916"/>
                  <a:pt x="3502633" y="3322916"/>
                  <a:pt x="3224524" y="3803912"/>
                </a:cubicBezTo>
                <a:lnTo>
                  <a:pt x="3201086" y="3844448"/>
                </a:lnTo>
                <a:lnTo>
                  <a:pt x="3201910" y="3844794"/>
                </a:lnTo>
                <a:cubicBezTo>
                  <a:pt x="3218762" y="3854630"/>
                  <a:pt x="3233059" y="3868874"/>
                  <a:pt x="3243273" y="3886511"/>
                </a:cubicBezTo>
                <a:cubicBezTo>
                  <a:pt x="3243273" y="3886511"/>
                  <a:pt x="3243273" y="3886511"/>
                  <a:pt x="3557826" y="4430538"/>
                </a:cubicBezTo>
                <a:cubicBezTo>
                  <a:pt x="3578252" y="4464454"/>
                  <a:pt x="3578252" y="4507867"/>
                  <a:pt x="3557826" y="4541785"/>
                </a:cubicBezTo>
                <a:cubicBezTo>
                  <a:pt x="3557826" y="4541785"/>
                  <a:pt x="3557826" y="4541785"/>
                  <a:pt x="3243273" y="5085811"/>
                </a:cubicBezTo>
                <a:cubicBezTo>
                  <a:pt x="3222847" y="5121083"/>
                  <a:pt x="3186081" y="5142791"/>
                  <a:pt x="3145229" y="5142791"/>
                </a:cubicBezTo>
                <a:cubicBezTo>
                  <a:pt x="3145229" y="5142791"/>
                  <a:pt x="3145229" y="5142791"/>
                  <a:pt x="2514761" y="5142791"/>
                </a:cubicBezTo>
                <a:cubicBezTo>
                  <a:pt x="2475271" y="5142791"/>
                  <a:pt x="2437145" y="5121083"/>
                  <a:pt x="2418080" y="5085811"/>
                </a:cubicBezTo>
                <a:cubicBezTo>
                  <a:pt x="2418080" y="5085811"/>
                  <a:pt x="2418080" y="5085811"/>
                  <a:pt x="2248631" y="4794008"/>
                </a:cubicBezTo>
                <a:lnTo>
                  <a:pt x="2229489" y="4761043"/>
                </a:lnTo>
                <a:lnTo>
                  <a:pt x="2244550" y="4761043"/>
                </a:lnTo>
                <a:lnTo>
                  <a:pt x="2315741" y="4761043"/>
                </a:lnTo>
                <a:lnTo>
                  <a:pt x="2346666" y="4814300"/>
                </a:lnTo>
                <a:cubicBezTo>
                  <a:pt x="2464819" y="5017769"/>
                  <a:pt x="2464819" y="5017769"/>
                  <a:pt x="2464819" y="5017769"/>
                </a:cubicBezTo>
                <a:cubicBezTo>
                  <a:pt x="2481721" y="5049039"/>
                  <a:pt x="2515523" y="5068284"/>
                  <a:pt x="2550531" y="5068284"/>
                </a:cubicBezTo>
                <a:cubicBezTo>
                  <a:pt x="3109460" y="5068284"/>
                  <a:pt x="3109460" y="5068284"/>
                  <a:pt x="3109460" y="5068284"/>
                </a:cubicBezTo>
                <a:cubicBezTo>
                  <a:pt x="3145675" y="5068284"/>
                  <a:pt x="3178269" y="5049039"/>
                  <a:pt x="3196377" y="5017769"/>
                </a:cubicBezTo>
                <a:cubicBezTo>
                  <a:pt x="3475238" y="4535474"/>
                  <a:pt x="3475238" y="4535474"/>
                  <a:pt x="3475238" y="4535474"/>
                </a:cubicBezTo>
                <a:cubicBezTo>
                  <a:pt x="3493346" y="4505405"/>
                  <a:pt x="3493346" y="4466917"/>
                  <a:pt x="3475238" y="4436849"/>
                </a:cubicBezTo>
                <a:cubicBezTo>
                  <a:pt x="3196377" y="3954554"/>
                  <a:pt x="3196377" y="3954554"/>
                  <a:pt x="3196377" y="3954554"/>
                </a:cubicBezTo>
                <a:cubicBezTo>
                  <a:pt x="3187323" y="3938918"/>
                  <a:pt x="3174648" y="3926289"/>
                  <a:pt x="3159709" y="3917570"/>
                </a:cubicBezTo>
                <a:lnTo>
                  <a:pt x="3155466" y="3915792"/>
                </a:lnTo>
                <a:lnTo>
                  <a:pt x="3178212" y="3876454"/>
                </a:lnTo>
                <a:lnTo>
                  <a:pt x="3195127" y="3847197"/>
                </a:lnTo>
                <a:lnTo>
                  <a:pt x="3177582" y="3839840"/>
                </a:lnTo>
                <a:cubicBezTo>
                  <a:pt x="3168071" y="3837253"/>
                  <a:pt x="3158114" y="3835897"/>
                  <a:pt x="3147901" y="3835897"/>
                </a:cubicBezTo>
                <a:cubicBezTo>
                  <a:pt x="2517432" y="3835897"/>
                  <a:pt x="2517432" y="3835897"/>
                  <a:pt x="2517432" y="3835897"/>
                </a:cubicBezTo>
                <a:cubicBezTo>
                  <a:pt x="2477943" y="3835897"/>
                  <a:pt x="2439816" y="3857604"/>
                  <a:pt x="2420752" y="3892877"/>
                </a:cubicBezTo>
                <a:cubicBezTo>
                  <a:pt x="2104837" y="4436903"/>
                  <a:pt x="2104837" y="4436903"/>
                  <a:pt x="2104837" y="4436903"/>
                </a:cubicBezTo>
                <a:cubicBezTo>
                  <a:pt x="2084410" y="4470820"/>
                  <a:pt x="2084410" y="4514233"/>
                  <a:pt x="2104837" y="4548151"/>
                </a:cubicBezTo>
                <a:cubicBezTo>
                  <a:pt x="2144326" y="4616153"/>
                  <a:pt x="2178878" y="4675656"/>
                  <a:pt x="2209113" y="4727721"/>
                </a:cubicBezTo>
                <a:lnTo>
                  <a:pt x="2224378" y="4754008"/>
                </a:lnTo>
                <a:lnTo>
                  <a:pt x="2153663" y="4754008"/>
                </a:lnTo>
                <a:cubicBezTo>
                  <a:pt x="1933754" y="4754008"/>
                  <a:pt x="1581900" y="4754008"/>
                  <a:pt x="1018932" y="4754008"/>
                </a:cubicBezTo>
                <a:cubicBezTo>
                  <a:pt x="924902" y="4754008"/>
                  <a:pt x="834114" y="4702320"/>
                  <a:pt x="788719" y="4618329"/>
                </a:cubicBezTo>
                <a:cubicBezTo>
                  <a:pt x="788719" y="4618329"/>
                  <a:pt x="788719" y="4618329"/>
                  <a:pt x="36477" y="3322916"/>
                </a:cubicBezTo>
                <a:cubicBezTo>
                  <a:pt x="-12160" y="3242154"/>
                  <a:pt x="-12160" y="3138780"/>
                  <a:pt x="36477" y="3058018"/>
                </a:cubicBezTo>
                <a:cubicBezTo>
                  <a:pt x="36477" y="3058018"/>
                  <a:pt x="36477" y="3058018"/>
                  <a:pt x="788719" y="1762604"/>
                </a:cubicBezTo>
                <a:cubicBezTo>
                  <a:pt x="834114" y="1678612"/>
                  <a:pt x="924902" y="1626925"/>
                  <a:pt x="1018932" y="1626925"/>
                </a:cubicBezTo>
                <a:close/>
                <a:moveTo>
                  <a:pt x="3636614" y="339380"/>
                </a:moveTo>
                <a:cubicBezTo>
                  <a:pt x="4821522" y="339380"/>
                  <a:pt x="4821522" y="339380"/>
                  <a:pt x="4821522" y="339380"/>
                </a:cubicBezTo>
                <a:cubicBezTo>
                  <a:pt x="4881471" y="339380"/>
                  <a:pt x="4959055" y="382420"/>
                  <a:pt x="4990793" y="436221"/>
                </a:cubicBezTo>
                <a:cubicBezTo>
                  <a:pt x="5583246" y="1479943"/>
                  <a:pt x="5583246" y="1479943"/>
                  <a:pt x="5583246" y="1479943"/>
                </a:cubicBezTo>
                <a:cubicBezTo>
                  <a:pt x="5611458" y="1537330"/>
                  <a:pt x="5611458" y="1623410"/>
                  <a:pt x="5583246" y="1680798"/>
                </a:cubicBezTo>
                <a:cubicBezTo>
                  <a:pt x="4990793" y="2724519"/>
                  <a:pt x="4990793" y="2724519"/>
                  <a:pt x="4990793" y="2724519"/>
                </a:cubicBezTo>
                <a:cubicBezTo>
                  <a:pt x="4959055" y="2778320"/>
                  <a:pt x="4881471" y="2821359"/>
                  <a:pt x="4821522" y="2821359"/>
                </a:cubicBezTo>
                <a:lnTo>
                  <a:pt x="3636614" y="2821359"/>
                </a:lnTo>
                <a:cubicBezTo>
                  <a:pt x="3573138" y="2821359"/>
                  <a:pt x="3495555" y="2778320"/>
                  <a:pt x="3467343" y="2724519"/>
                </a:cubicBezTo>
                <a:cubicBezTo>
                  <a:pt x="2874889" y="1680798"/>
                  <a:pt x="2874889" y="1680798"/>
                  <a:pt x="2874889" y="1680798"/>
                </a:cubicBezTo>
                <a:cubicBezTo>
                  <a:pt x="2843150" y="1623410"/>
                  <a:pt x="2843150" y="1537330"/>
                  <a:pt x="2874889" y="1479943"/>
                </a:cubicBezTo>
                <a:cubicBezTo>
                  <a:pt x="3467343" y="436221"/>
                  <a:pt x="3467343" y="436221"/>
                  <a:pt x="3467343" y="436221"/>
                </a:cubicBezTo>
                <a:cubicBezTo>
                  <a:pt x="3495555" y="382420"/>
                  <a:pt x="3573138" y="339380"/>
                  <a:pt x="3636614" y="339380"/>
                </a:cubicBezTo>
                <a:close/>
                <a:moveTo>
                  <a:pt x="1941243" y="0"/>
                </a:moveTo>
                <a:cubicBezTo>
                  <a:pt x="2646300" y="0"/>
                  <a:pt x="2646300" y="0"/>
                  <a:pt x="2646300" y="0"/>
                </a:cubicBezTo>
                <a:cubicBezTo>
                  <a:pt x="2681973" y="0"/>
                  <a:pt x="2728138" y="25610"/>
                  <a:pt x="2747022" y="57624"/>
                </a:cubicBezTo>
                <a:cubicBezTo>
                  <a:pt x="3099551" y="678671"/>
                  <a:pt x="3099551" y="678671"/>
                  <a:pt x="3099551" y="678671"/>
                </a:cubicBezTo>
                <a:cubicBezTo>
                  <a:pt x="3116339" y="712818"/>
                  <a:pt x="3116339" y="764038"/>
                  <a:pt x="3099551" y="798186"/>
                </a:cubicBezTo>
                <a:cubicBezTo>
                  <a:pt x="2747022" y="1419233"/>
                  <a:pt x="2747022" y="1419233"/>
                  <a:pt x="2747022" y="1419233"/>
                </a:cubicBezTo>
                <a:cubicBezTo>
                  <a:pt x="2728138" y="1451247"/>
                  <a:pt x="2681973" y="1476856"/>
                  <a:pt x="2646300" y="1476856"/>
                </a:cubicBezTo>
                <a:lnTo>
                  <a:pt x="1941243" y="1476856"/>
                </a:lnTo>
                <a:cubicBezTo>
                  <a:pt x="1903472" y="1476856"/>
                  <a:pt x="1857308" y="1451247"/>
                  <a:pt x="1840520" y="1419233"/>
                </a:cubicBezTo>
                <a:cubicBezTo>
                  <a:pt x="1487992" y="798186"/>
                  <a:pt x="1487992" y="798186"/>
                  <a:pt x="1487992" y="798186"/>
                </a:cubicBezTo>
                <a:cubicBezTo>
                  <a:pt x="1469107" y="764038"/>
                  <a:pt x="1469107" y="712818"/>
                  <a:pt x="1487992" y="678671"/>
                </a:cubicBezTo>
                <a:cubicBezTo>
                  <a:pt x="1840520" y="57624"/>
                  <a:pt x="1840520" y="57624"/>
                  <a:pt x="1840520" y="57624"/>
                </a:cubicBezTo>
                <a:cubicBezTo>
                  <a:pt x="1857308" y="25610"/>
                  <a:pt x="1903472" y="0"/>
                  <a:pt x="194124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8800B-24C9-4BCF-B4B2-1C1D9338EC22}"/>
              </a:ext>
            </a:extLst>
          </p:cNvPr>
          <p:cNvSpPr txBox="1"/>
          <p:nvPr/>
        </p:nvSpPr>
        <p:spPr>
          <a:xfrm>
            <a:off x="3856965" y="3279649"/>
            <a:ext cx="4917595" cy="161608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450" b="1">
                <a:latin typeface="Grandview" panose="020B0502040204020203" pitchFamily="34" charset="0"/>
                <a:ea typeface="+mj-ea"/>
                <a:cs typeface="+mj-cs"/>
              </a:rPr>
              <a:t>Iowa Aviation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450" b="1">
                <a:latin typeface="Grandview" panose="020B0502040204020203" pitchFamily="34" charset="0"/>
                <a:ea typeface="+mj-ea"/>
                <a:cs typeface="+mj-cs"/>
              </a:rPr>
              <a:t>Economic Impact Report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450" b="1">
                <a:latin typeface="Grandview" panose="020B0502040204020203" pitchFamily="34" charset="0"/>
                <a:ea typeface="+mj-ea"/>
                <a:cs typeface="+mj-cs"/>
              </a:rPr>
              <a:t>2022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35BA2AC-946D-479C-B9FC-B643846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9" y="2239197"/>
            <a:ext cx="1604350" cy="2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94A49AB-CD0A-4E2F-BCFB-9D68388A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96" y="5094921"/>
            <a:ext cx="944131" cy="25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8D2D1FE-4317-4BB3-9E92-CE980E65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9" y="2553248"/>
            <a:ext cx="1885314" cy="14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16" y="410214"/>
            <a:ext cx="4059176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Air Medical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9C559E-146E-4F6F-8E4D-9E9620757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106" y="1156783"/>
            <a:ext cx="3771473" cy="625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50" i="1" dirty="0">
                <a:solidFill>
                  <a:srgbClr val="244C5A"/>
                </a:solidFill>
              </a:rPr>
              <a:t>Includes emergency services, ground care, and patient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EC71C-3A48-4290-A798-5C0E55467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26006" r="8768" b="4402"/>
          <a:stretch/>
        </p:blipFill>
        <p:spPr>
          <a:xfrm>
            <a:off x="5228082" y="0"/>
            <a:ext cx="3915918" cy="2694960"/>
          </a:xfrm>
          <a:prstGeom prst="flowChartInputOutpu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A8E0768-63B4-4561-BB9F-F1C65D36B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1" y="574000"/>
            <a:ext cx="1371600" cy="13759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53914-6F2D-40E8-BA29-BD8EE619D52A}"/>
              </a:ext>
            </a:extLst>
          </p:cNvPr>
          <p:cNvGrpSpPr/>
          <p:nvPr/>
        </p:nvGrpSpPr>
        <p:grpSpPr>
          <a:xfrm>
            <a:off x="4288429" y="3105174"/>
            <a:ext cx="4855571" cy="1609011"/>
            <a:chOff x="74566" y="3943699"/>
            <a:chExt cx="6474095" cy="2145348"/>
          </a:xfrm>
        </p:grpSpPr>
        <p:sp>
          <p:nvSpPr>
            <p:cNvPr id="27" name="Content Placeholder 5">
              <a:extLst>
                <a:ext uri="{FF2B5EF4-FFF2-40B4-BE49-F238E27FC236}">
                  <a16:creationId xmlns:a16="http://schemas.microsoft.com/office/drawing/2014/main" id="{33053498-5588-49A3-8EA7-B185CD3D099E}"/>
                </a:ext>
              </a:extLst>
            </p:cNvPr>
            <p:cNvSpPr txBox="1">
              <a:spLocks/>
            </p:cNvSpPr>
            <p:nvPr/>
          </p:nvSpPr>
          <p:spPr>
            <a:xfrm>
              <a:off x="1176561" y="4051328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23</a:t>
              </a:r>
            </a:p>
          </p:txBody>
        </p:sp>
        <p:sp>
          <p:nvSpPr>
            <p:cNvPr id="28" name="Content Placeholder 5">
              <a:extLst>
                <a:ext uri="{FF2B5EF4-FFF2-40B4-BE49-F238E27FC236}">
                  <a16:creationId xmlns:a16="http://schemas.microsoft.com/office/drawing/2014/main" id="{D7887EC7-6F4A-4C38-8ABB-E25EC2A9593C}"/>
                </a:ext>
              </a:extLst>
            </p:cNvPr>
            <p:cNvSpPr txBox="1">
              <a:spLocks/>
            </p:cNvSpPr>
            <p:nvPr/>
          </p:nvSpPr>
          <p:spPr>
            <a:xfrm>
              <a:off x="1164159" y="4974354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Ambulance aircraft</a:t>
              </a:r>
            </a:p>
          </p:txBody>
        </p:sp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8C70B794-8BFB-45B4-952D-2BECCA5BE4F6}"/>
                </a:ext>
              </a:extLst>
            </p:cNvPr>
            <p:cNvSpPr txBox="1">
              <a:spLocks/>
            </p:cNvSpPr>
            <p:nvPr/>
          </p:nvSpPr>
          <p:spPr>
            <a:xfrm>
              <a:off x="3805461" y="4201088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4050">
                  <a:solidFill>
                    <a:srgbClr val="244C5A"/>
                  </a:solidFill>
                </a:rPr>
                <a:t>$449M</a:t>
              </a:r>
            </a:p>
          </p:txBody>
        </p:sp>
        <p:sp>
          <p:nvSpPr>
            <p:cNvPr id="30" name="Content Placeholder 5">
              <a:extLst>
                <a:ext uri="{FF2B5EF4-FFF2-40B4-BE49-F238E27FC236}">
                  <a16:creationId xmlns:a16="http://schemas.microsoft.com/office/drawing/2014/main" id="{0A4F6F69-6E0B-4778-82BA-0738C5A5C2EF}"/>
                </a:ext>
              </a:extLst>
            </p:cNvPr>
            <p:cNvSpPr txBox="1">
              <a:spLocks/>
            </p:cNvSpPr>
            <p:nvPr/>
          </p:nvSpPr>
          <p:spPr>
            <a:xfrm>
              <a:off x="3797557" y="497436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TOTAL IMPACT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2736DE-4A7C-4ABB-A02F-A14747B280D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315" y="4141504"/>
              <a:ext cx="0" cy="1403447"/>
            </a:xfrm>
            <a:prstGeom prst="line">
              <a:avLst/>
            </a:prstGeom>
            <a:ln w="19050">
              <a:solidFill>
                <a:srgbClr val="244C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phic 32" descr="Chevron arrows with solid fill">
              <a:extLst>
                <a:ext uri="{FF2B5EF4-FFF2-40B4-BE49-F238E27FC236}">
                  <a16:creationId xmlns:a16="http://schemas.microsoft.com/office/drawing/2014/main" id="{E5D2416C-575F-423E-BE92-F7EF0E511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566" y="3943699"/>
              <a:ext cx="1545032" cy="1216547"/>
            </a:xfrm>
            <a:prstGeom prst="rect">
              <a:avLst/>
            </a:prstGeom>
          </p:spPr>
        </p:pic>
      </p:grpSp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C2D3C68B-0431-42A0-878A-248ABA705A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1" y="2378025"/>
            <a:ext cx="4059176" cy="2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E666F3-AA02-4BC8-A194-2E7D13C02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r="19904"/>
          <a:stretch/>
        </p:blipFill>
        <p:spPr>
          <a:xfrm>
            <a:off x="5231737" y="-16160"/>
            <a:ext cx="3912263" cy="2688995"/>
          </a:xfrm>
          <a:prstGeom prst="flowChartInputOutpu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673" y="558614"/>
            <a:ext cx="5692651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AERIAL</a:t>
            </a:r>
            <a:r>
              <a:rPr lang="en-US" cap="all" dirty="0">
                <a:solidFill>
                  <a:srgbClr val="005580"/>
                </a:solidFill>
              </a:rPr>
              <a:t> </a:t>
            </a:r>
            <a:br>
              <a:rPr lang="en-US" cap="all" dirty="0">
                <a:solidFill>
                  <a:srgbClr val="005580"/>
                </a:solidFill>
              </a:rPr>
            </a:br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APPLICATORS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1D4DCD-1DA7-4C0B-B08D-CB38FA23F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669" y="1625239"/>
            <a:ext cx="3888177" cy="207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 i="1" dirty="0">
                <a:solidFill>
                  <a:srgbClr val="244C5A"/>
                </a:solidFill>
              </a:rPr>
              <a:t>Impacts are generated across Iowa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5F0B70A-8726-4D31-9A40-C62282D0C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" y="724021"/>
            <a:ext cx="1371600" cy="1371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164C99E-207D-41EF-B0EE-94F4FA31AFD9}"/>
              </a:ext>
            </a:extLst>
          </p:cNvPr>
          <p:cNvGrpSpPr/>
          <p:nvPr/>
        </p:nvGrpSpPr>
        <p:grpSpPr>
          <a:xfrm>
            <a:off x="143318" y="3359541"/>
            <a:ext cx="8968111" cy="1433332"/>
            <a:chOff x="-437878" y="3856079"/>
            <a:chExt cx="11957481" cy="1911109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02726183-95B1-4392-82AE-F621DB8588D6}"/>
                </a:ext>
              </a:extLst>
            </p:cNvPr>
            <p:cNvSpPr txBox="1">
              <a:spLocks/>
            </p:cNvSpPr>
            <p:nvPr/>
          </p:nvSpPr>
          <p:spPr>
            <a:xfrm>
              <a:off x="8767696" y="3879229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400+</a:t>
              </a:r>
            </a:p>
          </p:txBody>
        </p:sp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35B93A6F-88CF-4A2A-9E5B-9B0E02FE15A5}"/>
                </a:ext>
              </a:extLst>
            </p:cNvPr>
            <p:cNvSpPr txBox="1">
              <a:spLocks/>
            </p:cNvSpPr>
            <p:nvPr/>
          </p:nvSpPr>
          <p:spPr>
            <a:xfrm>
              <a:off x="8776403" y="4771245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cap="all" dirty="0">
                  <a:solidFill>
                    <a:srgbClr val="55575A"/>
                  </a:solidFill>
                </a:rPr>
                <a:t>Registered                  AG Aircraft</a:t>
              </a:r>
            </a:p>
          </p:txBody>
        </p:sp>
        <p:sp>
          <p:nvSpPr>
            <p:cNvPr id="7" name="Content Placeholder 5">
              <a:extLst>
                <a:ext uri="{FF2B5EF4-FFF2-40B4-BE49-F238E27FC236}">
                  <a16:creationId xmlns:a16="http://schemas.microsoft.com/office/drawing/2014/main" id="{E7747F8A-5923-401D-91FE-D290582E738B}"/>
                </a:ext>
              </a:extLst>
            </p:cNvPr>
            <p:cNvSpPr txBox="1">
              <a:spLocks/>
            </p:cNvSpPr>
            <p:nvPr/>
          </p:nvSpPr>
          <p:spPr>
            <a:xfrm>
              <a:off x="3235867" y="3877032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5M</a:t>
              </a:r>
            </a:p>
          </p:txBody>
        </p:sp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90111043-84B2-438B-ACF5-CB4B6DFBA747}"/>
                </a:ext>
              </a:extLst>
            </p:cNvPr>
            <p:cNvSpPr txBox="1">
              <a:spLocks/>
            </p:cNvSpPr>
            <p:nvPr/>
          </p:nvSpPr>
          <p:spPr>
            <a:xfrm>
              <a:off x="3223465" y="480005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Acres Sprayed</a:t>
              </a:r>
            </a:p>
          </p:txBody>
        </p: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FB24C7DC-CE60-4EB9-B7BB-B97097E31C6C}"/>
                </a:ext>
              </a:extLst>
            </p:cNvPr>
            <p:cNvSpPr txBox="1">
              <a:spLocks/>
            </p:cNvSpPr>
            <p:nvPr/>
          </p:nvSpPr>
          <p:spPr>
            <a:xfrm>
              <a:off x="6080765" y="3856079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105</a:t>
              </a:r>
            </a:p>
          </p:txBody>
        </p:sp>
        <p:sp>
          <p:nvSpPr>
            <p:cNvPr id="14" name="Content Placeholder 5">
              <a:extLst>
                <a:ext uri="{FF2B5EF4-FFF2-40B4-BE49-F238E27FC236}">
                  <a16:creationId xmlns:a16="http://schemas.microsoft.com/office/drawing/2014/main" id="{9EE99166-6D64-407D-9471-2E17598BAF0D}"/>
                </a:ext>
              </a:extLst>
            </p:cNvPr>
            <p:cNvSpPr txBox="1">
              <a:spLocks/>
            </p:cNvSpPr>
            <p:nvPr/>
          </p:nvSpPr>
          <p:spPr>
            <a:xfrm>
              <a:off x="6013503" y="4800072"/>
              <a:ext cx="287231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Airports serving aerial applicators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5B12D8-5C9B-45DD-941D-7491EA8FB8E1}"/>
                </a:ext>
              </a:extLst>
            </p:cNvPr>
            <p:cNvCxnSpPr>
              <a:cxnSpLocks/>
            </p:cNvCxnSpPr>
            <p:nvPr/>
          </p:nvCxnSpPr>
          <p:spPr>
            <a:xfrm>
              <a:off x="8914502" y="3967208"/>
              <a:ext cx="0" cy="1403447"/>
            </a:xfrm>
            <a:prstGeom prst="line">
              <a:avLst/>
            </a:prstGeom>
            <a:ln w="19050">
              <a:solidFill>
                <a:srgbClr val="244C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56A936-FB99-4B03-A0B8-2933393B4C9E}"/>
                </a:ext>
              </a:extLst>
            </p:cNvPr>
            <p:cNvCxnSpPr>
              <a:cxnSpLocks/>
            </p:cNvCxnSpPr>
            <p:nvPr/>
          </p:nvCxnSpPr>
          <p:spPr>
            <a:xfrm>
              <a:off x="5967491" y="3967208"/>
              <a:ext cx="0" cy="1403447"/>
            </a:xfrm>
            <a:prstGeom prst="line">
              <a:avLst/>
            </a:prstGeom>
            <a:ln w="19050">
              <a:solidFill>
                <a:srgbClr val="244C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 descr="Chevron arrows with solid fill">
              <a:extLst>
                <a:ext uri="{FF2B5EF4-FFF2-40B4-BE49-F238E27FC236}">
                  <a16:creationId xmlns:a16="http://schemas.microsoft.com/office/drawing/2014/main" id="{9EBE4479-8E4A-4E94-B231-640FED46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37878" y="4012478"/>
              <a:ext cx="1545032" cy="12165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E8E954-C620-4EB3-9760-963B25C8CAE6}"/>
              </a:ext>
            </a:extLst>
          </p:cNvPr>
          <p:cNvCxnSpPr>
            <a:cxnSpLocks/>
          </p:cNvCxnSpPr>
          <p:nvPr/>
        </p:nvCxnSpPr>
        <p:spPr>
          <a:xfrm>
            <a:off x="2968505" y="3442893"/>
            <a:ext cx="0" cy="1052585"/>
          </a:xfrm>
          <a:prstGeom prst="line">
            <a:avLst/>
          </a:prstGeom>
          <a:ln w="19050">
            <a:solidFill>
              <a:srgbClr val="244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C942237-CDE3-4E25-837C-3410B18A090E}"/>
              </a:ext>
            </a:extLst>
          </p:cNvPr>
          <p:cNvSpPr txBox="1">
            <a:spLocks/>
          </p:cNvSpPr>
          <p:nvPr/>
        </p:nvSpPr>
        <p:spPr>
          <a:xfrm>
            <a:off x="1018978" y="3436598"/>
            <a:ext cx="205740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4050" dirty="0">
                <a:solidFill>
                  <a:srgbClr val="244C5A"/>
                </a:solidFill>
              </a:rPr>
              <a:t>$373M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282DC66-B04E-4FB0-A101-9AB26157D92B}"/>
              </a:ext>
            </a:extLst>
          </p:cNvPr>
          <p:cNvSpPr txBox="1">
            <a:spLocks/>
          </p:cNvSpPr>
          <p:nvPr/>
        </p:nvSpPr>
        <p:spPr>
          <a:xfrm>
            <a:off x="1026822" y="4043142"/>
            <a:ext cx="205740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YIELD BENEFIT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0EC7C51-3DCB-4D93-B128-D481205BDCF7}"/>
              </a:ext>
            </a:extLst>
          </p:cNvPr>
          <p:cNvSpPr txBox="1">
            <a:spLocks/>
          </p:cNvSpPr>
          <p:nvPr/>
        </p:nvSpPr>
        <p:spPr>
          <a:xfrm>
            <a:off x="973301" y="2017411"/>
            <a:ext cx="4531219" cy="20794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Fixed wing, helicopter, UAS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In-state and out-of-state applicators</a:t>
            </a:r>
          </a:p>
        </p:txBody>
      </p:sp>
    </p:spTree>
    <p:extLst>
      <p:ext uri="{BB962C8B-B14F-4D97-AF65-F5344CB8AC3E}">
        <p14:creationId xmlns:p14="http://schemas.microsoft.com/office/powerpoint/2010/main" val="6420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39" y="484857"/>
            <a:ext cx="4111492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PUBLIC SAFETY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26C2E3-4D41-4E6D-B257-6668249B4EF5}"/>
              </a:ext>
            </a:extLst>
          </p:cNvPr>
          <p:cNvSpPr txBox="1">
            <a:spLocks/>
          </p:cNvSpPr>
          <p:nvPr/>
        </p:nvSpPr>
        <p:spPr>
          <a:xfrm>
            <a:off x="1564647" y="1241214"/>
            <a:ext cx="3122579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Iowa State Patrol relies on aircraft and drones</a:t>
            </a:r>
          </a:p>
        </p:txBody>
      </p:sp>
      <p:pic>
        <p:nvPicPr>
          <p:cNvPr id="6" name="Picture 5" descr="A car with a plane flying over it&#10;&#10;Description automatically generated with low confidence">
            <a:extLst>
              <a:ext uri="{FF2B5EF4-FFF2-40B4-BE49-F238E27FC236}">
                <a16:creationId xmlns:a16="http://schemas.microsoft.com/office/drawing/2014/main" id="{1596E0D0-6021-4B87-8A98-B6BB1FF6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>
          <a:xfrm>
            <a:off x="5214668" y="0"/>
            <a:ext cx="3929332" cy="2701226"/>
          </a:xfrm>
          <a:prstGeom prst="parallelogram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63FF45-E535-4DFC-898C-8EDE8E23C674}"/>
              </a:ext>
            </a:extLst>
          </p:cNvPr>
          <p:cNvSpPr txBox="1">
            <a:spLocks/>
          </p:cNvSpPr>
          <p:nvPr/>
        </p:nvSpPr>
        <p:spPr>
          <a:xfrm>
            <a:off x="1113354" y="2008942"/>
            <a:ext cx="3424877" cy="13453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Traffic control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Emergency response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Search and rescue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Disaster assessment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A66640-E1E5-4B6F-B8AD-5B10469B3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1" y="566220"/>
            <a:ext cx="1376172" cy="1371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2635CC-CF34-4FC4-A03A-D32BF2E642AD}"/>
              </a:ext>
            </a:extLst>
          </p:cNvPr>
          <p:cNvGrpSpPr/>
          <p:nvPr/>
        </p:nvGrpSpPr>
        <p:grpSpPr>
          <a:xfrm>
            <a:off x="5351279" y="3169946"/>
            <a:ext cx="5753068" cy="1433398"/>
            <a:chOff x="682735" y="3589375"/>
            <a:chExt cx="4239045" cy="1911197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6B877E94-CEB6-450D-BB58-91E446FDBD86}"/>
                </a:ext>
              </a:extLst>
            </p:cNvPr>
            <p:cNvSpPr txBox="1">
              <a:spLocks/>
            </p:cNvSpPr>
            <p:nvPr/>
          </p:nvSpPr>
          <p:spPr>
            <a:xfrm>
              <a:off x="682735" y="3589375"/>
              <a:ext cx="2743200" cy="1091761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 dirty="0">
                  <a:solidFill>
                    <a:srgbClr val="244C5A"/>
                  </a:solidFill>
                </a:rPr>
                <a:t>SINCE 1956</a:t>
              </a:r>
            </a:p>
          </p:txBody>
        </p:sp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EE5FD706-3050-4861-A389-C74147169C32}"/>
                </a:ext>
              </a:extLst>
            </p:cNvPr>
            <p:cNvSpPr txBox="1">
              <a:spLocks/>
            </p:cNvSpPr>
            <p:nvPr/>
          </p:nvSpPr>
          <p:spPr>
            <a:xfrm>
              <a:off x="1815670" y="4609142"/>
              <a:ext cx="310611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335BC14-5C22-4172-8877-A5C5A54CCC28}"/>
              </a:ext>
            </a:extLst>
          </p:cNvPr>
          <p:cNvSpPr txBox="1">
            <a:spLocks/>
          </p:cNvSpPr>
          <p:nvPr/>
        </p:nvSpPr>
        <p:spPr>
          <a:xfrm>
            <a:off x="6122290" y="3852355"/>
            <a:ext cx="2329583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cap="all" dirty="0">
                <a:solidFill>
                  <a:srgbClr val="55575A"/>
                </a:solidFill>
              </a:rPr>
              <a:t>AIRCRAFT HAVE BEEN USED TO ENHANCE PUBLIC SAFETY</a:t>
            </a:r>
            <a:endParaRPr lang="en-US" sz="1350" dirty="0">
              <a:solidFill>
                <a:srgbClr val="55575A"/>
              </a:solidFill>
            </a:endParaRPr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CA8DA0DD-04FE-45F6-8DE6-C256D3627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3494" y="3179991"/>
            <a:ext cx="1158774" cy="9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73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077" y="438163"/>
            <a:ext cx="6427681" cy="994172"/>
          </a:xfrm>
        </p:spPr>
        <p:txBody>
          <a:bodyPr>
            <a:normAutofit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GRASSROOTS AVIATION</a:t>
            </a:r>
          </a:p>
        </p:txBody>
      </p:sp>
      <p:pic>
        <p:nvPicPr>
          <p:cNvPr id="6" name="Picture 5" descr="A yellow plane flying over a building&#10;&#10;Description automatically generated with low confidence">
            <a:extLst>
              <a:ext uri="{FF2B5EF4-FFF2-40B4-BE49-F238E27FC236}">
                <a16:creationId xmlns:a16="http://schemas.microsoft.com/office/drawing/2014/main" id="{AA58954B-D773-427A-BCAB-8AABA35F5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 b="3827"/>
          <a:stretch/>
        </p:blipFill>
        <p:spPr>
          <a:xfrm>
            <a:off x="-2353" y="2673418"/>
            <a:ext cx="3120861" cy="20574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4B83CF-7F65-49BB-975A-E74A9FDBA272}"/>
              </a:ext>
            </a:extLst>
          </p:cNvPr>
          <p:cNvSpPr txBox="1">
            <a:spLocks/>
          </p:cNvSpPr>
          <p:nvPr/>
        </p:nvSpPr>
        <p:spPr>
          <a:xfrm>
            <a:off x="1619678" y="1192603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Museums, charity flights, and fly-in events are hosted around Iowa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F680E72-AE04-438E-AF6D-DDC2A4F39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7" y="519743"/>
            <a:ext cx="1371600" cy="1345721"/>
          </a:xfrm>
          <a:prstGeom prst="rect">
            <a:avLst/>
          </a:prstGeom>
        </p:spPr>
      </p:pic>
      <p:pic>
        <p:nvPicPr>
          <p:cNvPr id="4" name="Picture 3" descr="A picture containing person, control panel&#10;&#10;Description automatically generated">
            <a:extLst>
              <a:ext uri="{FF2B5EF4-FFF2-40B4-BE49-F238E27FC236}">
                <a16:creationId xmlns:a16="http://schemas.microsoft.com/office/drawing/2014/main" id="{17281DBB-276D-47E4-9E66-A610DBCA18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88" y="2673418"/>
            <a:ext cx="2743200" cy="2057400"/>
          </a:xfrm>
          <a:prstGeom prst="rect">
            <a:avLst/>
          </a:prstGeom>
        </p:spPr>
      </p:pic>
      <p:pic>
        <p:nvPicPr>
          <p:cNvPr id="7" name="Picture 6" descr="A group of airplane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2FD21470-3C27-43B5-9FA6-FA51AB2C98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73" y="2679865"/>
            <a:ext cx="30861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472" y="556207"/>
            <a:ext cx="4111492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Fixed Base Operators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E388FB-1842-49CA-B118-390195FC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" y="619506"/>
            <a:ext cx="1371600" cy="1371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0F064-4EB0-4B5E-9FEA-C04E3348FA78}"/>
              </a:ext>
            </a:extLst>
          </p:cNvPr>
          <p:cNvGrpSpPr/>
          <p:nvPr/>
        </p:nvGrpSpPr>
        <p:grpSpPr>
          <a:xfrm>
            <a:off x="4628926" y="3614964"/>
            <a:ext cx="2883896" cy="1415969"/>
            <a:chOff x="30752" y="3877032"/>
            <a:chExt cx="3845195" cy="1887959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D6B72783-27CD-4DCE-9713-7688ECEE1FBE}"/>
                </a:ext>
              </a:extLst>
            </p:cNvPr>
            <p:cNvSpPr txBox="1">
              <a:spLocks/>
            </p:cNvSpPr>
            <p:nvPr/>
          </p:nvSpPr>
          <p:spPr>
            <a:xfrm>
              <a:off x="1132747" y="3877032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62</a:t>
              </a:r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934711-744D-4EF9-90DC-E153D23EA683}"/>
                </a:ext>
              </a:extLst>
            </p:cNvPr>
            <p:cNvSpPr txBox="1">
              <a:spLocks/>
            </p:cNvSpPr>
            <p:nvPr/>
          </p:nvSpPr>
          <p:spPr>
            <a:xfrm>
              <a:off x="1120345" y="480005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FBO</a:t>
              </a:r>
              <a:r>
                <a:rPr lang="en-US" sz="1800" dirty="0">
                  <a:solidFill>
                    <a:srgbClr val="55575A"/>
                  </a:solidFill>
                </a:rPr>
                <a:t>s</a:t>
              </a:r>
            </a:p>
          </p:txBody>
        </p:sp>
        <p:pic>
          <p:nvPicPr>
            <p:cNvPr id="22" name="Graphic 21" descr="Chevron arrows with solid fill">
              <a:extLst>
                <a:ext uri="{FF2B5EF4-FFF2-40B4-BE49-F238E27FC236}">
                  <a16:creationId xmlns:a16="http://schemas.microsoft.com/office/drawing/2014/main" id="{5D8F6DEF-FEDF-4665-B0D1-77454537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52" y="4012478"/>
              <a:ext cx="1545032" cy="1216547"/>
            </a:xfrm>
            <a:prstGeom prst="rect">
              <a:avLst/>
            </a:prstGeom>
          </p:spPr>
        </p:pic>
      </p:grpSp>
      <p:pic>
        <p:nvPicPr>
          <p:cNvPr id="19" name="Picture 1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E6F21BE-1AB0-45E0-9685-4B80730B4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6" y="2377418"/>
            <a:ext cx="4054415" cy="267825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A026B0-0C5A-49CB-99DD-CA40A6956F03}"/>
              </a:ext>
            </a:extLst>
          </p:cNvPr>
          <p:cNvSpPr txBox="1">
            <a:spLocks/>
          </p:cNvSpPr>
          <p:nvPr/>
        </p:nvSpPr>
        <p:spPr>
          <a:xfrm>
            <a:off x="1672462" y="1624429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Focal point of many airports that offers important services for pilots and aircraft. </a:t>
            </a:r>
          </a:p>
        </p:txBody>
      </p:sp>
      <p:pic>
        <p:nvPicPr>
          <p:cNvPr id="9" name="Picture 8" descr="A picture containing sky, plane, outdoor, ground&#10;&#10;Description automatically generated">
            <a:extLst>
              <a:ext uri="{FF2B5EF4-FFF2-40B4-BE49-F238E27FC236}">
                <a16:creationId xmlns:a16="http://schemas.microsoft.com/office/drawing/2014/main" id="{4E7B8F9E-DB44-445B-89AD-BF8CDF4562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2509"/>
          <a:stretch/>
        </p:blipFill>
        <p:spPr>
          <a:xfrm>
            <a:off x="5221161" y="0"/>
            <a:ext cx="3922839" cy="2610612"/>
          </a:xfrm>
          <a:prstGeom prst="parallelogram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89C2D11-F998-488B-A78F-51BB59121217}"/>
              </a:ext>
            </a:extLst>
          </p:cNvPr>
          <p:cNvSpPr txBox="1">
            <a:spLocks/>
          </p:cNvSpPr>
          <p:nvPr/>
        </p:nvSpPr>
        <p:spPr>
          <a:xfrm>
            <a:off x="7086600" y="3616668"/>
            <a:ext cx="205740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58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DD6D50A-4E6F-4F59-A44E-101452952063}"/>
              </a:ext>
            </a:extLst>
          </p:cNvPr>
          <p:cNvSpPr txBox="1">
            <a:spLocks/>
          </p:cNvSpPr>
          <p:nvPr/>
        </p:nvSpPr>
        <p:spPr>
          <a:xfrm>
            <a:off x="7077299" y="4308936"/>
            <a:ext cx="205740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Airports</a:t>
            </a:r>
            <a:endParaRPr lang="en-US" sz="1800" dirty="0">
              <a:solidFill>
                <a:srgbClr val="55575A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4BA14A6-F496-44E6-80D2-DD4900EEA464}"/>
              </a:ext>
            </a:extLst>
          </p:cNvPr>
          <p:cNvSpPr txBox="1">
            <a:spLocks/>
          </p:cNvSpPr>
          <p:nvPr/>
        </p:nvSpPr>
        <p:spPr>
          <a:xfrm>
            <a:off x="6235372" y="4059296"/>
            <a:ext cx="205740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at</a:t>
            </a:r>
            <a:endParaRPr lang="en-US" sz="1800" dirty="0">
              <a:solidFill>
                <a:srgbClr val="5557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0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122" y="507948"/>
            <a:ext cx="4111492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UAS &amp; AAM</a:t>
            </a:r>
          </a:p>
        </p:txBody>
      </p:sp>
      <p:pic>
        <p:nvPicPr>
          <p:cNvPr id="10" name="Picture 9" descr="A person shoot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81E8EB7D-C6EF-4113-9F42-2B2874B91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" b="3537"/>
          <a:stretch/>
        </p:blipFill>
        <p:spPr>
          <a:xfrm>
            <a:off x="2330" y="2623891"/>
            <a:ext cx="3103701" cy="2057400"/>
          </a:xfrm>
          <a:prstGeom prst="rect">
            <a:avLst/>
          </a:prstGeom>
          <a:effectLst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7705FA-C658-4CE3-871D-C091AD6E3CD1}"/>
              </a:ext>
            </a:extLst>
          </p:cNvPr>
          <p:cNvSpPr txBox="1">
            <a:spLocks/>
          </p:cNvSpPr>
          <p:nvPr/>
        </p:nvSpPr>
        <p:spPr>
          <a:xfrm>
            <a:off x="1541430" y="1264305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Cutting-edge technology developed and in use by Iowa businesses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6F0ABC-CD07-4B5F-8C11-01CF03587535}"/>
              </a:ext>
            </a:extLst>
          </p:cNvPr>
          <p:cNvGrpSpPr/>
          <p:nvPr/>
        </p:nvGrpSpPr>
        <p:grpSpPr>
          <a:xfrm>
            <a:off x="5582614" y="820247"/>
            <a:ext cx="3090066" cy="1415969"/>
            <a:chOff x="1701626" y="1896271"/>
            <a:chExt cx="4120088" cy="1887959"/>
          </a:xfrm>
        </p:grpSpPr>
        <p:sp>
          <p:nvSpPr>
            <p:cNvPr id="14" name="Content Placeholder 5">
              <a:extLst>
                <a:ext uri="{FF2B5EF4-FFF2-40B4-BE49-F238E27FC236}">
                  <a16:creationId xmlns:a16="http://schemas.microsoft.com/office/drawing/2014/main" id="{721763F4-2C7E-4D35-AC6B-83D2EC19E0E5}"/>
                </a:ext>
              </a:extLst>
            </p:cNvPr>
            <p:cNvSpPr txBox="1">
              <a:spLocks/>
            </p:cNvSpPr>
            <p:nvPr/>
          </p:nvSpPr>
          <p:spPr>
            <a:xfrm>
              <a:off x="3078514" y="1896271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3K+</a:t>
              </a:r>
            </a:p>
          </p:txBody>
        </p: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44A4FEA7-89E9-4163-B121-3F6E38A89821}"/>
                </a:ext>
              </a:extLst>
            </p:cNvPr>
            <p:cNvSpPr txBox="1">
              <a:spLocks/>
            </p:cNvSpPr>
            <p:nvPr/>
          </p:nvSpPr>
          <p:spPr>
            <a:xfrm>
              <a:off x="3066112" y="2819297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Remote Pilots</a:t>
              </a:r>
            </a:p>
          </p:txBody>
        </p:sp>
        <p:pic>
          <p:nvPicPr>
            <p:cNvPr id="23" name="Graphic 22" descr="Chevron arrows with solid fill">
              <a:extLst>
                <a:ext uri="{FF2B5EF4-FFF2-40B4-BE49-F238E27FC236}">
                  <a16:creationId xmlns:a16="http://schemas.microsoft.com/office/drawing/2014/main" id="{086D9CDC-4C0C-43B0-BAE3-5C1D8CB3F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01626" y="1896271"/>
              <a:ext cx="1545032" cy="1216547"/>
            </a:xfrm>
            <a:prstGeom prst="rect">
              <a:avLst/>
            </a:prstGeom>
          </p:spPr>
        </p:pic>
      </p:grpSp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D86BEF8-7788-4AD5-94C1-C244BBDBF1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9245"/>
          <a:stretch/>
        </p:blipFill>
        <p:spPr bwMode="auto">
          <a:xfrm>
            <a:off x="3741567" y="2623896"/>
            <a:ext cx="4835153" cy="2057399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9F114A3-B85C-48E4-ABC8-76067575D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2" y="680900"/>
            <a:ext cx="13761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262" y="509461"/>
            <a:ext cx="4111492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AVIATION EDUCATION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0F064-4EB0-4B5E-9FEA-C04E3348FA78}"/>
              </a:ext>
            </a:extLst>
          </p:cNvPr>
          <p:cNvGrpSpPr/>
          <p:nvPr/>
        </p:nvGrpSpPr>
        <p:grpSpPr>
          <a:xfrm>
            <a:off x="5026041" y="2986394"/>
            <a:ext cx="3719288" cy="1518852"/>
            <a:chOff x="263658" y="4012478"/>
            <a:chExt cx="4959050" cy="2025136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D6B72783-27CD-4DCE-9713-7688ECEE1FBE}"/>
                </a:ext>
              </a:extLst>
            </p:cNvPr>
            <p:cNvSpPr txBox="1">
              <a:spLocks/>
            </p:cNvSpPr>
            <p:nvPr/>
          </p:nvSpPr>
          <p:spPr>
            <a:xfrm>
              <a:off x="885999" y="4149655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5</a:t>
              </a:r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934711-744D-4EF9-90DC-E153D23EA683}"/>
                </a:ext>
              </a:extLst>
            </p:cNvPr>
            <p:cNvSpPr txBox="1">
              <a:spLocks/>
            </p:cNvSpPr>
            <p:nvPr/>
          </p:nvSpPr>
          <p:spPr>
            <a:xfrm>
              <a:off x="2479508" y="4137835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POST-Secondary education programs</a:t>
              </a:r>
              <a:endParaRPr lang="en-US" sz="1800" dirty="0">
                <a:solidFill>
                  <a:srgbClr val="55575A"/>
                </a:solidFill>
              </a:endParaRPr>
            </a:p>
          </p:txBody>
        </p:sp>
        <p:pic>
          <p:nvPicPr>
            <p:cNvPr id="22" name="Graphic 21" descr="Chevron arrows with solid fill">
              <a:extLst>
                <a:ext uri="{FF2B5EF4-FFF2-40B4-BE49-F238E27FC236}">
                  <a16:creationId xmlns:a16="http://schemas.microsoft.com/office/drawing/2014/main" id="{5D8F6DEF-FEDF-4665-B0D1-77454537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3658" y="4012478"/>
              <a:ext cx="1545032" cy="1216547"/>
            </a:xfrm>
            <a:prstGeom prst="rect">
              <a:avLst/>
            </a:prstGeom>
          </p:spPr>
        </p:pic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9430C0A-19AE-4858-9E65-E1BD5E24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4" y="2229313"/>
            <a:ext cx="4269606" cy="282040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26C2E3-4D41-4E6D-B257-6668249B4EF5}"/>
              </a:ext>
            </a:extLst>
          </p:cNvPr>
          <p:cNvSpPr txBox="1">
            <a:spLocks/>
          </p:cNvSpPr>
          <p:nvPr/>
        </p:nvSpPr>
        <p:spPr>
          <a:xfrm>
            <a:off x="1678566" y="1540236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4-year and 2-year programs for future pilots and mechanics </a:t>
            </a:r>
          </a:p>
        </p:txBody>
      </p:sp>
      <p:pic>
        <p:nvPicPr>
          <p:cNvPr id="9" name="Picture 8" descr="A couple of men standing next to a small airplane in a hangar&#10;&#10;Description automatically generated with low confidence">
            <a:extLst>
              <a:ext uri="{FF2B5EF4-FFF2-40B4-BE49-F238E27FC236}">
                <a16:creationId xmlns:a16="http://schemas.microsoft.com/office/drawing/2014/main" id="{CAC0386E-A1B6-4418-8C71-123DC30B3D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/>
          <a:stretch/>
        </p:blipFill>
        <p:spPr>
          <a:xfrm>
            <a:off x="5189191" y="0"/>
            <a:ext cx="3954809" cy="2610612"/>
          </a:xfrm>
          <a:prstGeom prst="parallelogram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B66178E-9890-4F3A-B286-8B87E64CC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4" y="580012"/>
            <a:ext cx="13761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5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60D11B-D584-4CA1-BF94-7D7AEBCE9C92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A group of helicopters on a runway&#10;&#10;Description automatically generated with low confidence">
            <a:extLst>
              <a:ext uri="{FF2B5EF4-FFF2-40B4-BE49-F238E27FC236}">
                <a16:creationId xmlns:a16="http://schemas.microsoft.com/office/drawing/2014/main" id="{6D4608E2-69E1-4137-9AE9-B244256B12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069" y="0"/>
            <a:ext cx="10316990" cy="687799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DB0D531-FE36-48F3-A1AA-DEFD07A92568}"/>
              </a:ext>
            </a:extLst>
          </p:cNvPr>
          <p:cNvSpPr txBox="1">
            <a:spLocks/>
          </p:cNvSpPr>
          <p:nvPr/>
        </p:nvSpPr>
        <p:spPr>
          <a:xfrm>
            <a:off x="351733" y="780118"/>
            <a:ext cx="5051301" cy="18011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>
                <a:solidFill>
                  <a:srgbClr val="005580"/>
                </a:solidFill>
                <a:latin typeface="Grandview" panose="020B0604020202020204" pitchFamily="34" charset="0"/>
              </a:rPr>
              <a:t>THE ECONOMIC IMPACTS OF AVIATION IN IOWA</a:t>
            </a:r>
          </a:p>
        </p:txBody>
      </p:sp>
    </p:spTree>
    <p:extLst>
      <p:ext uri="{BB962C8B-B14F-4D97-AF65-F5344CB8AC3E}">
        <p14:creationId xmlns:p14="http://schemas.microsoft.com/office/powerpoint/2010/main" val="77646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9F35-72AD-4DD4-850D-132EBAB7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63" y="462871"/>
            <a:ext cx="8040855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Iowa Airports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EC427-2BD8-4945-BE28-BC621C7B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063" y="1172631"/>
            <a:ext cx="3884481" cy="6049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950" i="1" dirty="0">
                <a:solidFill>
                  <a:srgbClr val="244C5A"/>
                </a:solidFill>
              </a:rPr>
              <a:t>Support on-airport activity, construction investment, and visitor spending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8F0558-8ABE-4A1E-AACB-70C4F1E20136}"/>
              </a:ext>
            </a:extLst>
          </p:cNvPr>
          <p:cNvSpPr txBox="1">
            <a:spLocks/>
          </p:cNvSpPr>
          <p:nvPr/>
        </p:nvSpPr>
        <p:spPr>
          <a:xfrm>
            <a:off x="4793458" y="3600456"/>
            <a:ext cx="4732460" cy="22307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endParaRPr lang="en-US" sz="1800"/>
          </a:p>
        </p:txBody>
      </p:sp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F7B44088-1140-45D6-9584-04C3C7F2B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535" y="2397394"/>
            <a:ext cx="1158774" cy="91241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50ADFDA-2468-42A7-BF39-3BF79FED4BB6}"/>
              </a:ext>
            </a:extLst>
          </p:cNvPr>
          <p:cNvSpPr txBox="1">
            <a:spLocks/>
          </p:cNvSpPr>
          <p:nvPr/>
        </p:nvSpPr>
        <p:spPr>
          <a:xfrm>
            <a:off x="1180106" y="2490150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$1.8B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9755FB4-D2B0-477D-BC6D-38D31E52DA7C}"/>
              </a:ext>
            </a:extLst>
          </p:cNvPr>
          <p:cNvSpPr txBox="1">
            <a:spLocks/>
          </p:cNvSpPr>
          <p:nvPr/>
        </p:nvSpPr>
        <p:spPr>
          <a:xfrm>
            <a:off x="3386036" y="4245966"/>
            <a:ext cx="1599965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On-airport BUSINESSES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CA00707-88CF-4CBF-9D5E-97C4454F46BC}"/>
              </a:ext>
            </a:extLst>
          </p:cNvPr>
          <p:cNvSpPr txBox="1">
            <a:spLocks/>
          </p:cNvSpPr>
          <p:nvPr/>
        </p:nvSpPr>
        <p:spPr>
          <a:xfrm>
            <a:off x="1019018" y="3358426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17,000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79FF953-C42A-4F9D-A6EA-8693CEFF4C2D}"/>
              </a:ext>
            </a:extLst>
          </p:cNvPr>
          <p:cNvSpPr txBox="1">
            <a:spLocks/>
          </p:cNvSpPr>
          <p:nvPr/>
        </p:nvSpPr>
        <p:spPr>
          <a:xfrm>
            <a:off x="3343146" y="3460311"/>
            <a:ext cx="1685747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Total JOB IMPACTS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145AC70A-CC18-4A8E-A90D-CE6C1A66F92F}"/>
              </a:ext>
            </a:extLst>
          </p:cNvPr>
          <p:cNvSpPr txBox="1">
            <a:spLocks/>
          </p:cNvSpPr>
          <p:nvPr/>
        </p:nvSpPr>
        <p:spPr>
          <a:xfrm>
            <a:off x="1425824" y="4145909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250+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AD7A998-2130-4F1E-9F39-7524F5AAAFAF}"/>
              </a:ext>
            </a:extLst>
          </p:cNvPr>
          <p:cNvSpPr txBox="1">
            <a:spLocks/>
          </p:cNvSpPr>
          <p:nvPr/>
        </p:nvSpPr>
        <p:spPr>
          <a:xfrm>
            <a:off x="3354357" y="2611299"/>
            <a:ext cx="183562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TOTAL ECONOMIC ACTIVITY</a:t>
            </a:r>
          </a:p>
        </p:txBody>
      </p:sp>
      <p:pic>
        <p:nvPicPr>
          <p:cNvPr id="20" name="Picture 19" descr="A large airplane on the runway&#10;&#10;Description automatically generated with low confidence">
            <a:extLst>
              <a:ext uri="{FF2B5EF4-FFF2-40B4-BE49-F238E27FC236}">
                <a16:creationId xmlns:a16="http://schemas.microsoft.com/office/drawing/2014/main" id="{86B0F583-9FA6-416E-B5AB-239CA9C34F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"/>
          <a:stretch/>
        </p:blipFill>
        <p:spPr>
          <a:xfrm>
            <a:off x="7383792" y="3555422"/>
            <a:ext cx="1760212" cy="1257918"/>
          </a:xfrm>
          <a:prstGeom prst="rect">
            <a:avLst/>
          </a:prstGeom>
        </p:spPr>
      </p:pic>
      <p:pic>
        <p:nvPicPr>
          <p:cNvPr id="21" name="Picture 20" descr="A picture containing road, grass, outdoor, plane&#10;&#10;Description automatically generated">
            <a:extLst>
              <a:ext uri="{FF2B5EF4-FFF2-40B4-BE49-F238E27FC236}">
                <a16:creationId xmlns:a16="http://schemas.microsoft.com/office/drawing/2014/main" id="{B4F88621-1B4B-4290-8BFF-24B08B197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807"/>
          <a:stretch/>
        </p:blipFill>
        <p:spPr>
          <a:xfrm>
            <a:off x="7383792" y="2219927"/>
            <a:ext cx="1760212" cy="1257918"/>
          </a:xfrm>
          <a:prstGeom prst="rect">
            <a:avLst/>
          </a:prstGeom>
        </p:spPr>
      </p:pic>
      <p:pic>
        <p:nvPicPr>
          <p:cNvPr id="22" name="Picture 21" descr="A picture containing sky, outdoor, ground, transport&#10;&#10;Description automatically generated">
            <a:extLst>
              <a:ext uri="{FF2B5EF4-FFF2-40B4-BE49-F238E27FC236}">
                <a16:creationId xmlns:a16="http://schemas.microsoft.com/office/drawing/2014/main" id="{F71F3EAA-ABFD-4E15-B1E0-8B82C07A8D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22222"/>
          <a:stretch/>
        </p:blipFill>
        <p:spPr>
          <a:xfrm>
            <a:off x="7383788" y="910885"/>
            <a:ext cx="1760211" cy="1257918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046B97B4-06FF-42A9-B94F-2736ECF92A75}"/>
              </a:ext>
            </a:extLst>
          </p:cNvPr>
          <p:cNvSpPr txBox="1">
            <a:spLocks/>
          </p:cNvSpPr>
          <p:nvPr/>
        </p:nvSpPr>
        <p:spPr>
          <a:xfrm>
            <a:off x="6138864" y="1302258"/>
            <a:ext cx="1835620" cy="668573"/>
          </a:xfrm>
          <a:prstGeom prst="rect">
            <a:avLst/>
          </a:prstGeom>
          <a:solidFill>
            <a:schemeClr val="bg1"/>
          </a:solidFill>
          <a:ln w="38100">
            <a:solidFill>
              <a:srgbClr val="55575A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On-Airport Activity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A1424D51-CAB0-4D60-B057-4CB853768AB3}"/>
              </a:ext>
            </a:extLst>
          </p:cNvPr>
          <p:cNvSpPr txBox="1">
            <a:spLocks/>
          </p:cNvSpPr>
          <p:nvPr/>
        </p:nvSpPr>
        <p:spPr>
          <a:xfrm>
            <a:off x="6129933" y="2547309"/>
            <a:ext cx="1835620" cy="668573"/>
          </a:xfrm>
          <a:prstGeom prst="rect">
            <a:avLst/>
          </a:prstGeom>
          <a:solidFill>
            <a:schemeClr val="bg1"/>
          </a:solidFill>
          <a:ln w="38100">
            <a:solidFill>
              <a:srgbClr val="55575A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Construction investment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3123353-F715-42CF-9FE7-492F7C4FA929}"/>
              </a:ext>
            </a:extLst>
          </p:cNvPr>
          <p:cNvSpPr txBox="1">
            <a:spLocks/>
          </p:cNvSpPr>
          <p:nvPr/>
        </p:nvSpPr>
        <p:spPr>
          <a:xfrm>
            <a:off x="6141069" y="3805227"/>
            <a:ext cx="1835620" cy="668573"/>
          </a:xfrm>
          <a:prstGeom prst="rect">
            <a:avLst/>
          </a:prstGeom>
          <a:solidFill>
            <a:schemeClr val="bg1"/>
          </a:solidFill>
          <a:ln w="38100">
            <a:solidFill>
              <a:srgbClr val="55575A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VISITOR SPENDING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95B5BEA-191F-44C2-A0BF-A96347C27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2" y="600014"/>
            <a:ext cx="13761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93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9F35-72AD-4DD4-850D-132EBAB7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11" y="493755"/>
            <a:ext cx="8040855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Aerospace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EC427-2BD8-4945-BE28-BC621C7B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311" y="1203515"/>
            <a:ext cx="3884481" cy="2230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 i="1" dirty="0">
                <a:solidFill>
                  <a:srgbClr val="244C5A"/>
                </a:solidFill>
              </a:rPr>
              <a:t>Located in Communities Around the State, Typically Off Airport Property</a:t>
            </a: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EEB5750-7FD8-44E4-AA56-57EFA20C7F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19" y="0"/>
            <a:ext cx="3884481" cy="2589654"/>
          </a:xfrm>
          <a:prstGeom prst="flowChartInputOutpu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8F0558-8ABE-4A1E-AACB-70C4F1E20136}"/>
              </a:ext>
            </a:extLst>
          </p:cNvPr>
          <p:cNvSpPr txBox="1">
            <a:spLocks/>
          </p:cNvSpPr>
          <p:nvPr/>
        </p:nvSpPr>
        <p:spPr>
          <a:xfrm>
            <a:off x="4793458" y="3600456"/>
            <a:ext cx="4732460" cy="22307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endParaRPr lang="en-US" sz="18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D7937D3-7EF4-4B1F-9C16-15A6A7A22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" y="661103"/>
            <a:ext cx="1371600" cy="1375997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F7B44088-1140-45D6-9584-04C3C7F2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535" y="2397394"/>
            <a:ext cx="1158774" cy="91241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50ADFDA-2468-42A7-BF39-3BF79FED4BB6}"/>
              </a:ext>
            </a:extLst>
          </p:cNvPr>
          <p:cNvSpPr txBox="1">
            <a:spLocks/>
          </p:cNvSpPr>
          <p:nvPr/>
        </p:nvSpPr>
        <p:spPr>
          <a:xfrm>
            <a:off x="1180106" y="2490150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$4.6B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9755FB4-D2B0-477D-BC6D-38D31E52DA7C}"/>
              </a:ext>
            </a:extLst>
          </p:cNvPr>
          <p:cNvSpPr txBox="1">
            <a:spLocks/>
          </p:cNvSpPr>
          <p:nvPr/>
        </p:nvSpPr>
        <p:spPr>
          <a:xfrm>
            <a:off x="3386036" y="4245966"/>
            <a:ext cx="1599965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AEROSPACE BUSINESSES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CA00707-88CF-4CBF-9D5E-97C4454F46BC}"/>
              </a:ext>
            </a:extLst>
          </p:cNvPr>
          <p:cNvSpPr txBox="1">
            <a:spLocks/>
          </p:cNvSpPr>
          <p:nvPr/>
        </p:nvSpPr>
        <p:spPr>
          <a:xfrm>
            <a:off x="1019018" y="3358426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24,000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79FF953-C42A-4F9D-A6EA-8693CEFF4C2D}"/>
              </a:ext>
            </a:extLst>
          </p:cNvPr>
          <p:cNvSpPr txBox="1">
            <a:spLocks/>
          </p:cNvSpPr>
          <p:nvPr/>
        </p:nvSpPr>
        <p:spPr>
          <a:xfrm>
            <a:off x="3343146" y="3460311"/>
            <a:ext cx="1685747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Total JOB IMPACTS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145AC70A-CC18-4A8E-A90D-CE6C1A66F92F}"/>
              </a:ext>
            </a:extLst>
          </p:cNvPr>
          <p:cNvSpPr txBox="1">
            <a:spLocks/>
          </p:cNvSpPr>
          <p:nvPr/>
        </p:nvSpPr>
        <p:spPr>
          <a:xfrm>
            <a:off x="1425824" y="4145909"/>
            <a:ext cx="2638269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25+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AD7A998-2130-4F1E-9F39-7524F5AAAFAF}"/>
              </a:ext>
            </a:extLst>
          </p:cNvPr>
          <p:cNvSpPr txBox="1">
            <a:spLocks/>
          </p:cNvSpPr>
          <p:nvPr/>
        </p:nvSpPr>
        <p:spPr>
          <a:xfrm>
            <a:off x="3354357" y="2611299"/>
            <a:ext cx="183562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TOTAL ECONOMIC ACTIVITY</a:t>
            </a:r>
          </a:p>
        </p:txBody>
      </p:sp>
    </p:spTree>
    <p:extLst>
      <p:ext uri="{BB962C8B-B14F-4D97-AF65-F5344CB8AC3E}">
        <p14:creationId xmlns:p14="http://schemas.microsoft.com/office/powerpoint/2010/main" val="37975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36D2A3E-E69B-4A5C-9A88-B6D3FCB04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7" y="1647657"/>
            <a:ext cx="2469314" cy="256447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4D933C5A-9085-4639-AF31-AAA94E3F2DE2}"/>
              </a:ext>
            </a:extLst>
          </p:cNvPr>
          <p:cNvSpPr txBox="1">
            <a:spLocks/>
          </p:cNvSpPr>
          <p:nvPr/>
        </p:nvSpPr>
        <p:spPr>
          <a:xfrm>
            <a:off x="455882" y="653483"/>
            <a:ext cx="717321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Gotham Book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n-US" sz="2700" b="1" cap="all" dirty="0">
                <a:solidFill>
                  <a:srgbClr val="7F2629"/>
                </a:solidFill>
                <a:latin typeface="Grandview" panose="020B0502040204020203" pitchFamily="34" charset="0"/>
              </a:rPr>
              <a:t>THE BIG ANSWER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348AAAF-9906-419B-AE8D-FA33B06526AA}"/>
              </a:ext>
            </a:extLst>
          </p:cNvPr>
          <p:cNvSpPr txBox="1">
            <a:spLocks/>
          </p:cNvSpPr>
          <p:nvPr/>
        </p:nvSpPr>
        <p:spPr>
          <a:xfrm>
            <a:off x="2869807" y="4095720"/>
            <a:ext cx="2992727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sz="5250" dirty="0">
                <a:solidFill>
                  <a:srgbClr val="244C5A"/>
                </a:solidFill>
              </a:rPr>
              <a:t>41,000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260455F-DEC3-4EFB-8CC4-9632383D9D88}"/>
              </a:ext>
            </a:extLst>
          </p:cNvPr>
          <p:cNvSpPr txBox="1">
            <a:spLocks/>
          </p:cNvSpPr>
          <p:nvPr/>
        </p:nvSpPr>
        <p:spPr>
          <a:xfrm>
            <a:off x="177208" y="4099090"/>
            <a:ext cx="2412233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$6.4B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EEF87-E934-459A-80A0-38F52DDDAEC8}"/>
              </a:ext>
            </a:extLst>
          </p:cNvPr>
          <p:cNvCxnSpPr/>
          <p:nvPr/>
        </p:nvCxnSpPr>
        <p:spPr>
          <a:xfrm>
            <a:off x="2974506" y="1935503"/>
            <a:ext cx="0" cy="2651697"/>
          </a:xfrm>
          <a:prstGeom prst="line">
            <a:avLst/>
          </a:prstGeom>
          <a:ln w="19050">
            <a:solidFill>
              <a:srgbClr val="007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F77BA27A-CC97-45B8-8E94-C0649C644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9" y="1647655"/>
            <a:ext cx="2468880" cy="2583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C6A73E-227D-40A2-8971-A777C3F13CC6}"/>
              </a:ext>
            </a:extLst>
          </p:cNvPr>
          <p:cNvCxnSpPr/>
          <p:nvPr/>
        </p:nvCxnSpPr>
        <p:spPr>
          <a:xfrm>
            <a:off x="6074467" y="1935503"/>
            <a:ext cx="0" cy="2651697"/>
          </a:xfrm>
          <a:prstGeom prst="line">
            <a:avLst/>
          </a:prstGeom>
          <a:ln w="19050">
            <a:solidFill>
              <a:srgbClr val="007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585A355-A43A-4DBE-9F77-91387DD36C44}"/>
              </a:ext>
            </a:extLst>
          </p:cNvPr>
          <p:cNvSpPr txBox="1">
            <a:spLocks/>
          </p:cNvSpPr>
          <p:nvPr/>
        </p:nvSpPr>
        <p:spPr>
          <a:xfrm>
            <a:off x="5974065" y="4087397"/>
            <a:ext cx="2992727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sz="5250" dirty="0">
                <a:solidFill>
                  <a:srgbClr val="244C5A"/>
                </a:solidFill>
              </a:rPr>
              <a:t>$124M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219D48-C93F-453C-8F09-98DDAEAA2B6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93" y="1626836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3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9F35-72AD-4DD4-850D-132EBAB7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862" y="529671"/>
            <a:ext cx="8040855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Aviation-Related</a:t>
            </a:r>
            <a:b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</a:br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Tax Revenues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EC427-2BD8-4945-BE28-BC621C7B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862" y="1579512"/>
            <a:ext cx="4137875" cy="900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 i="1" dirty="0">
                <a:solidFill>
                  <a:srgbClr val="244C5A"/>
                </a:solidFill>
              </a:rPr>
              <a:t>Generated from income and purchases tied to the aviation industry in Iowa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8F0558-8ABE-4A1E-AACB-70C4F1E20136}"/>
              </a:ext>
            </a:extLst>
          </p:cNvPr>
          <p:cNvSpPr txBox="1">
            <a:spLocks/>
          </p:cNvSpPr>
          <p:nvPr/>
        </p:nvSpPr>
        <p:spPr>
          <a:xfrm>
            <a:off x="4793458" y="3600456"/>
            <a:ext cx="4732460" cy="22307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endParaRPr lang="en-US" sz="1800"/>
          </a:p>
        </p:txBody>
      </p:sp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F7B44088-1140-45D6-9584-04C3C7F2B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016" y="3124933"/>
            <a:ext cx="1158774" cy="91241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533FDD6-4567-43F2-8167-6F93E0394F34}"/>
              </a:ext>
            </a:extLst>
          </p:cNvPr>
          <p:cNvSpPr txBox="1">
            <a:spLocks/>
          </p:cNvSpPr>
          <p:nvPr/>
        </p:nvSpPr>
        <p:spPr>
          <a:xfrm>
            <a:off x="1716774" y="3246957"/>
            <a:ext cx="229917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buNone/>
            </a:pPr>
            <a:r>
              <a:rPr lang="en-US" sz="5250" dirty="0">
                <a:solidFill>
                  <a:srgbClr val="244C5A"/>
                </a:solidFill>
              </a:rPr>
              <a:t>$124M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EFE568C-FE27-4DB8-B381-79F396A5A1E6}"/>
              </a:ext>
            </a:extLst>
          </p:cNvPr>
          <p:cNvSpPr txBox="1">
            <a:spLocks/>
          </p:cNvSpPr>
          <p:nvPr/>
        </p:nvSpPr>
        <p:spPr>
          <a:xfrm>
            <a:off x="4106522" y="3359552"/>
            <a:ext cx="1158774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cap="all" dirty="0">
                <a:solidFill>
                  <a:srgbClr val="55575A"/>
                </a:solidFill>
              </a:rPr>
              <a:t>TOTAL TAX IMPACTS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ABBC1C3-5208-4B15-B2E3-EE59A345D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6" y="444474"/>
            <a:ext cx="1500235" cy="150023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1A97BFA-E69C-4FFE-AF13-0B3855A5500A}"/>
              </a:ext>
            </a:extLst>
          </p:cNvPr>
          <p:cNvSpPr txBox="1">
            <a:spLocks/>
          </p:cNvSpPr>
          <p:nvPr/>
        </p:nvSpPr>
        <p:spPr>
          <a:xfrm>
            <a:off x="5265301" y="2874035"/>
            <a:ext cx="3561427" cy="20794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State income tax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Sales tax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Use tax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Aviation fuel taxes</a:t>
            </a:r>
          </a:p>
          <a:p>
            <a:pPr marL="857186" lvl="1" indent="-342875"/>
            <a:r>
              <a:rPr lang="en-US" sz="1800" dirty="0">
                <a:solidFill>
                  <a:srgbClr val="55575A"/>
                </a:solidFill>
              </a:rPr>
              <a:t>Aircraft registration fees</a:t>
            </a:r>
          </a:p>
        </p:txBody>
      </p:sp>
    </p:spTree>
    <p:extLst>
      <p:ext uri="{BB962C8B-B14F-4D97-AF65-F5344CB8AC3E}">
        <p14:creationId xmlns:p14="http://schemas.microsoft.com/office/powerpoint/2010/main" val="864960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36D2A3E-E69B-4A5C-9A88-B6D3FCB04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" y="1026555"/>
            <a:ext cx="2469314" cy="256447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4D933C5A-9085-4639-AF31-AAA94E3F2DE2}"/>
              </a:ext>
            </a:extLst>
          </p:cNvPr>
          <p:cNvSpPr txBox="1">
            <a:spLocks/>
          </p:cNvSpPr>
          <p:nvPr/>
        </p:nvSpPr>
        <p:spPr>
          <a:xfrm>
            <a:off x="669071" y="4098256"/>
            <a:ext cx="847493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Gotham Book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n-US" sz="2400" cap="all" dirty="0">
                <a:solidFill>
                  <a:srgbClr val="7F2629"/>
                </a:solidFill>
                <a:latin typeface="Grandview" panose="020B0502040204020203" pitchFamily="34" charset="0"/>
              </a:rPr>
              <a:t>FOR MORE INFORMATION VISIT: </a:t>
            </a:r>
            <a:r>
              <a:rPr lang="en-US" sz="2400" b="1" cap="all" dirty="0">
                <a:solidFill>
                  <a:srgbClr val="7F2629"/>
                </a:solidFill>
                <a:latin typeface="Grandview" panose="020B0502040204020203" pitchFamily="34" charset="0"/>
              </a:rPr>
              <a:t>iowadot.gov/aviation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348AAAF-9906-419B-AE8D-FA33B06526AA}"/>
              </a:ext>
            </a:extLst>
          </p:cNvPr>
          <p:cNvSpPr txBox="1">
            <a:spLocks/>
          </p:cNvSpPr>
          <p:nvPr/>
        </p:nvSpPr>
        <p:spPr>
          <a:xfrm>
            <a:off x="3027690" y="3474618"/>
            <a:ext cx="2992727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sz="5250" dirty="0">
                <a:solidFill>
                  <a:srgbClr val="244C5A"/>
                </a:solidFill>
              </a:rPr>
              <a:t>41,000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260455F-DEC3-4EFB-8CC4-9632383D9D88}"/>
              </a:ext>
            </a:extLst>
          </p:cNvPr>
          <p:cNvSpPr txBox="1">
            <a:spLocks/>
          </p:cNvSpPr>
          <p:nvPr/>
        </p:nvSpPr>
        <p:spPr>
          <a:xfrm>
            <a:off x="195750" y="3477988"/>
            <a:ext cx="2412233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5250" dirty="0">
                <a:solidFill>
                  <a:srgbClr val="244C5A"/>
                </a:solidFill>
              </a:rPr>
              <a:t>$6.4B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EEF87-E934-459A-80A0-38F52DDDAEC8}"/>
              </a:ext>
            </a:extLst>
          </p:cNvPr>
          <p:cNvCxnSpPr/>
          <p:nvPr/>
        </p:nvCxnSpPr>
        <p:spPr>
          <a:xfrm>
            <a:off x="2993048" y="1314401"/>
            <a:ext cx="0" cy="2651697"/>
          </a:xfrm>
          <a:prstGeom prst="line">
            <a:avLst/>
          </a:prstGeom>
          <a:ln w="19050">
            <a:solidFill>
              <a:srgbClr val="007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F77BA27A-CC97-45B8-8E94-C0649C644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30" y="1026553"/>
            <a:ext cx="2468880" cy="2583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C6A73E-227D-40A2-8971-A777C3F13CC6}"/>
              </a:ext>
            </a:extLst>
          </p:cNvPr>
          <p:cNvCxnSpPr/>
          <p:nvPr/>
        </p:nvCxnSpPr>
        <p:spPr>
          <a:xfrm>
            <a:off x="6093008" y="1314401"/>
            <a:ext cx="0" cy="2651697"/>
          </a:xfrm>
          <a:prstGeom prst="line">
            <a:avLst/>
          </a:prstGeom>
          <a:ln w="19050">
            <a:solidFill>
              <a:srgbClr val="007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585A355-A43A-4DBE-9F77-91387DD36C44}"/>
              </a:ext>
            </a:extLst>
          </p:cNvPr>
          <p:cNvSpPr txBox="1">
            <a:spLocks/>
          </p:cNvSpPr>
          <p:nvPr/>
        </p:nvSpPr>
        <p:spPr>
          <a:xfrm>
            <a:off x="6151278" y="3474618"/>
            <a:ext cx="2992727" cy="920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sz="5250" dirty="0">
                <a:solidFill>
                  <a:srgbClr val="244C5A"/>
                </a:solidFill>
              </a:rPr>
              <a:t>$124M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219D48-C93F-453C-8F09-98DDAEAA2B6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34" y="1005734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4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60D11B-D584-4CA1-BF94-7D7AEBCE9C92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655F4-D83F-43CB-BBE0-160624A392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686" y="0"/>
            <a:ext cx="12245031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68B4395-400A-4835-8AC8-4DBEBFDC55D7}"/>
              </a:ext>
            </a:extLst>
          </p:cNvPr>
          <p:cNvSpPr txBox="1">
            <a:spLocks/>
          </p:cNvSpPr>
          <p:nvPr/>
        </p:nvSpPr>
        <p:spPr>
          <a:xfrm>
            <a:off x="700366" y="2692198"/>
            <a:ext cx="6675223" cy="18011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5580"/>
                </a:solidFill>
                <a:latin typeface="Grandview" panose="020B0604020202020204" pitchFamily="34" charset="0"/>
              </a:rPr>
              <a:t>ECONOMIC IMPACTS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3193331-F764-4E4A-8318-EB9919842FE1}"/>
              </a:ext>
            </a:extLst>
          </p:cNvPr>
          <p:cNvSpPr txBox="1">
            <a:spLocks/>
          </p:cNvSpPr>
          <p:nvPr/>
        </p:nvSpPr>
        <p:spPr>
          <a:xfrm>
            <a:off x="628650" y="1015681"/>
            <a:ext cx="411149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Gotham Book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n-US" sz="2700" cap="all" dirty="0">
                <a:solidFill>
                  <a:srgbClr val="7F2629"/>
                </a:solidFill>
                <a:latin typeface="Grandview" panose="020B0502040204020203" pitchFamily="34" charset="0"/>
              </a:rPr>
              <a:t>PRESENTATION OUTLINE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01B57B-74C5-47C2-9408-75BE03698741}"/>
              </a:ext>
            </a:extLst>
          </p:cNvPr>
          <p:cNvSpPr txBox="1">
            <a:spLocks/>
          </p:cNvSpPr>
          <p:nvPr/>
        </p:nvSpPr>
        <p:spPr>
          <a:xfrm>
            <a:off x="700365" y="2137438"/>
            <a:ext cx="7050473" cy="18011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5580"/>
                </a:solidFill>
                <a:latin typeface="Grandview" panose="020B0604020202020204" pitchFamily="34" charset="0"/>
              </a:rPr>
              <a:t>USES AND BENEFITS</a:t>
            </a:r>
          </a:p>
          <a:p>
            <a:endParaRPr lang="en-US" sz="2400" b="1" dirty="0">
              <a:solidFill>
                <a:schemeClr val="tx1"/>
              </a:solidFill>
              <a:latin typeface="Grandvie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0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D392-919C-4A85-9EA2-021F7438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5365"/>
            <a:ext cx="7886700" cy="9941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0D11B-D584-4CA1-BF94-7D7AEBCE9C92}"/>
              </a:ext>
            </a:extLst>
          </p:cNvPr>
          <p:cNvSpPr/>
          <p:nvPr/>
        </p:nvSpPr>
        <p:spPr>
          <a:xfrm>
            <a:off x="0" y="82132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DB0D531-FE36-48F3-A1AA-DEFD07A92568}"/>
              </a:ext>
            </a:extLst>
          </p:cNvPr>
          <p:cNvSpPr txBox="1">
            <a:spLocks/>
          </p:cNvSpPr>
          <p:nvPr/>
        </p:nvSpPr>
        <p:spPr>
          <a:xfrm>
            <a:off x="273355" y="318565"/>
            <a:ext cx="7278708" cy="994172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 dirty="0">
                <a:solidFill>
                  <a:srgbClr val="005580"/>
                </a:solidFill>
                <a:latin typeface="Grandview" panose="020B0604020202020204" pitchFamily="34" charset="0"/>
              </a:rPr>
              <a:t>WHAT ARE SOME AVIATION ACTIVITIES THAT GENERATE ECONOMIC IMPACT?</a:t>
            </a:r>
          </a:p>
        </p:txBody>
      </p:sp>
      <p:pic>
        <p:nvPicPr>
          <p:cNvPr id="4" name="Picture 3" descr="A picture containing sky, outdoor, plane, aircraft&#10;&#10;Description automatically generated">
            <a:extLst>
              <a:ext uri="{FF2B5EF4-FFF2-40B4-BE49-F238E27FC236}">
                <a16:creationId xmlns:a16="http://schemas.microsoft.com/office/drawing/2014/main" id="{5DE55ED0-BEF2-4BC1-8CCE-94CF9D20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2" t="33022" r="37407" b="27322"/>
          <a:stretch/>
        </p:blipFill>
        <p:spPr>
          <a:xfrm flipH="1">
            <a:off x="322252" y="1243285"/>
            <a:ext cx="2539374" cy="1671776"/>
          </a:xfrm>
          <a:prstGeom prst="rect">
            <a:avLst/>
          </a:prstGeom>
        </p:spPr>
      </p:pic>
      <p:pic>
        <p:nvPicPr>
          <p:cNvPr id="5" name="Picture 4" descr="A blue and yellow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F5654E56-45CF-45A0-A129-D9409BCD6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t="7434" r="7843" b="2905"/>
          <a:stretch/>
        </p:blipFill>
        <p:spPr>
          <a:xfrm>
            <a:off x="6282380" y="1243288"/>
            <a:ext cx="2539375" cy="1671776"/>
          </a:xfrm>
          <a:prstGeom prst="rect">
            <a:avLst/>
          </a:prstGeom>
        </p:spPr>
      </p:pic>
      <p:pic>
        <p:nvPicPr>
          <p:cNvPr id="23" name="Picture 22" descr="A yellow plane in the sky&#10;&#10;Description automatically generated with medium confidence">
            <a:extLst>
              <a:ext uri="{FF2B5EF4-FFF2-40B4-BE49-F238E27FC236}">
                <a16:creationId xmlns:a16="http://schemas.microsoft.com/office/drawing/2014/main" id="{61B7FC63-7C48-4F3E-B438-4CCEC5ED3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31687" r="25715" b="22260"/>
          <a:stretch/>
        </p:blipFill>
        <p:spPr>
          <a:xfrm>
            <a:off x="3302313" y="3229459"/>
            <a:ext cx="2539374" cy="1671776"/>
          </a:xfrm>
          <a:prstGeom prst="rect">
            <a:avLst/>
          </a:prstGeom>
        </p:spPr>
      </p:pic>
      <p:pic>
        <p:nvPicPr>
          <p:cNvPr id="29" name="Picture 28" descr="A group of people posing in front of a red plane&#10;&#10;Description automatically generated with medium confidence">
            <a:extLst>
              <a:ext uri="{FF2B5EF4-FFF2-40B4-BE49-F238E27FC236}">
                <a16:creationId xmlns:a16="http://schemas.microsoft.com/office/drawing/2014/main" id="{D27476A8-3B90-4A29-8EB6-A7EB7C06EFF0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2706" r="18979" b="33935"/>
          <a:stretch/>
        </p:blipFill>
        <p:spPr>
          <a:xfrm>
            <a:off x="3302313" y="1243285"/>
            <a:ext cx="2539374" cy="1671776"/>
          </a:xfrm>
          <a:prstGeom prst="rect">
            <a:avLst/>
          </a:prstGeom>
        </p:spPr>
      </p:pic>
      <p:pic>
        <p:nvPicPr>
          <p:cNvPr id="19" name="Picture 18" descr="A picture containing plane, sky, outdoor, ground&#10;&#10;Description automatically generated">
            <a:extLst>
              <a:ext uri="{FF2B5EF4-FFF2-40B4-BE49-F238E27FC236}">
                <a16:creationId xmlns:a16="http://schemas.microsoft.com/office/drawing/2014/main" id="{BDA8301E-6862-46F8-8896-92D7B415B9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6" t="24221" r="2583" b="21167"/>
          <a:stretch/>
        </p:blipFill>
        <p:spPr>
          <a:xfrm>
            <a:off x="322251" y="3229456"/>
            <a:ext cx="2539374" cy="1671776"/>
          </a:xfrm>
          <a:prstGeom prst="rect">
            <a:avLst/>
          </a:prstGeom>
        </p:spPr>
      </p:pic>
      <p:pic>
        <p:nvPicPr>
          <p:cNvPr id="20" name="Picture 19" descr="A fighter jet taking off&#10;&#10;Description automatically generated with medium confidence">
            <a:extLst>
              <a:ext uri="{FF2B5EF4-FFF2-40B4-BE49-F238E27FC236}">
                <a16:creationId xmlns:a16="http://schemas.microsoft.com/office/drawing/2014/main" id="{2245F93A-0482-4FAA-AAB6-EBAB335EA2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10986" r="31805" b="30650"/>
          <a:stretch/>
        </p:blipFill>
        <p:spPr>
          <a:xfrm>
            <a:off x="6282375" y="3229459"/>
            <a:ext cx="2539374" cy="16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683" y="357756"/>
            <a:ext cx="4535936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AIRLINE SERVICE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0F064-4EB0-4B5E-9FEA-C04E3348FA78}"/>
              </a:ext>
            </a:extLst>
          </p:cNvPr>
          <p:cNvGrpSpPr/>
          <p:nvPr/>
        </p:nvGrpSpPr>
        <p:grpSpPr>
          <a:xfrm>
            <a:off x="5576901" y="2970942"/>
            <a:ext cx="2883896" cy="1415969"/>
            <a:chOff x="30752" y="3877032"/>
            <a:chExt cx="3845195" cy="1887959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D6B72783-27CD-4DCE-9713-7688ECEE1FBE}"/>
                </a:ext>
              </a:extLst>
            </p:cNvPr>
            <p:cNvSpPr txBox="1">
              <a:spLocks/>
            </p:cNvSpPr>
            <p:nvPr/>
          </p:nvSpPr>
          <p:spPr>
            <a:xfrm>
              <a:off x="1132747" y="3877032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8</a:t>
              </a:r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934711-744D-4EF9-90DC-E153D23EA683}"/>
                </a:ext>
              </a:extLst>
            </p:cNvPr>
            <p:cNvSpPr txBox="1">
              <a:spLocks/>
            </p:cNvSpPr>
            <p:nvPr/>
          </p:nvSpPr>
          <p:spPr>
            <a:xfrm>
              <a:off x="1120345" y="480005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COMMERCIAL AIRPORTS</a:t>
              </a:r>
              <a:endParaRPr lang="en-US" sz="1800" dirty="0">
                <a:solidFill>
                  <a:srgbClr val="55575A"/>
                </a:solidFill>
              </a:endParaRPr>
            </a:p>
          </p:txBody>
        </p:sp>
        <p:pic>
          <p:nvPicPr>
            <p:cNvPr id="22" name="Graphic 21" descr="Chevron arrows with solid fill">
              <a:extLst>
                <a:ext uri="{FF2B5EF4-FFF2-40B4-BE49-F238E27FC236}">
                  <a16:creationId xmlns:a16="http://schemas.microsoft.com/office/drawing/2014/main" id="{5D8F6DEF-FEDF-4665-B0D1-77454537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752" y="4012478"/>
              <a:ext cx="1545032" cy="1216547"/>
            </a:xfrm>
            <a:prstGeom prst="rect">
              <a:avLst/>
            </a:prstGeom>
          </p:spPr>
        </p:pic>
      </p:grpSp>
      <p:pic>
        <p:nvPicPr>
          <p:cNvPr id="6" name="Picture 5" descr="A picture containing sky, outdoor, ground, shore&#10;&#10;Description automatically generated">
            <a:extLst>
              <a:ext uri="{FF2B5EF4-FFF2-40B4-BE49-F238E27FC236}">
                <a16:creationId xmlns:a16="http://schemas.microsoft.com/office/drawing/2014/main" id="{446BA652-340D-460B-87E3-1E78EBA30D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23427" r="20778" b="9907"/>
          <a:stretch/>
        </p:blipFill>
        <p:spPr>
          <a:xfrm>
            <a:off x="5322826" y="0"/>
            <a:ext cx="3821174" cy="2725681"/>
          </a:xfrm>
          <a:prstGeom prst="parallelogram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08AEB5-49A4-47FD-8402-FBFEDE655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4" y="2334154"/>
            <a:ext cx="4066907" cy="268954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DA9A04-E0A1-4248-8310-0FD115749E96}"/>
              </a:ext>
            </a:extLst>
          </p:cNvPr>
          <p:cNvSpPr txBox="1">
            <a:spLocks/>
          </p:cNvSpPr>
          <p:nvPr/>
        </p:nvSpPr>
        <p:spPr>
          <a:xfrm>
            <a:off x="1481681" y="1072667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Serving over 4 million passengers with service to 25+ nonstop markets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84B16F2-0332-4901-BB41-4EAE500E5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" y="427171"/>
            <a:ext cx="1378458" cy="13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0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915" y="358371"/>
            <a:ext cx="4111492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AIR</a:t>
            </a:r>
            <a:r>
              <a:rPr lang="en-US" cap="all" dirty="0">
                <a:solidFill>
                  <a:srgbClr val="005580"/>
                </a:solidFill>
              </a:rPr>
              <a:t> </a:t>
            </a:r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CARGO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0F064-4EB0-4B5E-9FEA-C04E3348FA78}"/>
              </a:ext>
            </a:extLst>
          </p:cNvPr>
          <p:cNvGrpSpPr/>
          <p:nvPr/>
        </p:nvGrpSpPr>
        <p:grpSpPr>
          <a:xfrm>
            <a:off x="5561852" y="2839013"/>
            <a:ext cx="2883896" cy="1415969"/>
            <a:chOff x="30752" y="3877032"/>
            <a:chExt cx="3845195" cy="1887959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D6B72783-27CD-4DCE-9713-7688ECEE1FBE}"/>
                </a:ext>
              </a:extLst>
            </p:cNvPr>
            <p:cNvSpPr txBox="1">
              <a:spLocks/>
            </p:cNvSpPr>
            <p:nvPr/>
          </p:nvSpPr>
          <p:spPr>
            <a:xfrm>
              <a:off x="1132747" y="3877032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90K+</a:t>
              </a:r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934711-744D-4EF9-90DC-E153D23EA683}"/>
                </a:ext>
              </a:extLst>
            </p:cNvPr>
            <p:cNvSpPr txBox="1">
              <a:spLocks/>
            </p:cNvSpPr>
            <p:nvPr/>
          </p:nvSpPr>
          <p:spPr>
            <a:xfrm>
              <a:off x="1120345" y="480005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TONS of Cargo moved by air</a:t>
              </a:r>
              <a:endParaRPr lang="en-US" sz="1800" dirty="0">
                <a:solidFill>
                  <a:srgbClr val="55575A"/>
                </a:solidFill>
              </a:endParaRPr>
            </a:p>
          </p:txBody>
        </p:sp>
        <p:pic>
          <p:nvPicPr>
            <p:cNvPr id="22" name="Graphic 21" descr="Chevron arrows with solid fill">
              <a:extLst>
                <a:ext uri="{FF2B5EF4-FFF2-40B4-BE49-F238E27FC236}">
                  <a16:creationId xmlns:a16="http://schemas.microsoft.com/office/drawing/2014/main" id="{5D8F6DEF-FEDF-4665-B0D1-77454537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752" y="4012478"/>
              <a:ext cx="1545032" cy="1216547"/>
            </a:xfrm>
            <a:prstGeom prst="rect">
              <a:avLst/>
            </a:prstGeom>
          </p:spPr>
        </p:pic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656A487-5238-4D46-ACAB-37731A876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712522"/>
              </p:ext>
            </p:extLst>
          </p:nvPr>
        </p:nvGraphicFramePr>
        <p:xfrm>
          <a:off x="25580" y="2659135"/>
          <a:ext cx="5067740" cy="220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5" descr="A picture containing ground, outdoor, grass, aircraft&#10;&#10;Description automatically generated">
            <a:extLst>
              <a:ext uri="{FF2B5EF4-FFF2-40B4-BE49-F238E27FC236}">
                <a16:creationId xmlns:a16="http://schemas.microsoft.com/office/drawing/2014/main" id="{8C1489D8-276B-4AE7-8FB9-E27A7F1BA8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98" y="0"/>
            <a:ext cx="3866302" cy="2576909"/>
          </a:xfrm>
          <a:prstGeom prst="parallelogram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9A10BE-8CEB-4B1D-B949-9F3EC35B35CE}"/>
              </a:ext>
            </a:extLst>
          </p:cNvPr>
          <p:cNvSpPr txBox="1">
            <a:spLocks/>
          </p:cNvSpPr>
          <p:nvPr/>
        </p:nvSpPr>
        <p:spPr>
          <a:xfrm>
            <a:off x="1417898" y="1114722"/>
            <a:ext cx="4187498" cy="8773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Scheduled service provided by large integrators and 20+ on-demand carriers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FE75FE4-3BCB-4B82-BB6E-87E795D97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" y="428922"/>
            <a:ext cx="1376172" cy="137160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714D73-763E-441A-9F69-3A42023EAC88}"/>
              </a:ext>
            </a:extLst>
          </p:cNvPr>
          <p:cNvSpPr txBox="1">
            <a:spLocks/>
          </p:cNvSpPr>
          <p:nvPr/>
        </p:nvSpPr>
        <p:spPr>
          <a:xfrm>
            <a:off x="4408433" y="2933745"/>
            <a:ext cx="684890" cy="2584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DSM</a:t>
            </a:r>
            <a:endParaRPr lang="en-US" sz="1800" dirty="0">
              <a:solidFill>
                <a:srgbClr val="55575A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B560CC7-26E3-44FD-B715-E7476239FBD6}"/>
              </a:ext>
            </a:extLst>
          </p:cNvPr>
          <p:cNvSpPr txBox="1">
            <a:spLocks/>
          </p:cNvSpPr>
          <p:nvPr/>
        </p:nvSpPr>
        <p:spPr>
          <a:xfrm>
            <a:off x="4401962" y="3424703"/>
            <a:ext cx="684890" cy="2584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cap="all" dirty="0">
                <a:solidFill>
                  <a:srgbClr val="55575A"/>
                </a:solidFill>
              </a:rPr>
              <a:t>CID</a:t>
            </a:r>
            <a:endParaRPr lang="en-US" sz="1800" dirty="0">
              <a:solidFill>
                <a:srgbClr val="55575A"/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D0FCD4C-F82D-466E-B7EA-788B1007F2DB}"/>
              </a:ext>
            </a:extLst>
          </p:cNvPr>
          <p:cNvSpPr txBox="1">
            <a:spLocks/>
          </p:cNvSpPr>
          <p:nvPr/>
        </p:nvSpPr>
        <p:spPr>
          <a:xfrm>
            <a:off x="229545" y="2408828"/>
            <a:ext cx="5398632" cy="2584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cap="all" dirty="0">
                <a:solidFill>
                  <a:srgbClr val="55575A"/>
                </a:solidFill>
              </a:rPr>
              <a:t>TOTAL ANNUAL TONS – </a:t>
            </a:r>
            <a:r>
              <a:rPr lang="en-US" sz="1350" cap="all" dirty="0" err="1">
                <a:solidFill>
                  <a:srgbClr val="55575A"/>
                </a:solidFill>
              </a:rPr>
              <a:t>EnPLANED</a:t>
            </a:r>
            <a:r>
              <a:rPr lang="en-US" sz="1350" cap="all" dirty="0">
                <a:solidFill>
                  <a:srgbClr val="55575A"/>
                </a:solidFill>
              </a:rPr>
              <a:t> and DEPLANED</a:t>
            </a:r>
            <a:endParaRPr lang="en-US" sz="1350" dirty="0">
              <a:solidFill>
                <a:srgbClr val="5557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1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37" y="342369"/>
            <a:ext cx="4111492" cy="994172"/>
          </a:xfrm>
        </p:spPr>
        <p:txBody>
          <a:bodyPr/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MILITARY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0F064-4EB0-4B5E-9FEA-C04E3348FA78}"/>
              </a:ext>
            </a:extLst>
          </p:cNvPr>
          <p:cNvGrpSpPr/>
          <p:nvPr/>
        </p:nvGrpSpPr>
        <p:grpSpPr>
          <a:xfrm>
            <a:off x="5448640" y="2831420"/>
            <a:ext cx="2883896" cy="1415969"/>
            <a:chOff x="30752" y="3877032"/>
            <a:chExt cx="3845195" cy="1887959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D6B72783-27CD-4DCE-9713-7688ECEE1FBE}"/>
                </a:ext>
              </a:extLst>
            </p:cNvPr>
            <p:cNvSpPr txBox="1">
              <a:spLocks/>
            </p:cNvSpPr>
            <p:nvPr/>
          </p:nvSpPr>
          <p:spPr>
            <a:xfrm>
              <a:off x="1132747" y="3877032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6</a:t>
              </a:r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934711-744D-4EF9-90DC-E153D23EA683}"/>
                </a:ext>
              </a:extLst>
            </p:cNvPr>
            <p:cNvSpPr txBox="1">
              <a:spLocks/>
            </p:cNvSpPr>
            <p:nvPr/>
          </p:nvSpPr>
          <p:spPr>
            <a:xfrm>
              <a:off x="1120345" y="4800058"/>
              <a:ext cx="274320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cap="all" dirty="0">
                  <a:solidFill>
                    <a:srgbClr val="55575A"/>
                  </a:solidFill>
                </a:rPr>
                <a:t>Airports with military Units</a:t>
              </a:r>
              <a:endParaRPr lang="en-US" sz="1800" dirty="0">
                <a:solidFill>
                  <a:srgbClr val="55575A"/>
                </a:solidFill>
              </a:endParaRPr>
            </a:p>
          </p:txBody>
        </p:sp>
        <p:pic>
          <p:nvPicPr>
            <p:cNvPr id="22" name="Graphic 21" descr="Chevron arrows with solid fill">
              <a:extLst>
                <a:ext uri="{FF2B5EF4-FFF2-40B4-BE49-F238E27FC236}">
                  <a16:creationId xmlns:a16="http://schemas.microsoft.com/office/drawing/2014/main" id="{5D8F6DEF-FEDF-4665-B0D1-77454537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752" y="4012478"/>
              <a:ext cx="1545032" cy="1216547"/>
            </a:xfrm>
            <a:prstGeom prst="rect">
              <a:avLst/>
            </a:prstGeom>
          </p:spPr>
        </p:pic>
      </p:grpSp>
      <p:pic>
        <p:nvPicPr>
          <p:cNvPr id="6" name="Picture 5" descr="A person standing next to a helicopter&#10;&#10;Description automatically generated with medium confidence">
            <a:extLst>
              <a:ext uri="{FF2B5EF4-FFF2-40B4-BE49-F238E27FC236}">
                <a16:creationId xmlns:a16="http://schemas.microsoft.com/office/drawing/2014/main" id="{B9A7729A-42D7-41A6-85CE-67D4015295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13" y="0"/>
            <a:ext cx="3923293" cy="2610612"/>
          </a:xfrm>
          <a:prstGeom prst="parallelogram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F47FB29-59A8-4C8C-8E82-1D7149C4E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3" y="2219229"/>
            <a:ext cx="4276380" cy="28248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D1BA31-F4EE-47EA-9A23-BFB7E40B31A3}"/>
              </a:ext>
            </a:extLst>
          </p:cNvPr>
          <p:cNvSpPr txBox="1">
            <a:spLocks/>
          </p:cNvSpPr>
          <p:nvPr/>
        </p:nvSpPr>
        <p:spPr>
          <a:xfrm>
            <a:off x="1449240" y="1082034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Air National Guard Units and Army Aviation Support Facilities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86E579-8C91-4658-B56F-AA6433624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" y="41292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5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164A-6114-43B5-B2FF-906B4CCE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21" y="507433"/>
            <a:ext cx="3934914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Business</a:t>
            </a:r>
            <a:r>
              <a:rPr lang="en-US" cap="all" dirty="0">
                <a:solidFill>
                  <a:srgbClr val="005580"/>
                </a:solidFill>
              </a:rPr>
              <a:t> </a:t>
            </a:r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Use</a:t>
            </a:r>
          </a:p>
        </p:txBody>
      </p:sp>
      <p:pic>
        <p:nvPicPr>
          <p:cNvPr id="6" name="Content Placeholder 5" descr="A couple of airplanes on a runway&#10;&#10;Description automatically generated with low confidence">
            <a:extLst>
              <a:ext uri="{FF2B5EF4-FFF2-40B4-BE49-F238E27FC236}">
                <a16:creationId xmlns:a16="http://schemas.microsoft.com/office/drawing/2014/main" id="{0FC59B8A-D38A-4552-937F-C1D9A320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60" y="2124"/>
            <a:ext cx="3802379" cy="2853356"/>
          </a:xfrm>
          <a:prstGeom prst="flowChartInputOutpu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437431-86F0-43AB-B049-3C660EAF903F}"/>
              </a:ext>
            </a:extLst>
          </p:cNvPr>
          <p:cNvSpPr/>
          <p:nvPr/>
        </p:nvSpPr>
        <p:spPr>
          <a:xfrm>
            <a:off x="70139" y="4044663"/>
            <a:ext cx="1145286" cy="771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6C38F46-79A8-499E-BAA0-EE0443FD1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12" y="2036221"/>
            <a:ext cx="5417820" cy="344770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FF8482A-3940-49FD-8B40-D6EDEC132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2" y="664621"/>
            <a:ext cx="1371600" cy="1371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791AD2-BFA8-4FB1-81CC-74B957C237AB}"/>
              </a:ext>
            </a:extLst>
          </p:cNvPr>
          <p:cNvSpPr txBox="1">
            <a:spLocks/>
          </p:cNvSpPr>
          <p:nvPr/>
        </p:nvSpPr>
        <p:spPr>
          <a:xfrm>
            <a:off x="1631258" y="1244839"/>
            <a:ext cx="3771473" cy="62549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i="1" dirty="0">
                <a:solidFill>
                  <a:srgbClr val="244C5A"/>
                </a:solidFill>
              </a:rPr>
              <a:t>From 2019 to 2020, Iowa saw flights to and from 49 states and 27 countries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BAE40-31A3-4862-B58A-30BCD6943054}"/>
              </a:ext>
            </a:extLst>
          </p:cNvPr>
          <p:cNvGrpSpPr/>
          <p:nvPr/>
        </p:nvGrpSpPr>
        <p:grpSpPr>
          <a:xfrm>
            <a:off x="5208897" y="3241934"/>
            <a:ext cx="3668271" cy="1415969"/>
            <a:chOff x="30752" y="3681910"/>
            <a:chExt cx="4891028" cy="1887959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31D781B9-94CB-4705-931C-1CA18C6315B1}"/>
                </a:ext>
              </a:extLst>
            </p:cNvPr>
            <p:cNvSpPr txBox="1">
              <a:spLocks/>
            </p:cNvSpPr>
            <p:nvPr/>
          </p:nvSpPr>
          <p:spPr>
            <a:xfrm>
              <a:off x="2070748" y="3681910"/>
              <a:ext cx="2743200" cy="188795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5250">
                  <a:solidFill>
                    <a:srgbClr val="244C5A"/>
                  </a:solidFill>
                </a:rPr>
                <a:t>1,400+</a:t>
              </a:r>
            </a:p>
          </p:txBody>
        </p:sp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C957433A-F38C-4ED6-B8E8-8A3F2384F652}"/>
                </a:ext>
              </a:extLst>
            </p:cNvPr>
            <p:cNvSpPr txBox="1">
              <a:spLocks/>
            </p:cNvSpPr>
            <p:nvPr/>
          </p:nvSpPr>
          <p:spPr>
            <a:xfrm>
              <a:off x="1815670" y="4609142"/>
              <a:ext cx="3106110" cy="89143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04940"/>
                </a:buClr>
                <a:buSzPct val="77000"/>
                <a:buFont typeface="Courier New" panose="02070309020205020404" pitchFamily="49" charset="0"/>
                <a:buChar char="o"/>
                <a:defRPr sz="2000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cap="all" dirty="0">
                  <a:solidFill>
                    <a:srgbClr val="55575A"/>
                  </a:solidFill>
                </a:rPr>
                <a:t>Unique Businesses using Iowa airports</a:t>
              </a:r>
              <a:endParaRPr lang="en-US" sz="1350" dirty="0">
                <a:solidFill>
                  <a:srgbClr val="55575A"/>
                </a:solidFill>
              </a:endParaRPr>
            </a:p>
          </p:txBody>
        </p:sp>
        <p:pic>
          <p:nvPicPr>
            <p:cNvPr id="18" name="Graphic 17" descr="Chevron arrows with solid fill">
              <a:extLst>
                <a:ext uri="{FF2B5EF4-FFF2-40B4-BE49-F238E27FC236}">
                  <a16:creationId xmlns:a16="http://schemas.microsoft.com/office/drawing/2014/main" id="{1A4BFAB9-B6B3-4023-ACE5-414EBC4B5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752" y="3881852"/>
              <a:ext cx="1545032" cy="1216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20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39CE-0BCA-4D51-B08F-859AB704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68" y="798861"/>
            <a:ext cx="4157865" cy="994172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005580"/>
                </a:solidFill>
                <a:latin typeface="Grandview" panose="020B0502040204020203" pitchFamily="34" charset="0"/>
              </a:rPr>
              <a:t>AVIATION’S IMPORTANCE TO IOWA BUSINESS</a:t>
            </a:r>
          </a:p>
        </p:txBody>
      </p:sp>
      <p:pic>
        <p:nvPicPr>
          <p:cNvPr id="6" name="Picture 5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01C8C973-AA28-40AB-A1C3-56F543D0F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/>
          <a:stretch/>
        </p:blipFill>
        <p:spPr>
          <a:xfrm>
            <a:off x="4769668" y="0"/>
            <a:ext cx="4374332" cy="2916221"/>
          </a:xfrm>
          <a:prstGeom prst="parallelogram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626D55D-8088-41C0-93DB-45B9E878B0F2}"/>
              </a:ext>
            </a:extLst>
          </p:cNvPr>
          <p:cNvSpPr txBox="1">
            <a:spLocks/>
          </p:cNvSpPr>
          <p:nvPr/>
        </p:nvSpPr>
        <p:spPr>
          <a:xfrm>
            <a:off x="-328367" y="2283620"/>
            <a:ext cx="259082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3300" dirty="0">
                <a:solidFill>
                  <a:srgbClr val="244C5A"/>
                </a:solidFill>
              </a:rPr>
              <a:t>166,000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814B2BB-969A-449F-85D4-C50A9F6D0F8A}"/>
              </a:ext>
            </a:extLst>
          </p:cNvPr>
          <p:cNvSpPr txBox="1">
            <a:spLocks/>
          </p:cNvSpPr>
          <p:nvPr/>
        </p:nvSpPr>
        <p:spPr>
          <a:xfrm>
            <a:off x="1808558" y="2326047"/>
            <a:ext cx="2319183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cap="all" dirty="0">
                <a:solidFill>
                  <a:srgbClr val="55575A"/>
                </a:solidFill>
              </a:rPr>
              <a:t>IOWA EMPLOYEES USE COMMERCIAL AIR SERVICE</a:t>
            </a:r>
            <a:endParaRPr lang="en-US" sz="1500" dirty="0">
              <a:solidFill>
                <a:srgbClr val="55575A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AD00BDE-36FD-41AB-9F85-174A6A546DD5}"/>
              </a:ext>
            </a:extLst>
          </p:cNvPr>
          <p:cNvSpPr txBox="1">
            <a:spLocks/>
          </p:cNvSpPr>
          <p:nvPr/>
        </p:nvSpPr>
        <p:spPr>
          <a:xfrm>
            <a:off x="-70648" y="2937754"/>
            <a:ext cx="259082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3300" dirty="0">
                <a:solidFill>
                  <a:srgbClr val="244C5A"/>
                </a:solidFill>
              </a:rPr>
              <a:t>$10B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81AC63A-997E-429E-BFE0-4752DCA94BE6}"/>
              </a:ext>
            </a:extLst>
          </p:cNvPr>
          <p:cNvSpPr txBox="1">
            <a:spLocks/>
          </p:cNvSpPr>
          <p:nvPr/>
        </p:nvSpPr>
        <p:spPr>
          <a:xfrm>
            <a:off x="1808557" y="3152136"/>
            <a:ext cx="2454738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cap="all" dirty="0">
                <a:solidFill>
                  <a:srgbClr val="55575A"/>
                </a:solidFill>
              </a:rPr>
              <a:t>In ANNUAL Payroll </a:t>
            </a:r>
            <a:endParaRPr lang="en-US" sz="1500" dirty="0">
              <a:solidFill>
                <a:srgbClr val="55575A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A2B339-7D57-424F-B91D-A04BC4C5C39F}"/>
              </a:ext>
            </a:extLst>
          </p:cNvPr>
          <p:cNvSpPr txBox="1">
            <a:spLocks/>
          </p:cNvSpPr>
          <p:nvPr/>
        </p:nvSpPr>
        <p:spPr>
          <a:xfrm>
            <a:off x="-55125" y="3603315"/>
            <a:ext cx="2590820" cy="1415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3300" dirty="0">
                <a:solidFill>
                  <a:srgbClr val="244C5A"/>
                </a:solidFill>
              </a:rPr>
              <a:t>$25B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B970312-E078-4D3D-8433-45AEAB8D1783}"/>
              </a:ext>
            </a:extLst>
          </p:cNvPr>
          <p:cNvSpPr txBox="1">
            <a:spLocks/>
          </p:cNvSpPr>
          <p:nvPr/>
        </p:nvSpPr>
        <p:spPr>
          <a:xfrm>
            <a:off x="1806105" y="3792032"/>
            <a:ext cx="2942740" cy="6685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4940"/>
              </a:buClr>
              <a:buSzPct val="77000"/>
              <a:buFont typeface="Courier New" panose="02070309020205020404" pitchFamily="49" charset="0"/>
              <a:buChar char="o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cap="all" dirty="0">
                <a:solidFill>
                  <a:srgbClr val="55575A"/>
                </a:solidFill>
              </a:rPr>
              <a:t>In ANNUAL Economic activity</a:t>
            </a:r>
            <a:endParaRPr lang="en-US" sz="1500" dirty="0">
              <a:solidFill>
                <a:srgbClr val="5557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62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7BE2B9536B24E9DC9AA6CE5408128" ma:contentTypeVersion="14" ma:contentTypeDescription="Create a new document." ma:contentTypeScope="" ma:versionID="5922636bb080979f3cbb02351a5cedfd">
  <xsd:schema xmlns:xsd="http://www.w3.org/2001/XMLSchema" xmlns:xs="http://www.w3.org/2001/XMLSchema" xmlns:p="http://schemas.microsoft.com/office/2006/metadata/properties" xmlns:ns3="0d082c47-35d7-4e59-bc69-b5701697f7de" xmlns:ns4="a6558fb5-53f8-45a3-94de-9183df0641a6" targetNamespace="http://schemas.microsoft.com/office/2006/metadata/properties" ma:root="true" ma:fieldsID="aee9effa74dfe2d9b1df5e7bfc7ce38a" ns3:_="" ns4:_="">
    <xsd:import namespace="0d082c47-35d7-4e59-bc69-b5701697f7de"/>
    <xsd:import namespace="a6558fb5-53f8-45a3-94de-9183df0641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82c47-35d7-4e59-bc69-b5701697f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58fb5-53f8-45a3-94de-9183df0641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D30CD2-97B4-4F47-8C44-3CFA9CAEB5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010EF5-0936-4773-BAB5-F82FF95B2BBF}">
  <ds:schemaRefs>
    <ds:schemaRef ds:uri="http://schemas.microsoft.com/office/2006/metadata/properties"/>
    <ds:schemaRef ds:uri="http://www.w3.org/XML/1998/namespace"/>
    <ds:schemaRef ds:uri="0d082c47-35d7-4e59-bc69-b5701697f7d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558fb5-53f8-45a3-94de-9183df0641a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831254-F7D9-416D-8536-B245E6142F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082c47-35d7-4e59-bc69-b5701697f7de"/>
    <ds:schemaRef ds:uri="a6558fb5-53f8-45a3-94de-9183df064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6111</TotalTime>
  <Words>428</Words>
  <Application>Microsoft Office PowerPoint</Application>
  <PresentationFormat>On-screen Show (4:3)</PresentationFormat>
  <Paragraphs>136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Grandview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AIRLINE SERVICE</vt:lpstr>
      <vt:lpstr>AIR CARGO</vt:lpstr>
      <vt:lpstr>MILITARY</vt:lpstr>
      <vt:lpstr>Business Use</vt:lpstr>
      <vt:lpstr>AVIATION’S IMPORTANCE TO IOWA BUSINESS</vt:lpstr>
      <vt:lpstr>Air Medical</vt:lpstr>
      <vt:lpstr>AERIAL  APPLICATORS</vt:lpstr>
      <vt:lpstr>PUBLIC SAFETY</vt:lpstr>
      <vt:lpstr>GRASSROOTS AVIATION</vt:lpstr>
      <vt:lpstr>Fixed Base Operators</vt:lpstr>
      <vt:lpstr>UAS &amp; AAM</vt:lpstr>
      <vt:lpstr>AVIATION EDUCATION</vt:lpstr>
      <vt:lpstr>PowerPoint Presentation</vt:lpstr>
      <vt:lpstr>Iowa Airports</vt:lpstr>
      <vt:lpstr>Aerospace</vt:lpstr>
      <vt:lpstr>Aviation-Related Tax Revenues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Belt</dc:creator>
  <cp:lastModifiedBy>Madden, Danielle</cp:lastModifiedBy>
  <cp:revision>13</cp:revision>
  <dcterms:created xsi:type="dcterms:W3CDTF">2019-11-12T17:27:16Z</dcterms:created>
  <dcterms:modified xsi:type="dcterms:W3CDTF">2022-10-31T14:41:13Z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0x01010051D7BE2B9536B24E9DC9AA6CE5408128</vt:lpwstr>
  </property>
</Properties>
</file>